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440" r:id="rId2"/>
    <p:sldId id="496" r:id="rId3"/>
    <p:sldId id="477" r:id="rId4"/>
    <p:sldId id="480" r:id="rId5"/>
    <p:sldId id="479" r:id="rId6"/>
    <p:sldId id="482" r:id="rId7"/>
    <p:sldId id="476" r:id="rId8"/>
    <p:sldId id="483" r:id="rId9"/>
    <p:sldId id="484" r:id="rId10"/>
    <p:sldId id="485" r:id="rId11"/>
    <p:sldId id="486" r:id="rId12"/>
    <p:sldId id="504" r:id="rId13"/>
    <p:sldId id="505" r:id="rId14"/>
    <p:sldId id="506" r:id="rId15"/>
    <p:sldId id="546" r:id="rId16"/>
    <p:sldId id="553" r:id="rId17"/>
    <p:sldId id="552" r:id="rId18"/>
    <p:sldId id="554" r:id="rId19"/>
    <p:sldId id="547" r:id="rId20"/>
    <p:sldId id="548" r:id="rId21"/>
    <p:sldId id="549" r:id="rId22"/>
    <p:sldId id="550" r:id="rId23"/>
    <p:sldId id="551" r:id="rId24"/>
    <p:sldId id="511" r:id="rId25"/>
    <p:sldId id="530" r:id="rId26"/>
    <p:sldId id="531" r:id="rId27"/>
    <p:sldId id="532" r:id="rId28"/>
    <p:sldId id="533" r:id="rId29"/>
    <p:sldId id="534" r:id="rId30"/>
    <p:sldId id="535" r:id="rId31"/>
    <p:sldId id="536" r:id="rId32"/>
    <p:sldId id="537" r:id="rId33"/>
    <p:sldId id="538" r:id="rId34"/>
    <p:sldId id="540" r:id="rId35"/>
    <p:sldId id="478" r:id="rId36"/>
    <p:sldId id="507" r:id="rId37"/>
    <p:sldId id="493" r:id="rId38"/>
    <p:sldId id="495" r:id="rId39"/>
    <p:sldId id="497" r:id="rId40"/>
    <p:sldId id="529" r:id="rId41"/>
    <p:sldId id="473" r:id="rId42"/>
  </p:sldIdLst>
  <p:sldSz cx="9144000" cy="6858000" type="screen4x3"/>
  <p:notesSz cx="6858000" cy="9144000"/>
  <p:defaultTextStyle>
    <a:defPPr>
      <a:defRPr lang="en-US"/>
    </a:defPPr>
    <a:lvl1pPr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5pPr>
    <a:lvl6pPr marL="2286000" algn="l" defTabSz="914400" rtl="0" eaLnBrk="1" latinLnBrk="0" hangingPunct="1">
      <a:defRPr sz="1900" kern="1200">
        <a:solidFill>
          <a:schemeClr val="tx1"/>
        </a:solidFill>
        <a:latin typeface="Arial Black" panose="020B0A04020102020204" pitchFamily="34" charset="0"/>
        <a:ea typeface="+mn-ea"/>
        <a:cs typeface="+mn-cs"/>
      </a:defRPr>
    </a:lvl6pPr>
    <a:lvl7pPr marL="2743200" algn="l" defTabSz="914400" rtl="0" eaLnBrk="1" latinLnBrk="0" hangingPunct="1">
      <a:defRPr sz="1900" kern="1200">
        <a:solidFill>
          <a:schemeClr val="tx1"/>
        </a:solidFill>
        <a:latin typeface="Arial Black" panose="020B0A04020102020204" pitchFamily="34" charset="0"/>
        <a:ea typeface="+mn-ea"/>
        <a:cs typeface="+mn-cs"/>
      </a:defRPr>
    </a:lvl7pPr>
    <a:lvl8pPr marL="3200400" algn="l" defTabSz="914400" rtl="0" eaLnBrk="1" latinLnBrk="0" hangingPunct="1">
      <a:defRPr sz="1900" kern="1200">
        <a:solidFill>
          <a:schemeClr val="tx1"/>
        </a:solidFill>
        <a:latin typeface="Arial Black" panose="020B0A04020102020204" pitchFamily="34" charset="0"/>
        <a:ea typeface="+mn-ea"/>
        <a:cs typeface="+mn-cs"/>
      </a:defRPr>
    </a:lvl8pPr>
    <a:lvl9pPr marL="3657600" algn="l" defTabSz="914400" rtl="0" eaLnBrk="1" latinLnBrk="0" hangingPunct="1">
      <a:defRPr sz="1900"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84B1"/>
    <a:srgbClr val="FF33CC"/>
    <a:srgbClr val="00FF00"/>
    <a:srgbClr val="CC6600"/>
    <a:srgbClr val="3E9CB2"/>
    <a:srgbClr val="3D8EB3"/>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434" autoAdjust="0"/>
  </p:normalViewPr>
  <p:slideViewPr>
    <p:cSldViewPr>
      <p:cViewPr varScale="1">
        <p:scale>
          <a:sx n="72" d="100"/>
          <a:sy n="72" d="100"/>
        </p:scale>
        <p:origin x="1665" y="3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4469"/>
    </p:cViewPr>
  </p:sorter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63B6C4C-936D-15BE-5B4E-7344A7FF4A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Marcador de fecha 2">
            <a:extLst>
              <a:ext uri="{FF2B5EF4-FFF2-40B4-BE49-F238E27FC236}">
                <a16:creationId xmlns:a16="http://schemas.microsoft.com/office/drawing/2014/main" id="{F584B6ED-4029-9A54-EE4B-170AF12728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18115BC-CBEB-417B-B63B-50D975B7B932}" type="datetimeFigureOut">
              <a:rPr lang="en-US"/>
              <a:pPr>
                <a:defRPr/>
              </a:pPr>
              <a:t>11/29/2023</a:t>
            </a:fld>
            <a:endParaRPr lang="en-US"/>
          </a:p>
        </p:txBody>
      </p:sp>
      <p:sp>
        <p:nvSpPr>
          <p:cNvPr id="4" name="Marcador de imagen de diapositiva 3">
            <a:extLst>
              <a:ext uri="{FF2B5EF4-FFF2-40B4-BE49-F238E27FC236}">
                <a16:creationId xmlns:a16="http://schemas.microsoft.com/office/drawing/2014/main" id="{838CA900-E7DA-8F39-8247-787924B361B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Marcador de notas 4">
            <a:extLst>
              <a:ext uri="{FF2B5EF4-FFF2-40B4-BE49-F238E27FC236}">
                <a16:creationId xmlns:a16="http://schemas.microsoft.com/office/drawing/2014/main" id="{07D2D05C-FE31-E4EA-2979-8E80C98A9E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a:p>
        </p:txBody>
      </p:sp>
      <p:sp>
        <p:nvSpPr>
          <p:cNvPr id="6" name="Marcador de pie de página 5">
            <a:extLst>
              <a:ext uri="{FF2B5EF4-FFF2-40B4-BE49-F238E27FC236}">
                <a16:creationId xmlns:a16="http://schemas.microsoft.com/office/drawing/2014/main" id="{CBF2CCE8-0CAC-C9C0-C55E-018505301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Marcador de número de diapositiva 6">
            <a:extLst>
              <a:ext uri="{FF2B5EF4-FFF2-40B4-BE49-F238E27FC236}">
                <a16:creationId xmlns:a16="http://schemas.microsoft.com/office/drawing/2014/main" id="{283AD7A9-3F9C-8D56-E82C-304C9C81691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53C293-761B-44D2-93CD-A01EAE694434}" type="slidenum">
              <a:rPr lang="en-US" altLang="es-ES"/>
              <a:pPr/>
              <a:t>‹Nº›</a:t>
            </a:fld>
            <a:endParaRPr lang="en-U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E53C293-761B-44D2-93CD-A01EAE694434}" type="slidenum">
              <a:rPr lang="en-US" altLang="es-ES" smtClean="0"/>
              <a:pPr/>
              <a:t>23</a:t>
            </a:fld>
            <a:endParaRPr lang="en-US" altLang="es-ES"/>
          </a:p>
        </p:txBody>
      </p:sp>
    </p:spTree>
    <p:extLst>
      <p:ext uri="{BB962C8B-B14F-4D97-AF65-F5344CB8AC3E}">
        <p14:creationId xmlns:p14="http://schemas.microsoft.com/office/powerpoint/2010/main" val="426135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AR"/>
          </a:p>
        </p:txBody>
      </p:sp>
      <p:sp>
        <p:nvSpPr>
          <p:cNvPr id="4" name="Rectangle 4">
            <a:extLst>
              <a:ext uri="{FF2B5EF4-FFF2-40B4-BE49-F238E27FC236}">
                <a16:creationId xmlns:a16="http://schemas.microsoft.com/office/drawing/2014/main" id="{1463B45E-B57B-71B7-1C61-30A151D76F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DB1D06-2E2E-3792-D416-47294671F1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0758BA-C00C-7A2E-FEBC-EE9BA22B9983}"/>
              </a:ext>
            </a:extLst>
          </p:cNvPr>
          <p:cNvSpPr>
            <a:spLocks noGrp="1" noChangeArrowheads="1"/>
          </p:cNvSpPr>
          <p:nvPr>
            <p:ph type="sldNum" sz="quarter" idx="12"/>
          </p:nvPr>
        </p:nvSpPr>
        <p:spPr>
          <a:ln/>
        </p:spPr>
        <p:txBody>
          <a:bodyPr/>
          <a:lstStyle>
            <a:lvl1pPr>
              <a:defRPr/>
            </a:lvl1pPr>
          </a:lstStyle>
          <a:p>
            <a:fld id="{D4B8965B-B59C-41F6-BD14-FB7719D58C3F}" type="slidenum">
              <a:rPr lang="en-US" altLang="en-US"/>
              <a:pPr/>
              <a:t>‹Nº›</a:t>
            </a:fld>
            <a:endParaRPr lang="en-US" altLang="en-US"/>
          </a:p>
        </p:txBody>
      </p:sp>
    </p:spTree>
    <p:extLst>
      <p:ext uri="{BB962C8B-B14F-4D97-AF65-F5344CB8AC3E}">
        <p14:creationId xmlns:p14="http://schemas.microsoft.com/office/powerpoint/2010/main" val="367041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91FB3E44-3844-5C81-2FE7-84AB8D0010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9D65CC-9AED-4430-298E-2489F84AE1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BC2B56-5B07-29C5-9DFD-1390EDDC1208}"/>
              </a:ext>
            </a:extLst>
          </p:cNvPr>
          <p:cNvSpPr>
            <a:spLocks noGrp="1" noChangeArrowheads="1"/>
          </p:cNvSpPr>
          <p:nvPr>
            <p:ph type="sldNum" sz="quarter" idx="12"/>
          </p:nvPr>
        </p:nvSpPr>
        <p:spPr>
          <a:ln/>
        </p:spPr>
        <p:txBody>
          <a:bodyPr/>
          <a:lstStyle>
            <a:lvl1pPr>
              <a:defRPr/>
            </a:lvl1pPr>
          </a:lstStyle>
          <a:p>
            <a:fld id="{74CE8470-14AC-4C0C-8EF7-0AFABE9454AA}" type="slidenum">
              <a:rPr lang="en-US" altLang="en-US"/>
              <a:pPr/>
              <a:t>‹Nº›</a:t>
            </a:fld>
            <a:endParaRPr lang="en-US" altLang="en-US"/>
          </a:p>
        </p:txBody>
      </p:sp>
    </p:spTree>
    <p:extLst>
      <p:ext uri="{BB962C8B-B14F-4D97-AF65-F5344CB8AC3E}">
        <p14:creationId xmlns:p14="http://schemas.microsoft.com/office/powerpoint/2010/main" val="72254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CCB15FE8-A603-3048-4337-4EBF123A24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DC88D4-90B0-0051-3C85-4D0E58F7BB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74975E-D641-8542-7699-95A4A7BE610A}"/>
              </a:ext>
            </a:extLst>
          </p:cNvPr>
          <p:cNvSpPr>
            <a:spLocks noGrp="1" noChangeArrowheads="1"/>
          </p:cNvSpPr>
          <p:nvPr>
            <p:ph type="sldNum" sz="quarter" idx="12"/>
          </p:nvPr>
        </p:nvSpPr>
        <p:spPr>
          <a:ln/>
        </p:spPr>
        <p:txBody>
          <a:bodyPr/>
          <a:lstStyle>
            <a:lvl1pPr>
              <a:defRPr/>
            </a:lvl1pPr>
          </a:lstStyle>
          <a:p>
            <a:fld id="{B07DC9D3-B7AC-4492-8A42-491BAD15BBE7}" type="slidenum">
              <a:rPr lang="en-US" altLang="en-US"/>
              <a:pPr/>
              <a:t>‹Nº›</a:t>
            </a:fld>
            <a:endParaRPr lang="en-US" altLang="en-US"/>
          </a:p>
        </p:txBody>
      </p:sp>
    </p:spTree>
    <p:extLst>
      <p:ext uri="{BB962C8B-B14F-4D97-AF65-F5344CB8AC3E}">
        <p14:creationId xmlns:p14="http://schemas.microsoft.com/office/powerpoint/2010/main" val="120390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D6B6BF15-449D-D334-0657-3B559C7970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8B92DC-C29C-D5F0-FD76-476E3442E2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65BD28-5DE5-A42D-6F62-0955E5574C36}"/>
              </a:ext>
            </a:extLst>
          </p:cNvPr>
          <p:cNvSpPr>
            <a:spLocks noGrp="1" noChangeArrowheads="1"/>
          </p:cNvSpPr>
          <p:nvPr>
            <p:ph type="sldNum" sz="quarter" idx="12"/>
          </p:nvPr>
        </p:nvSpPr>
        <p:spPr>
          <a:ln/>
        </p:spPr>
        <p:txBody>
          <a:bodyPr/>
          <a:lstStyle>
            <a:lvl1pPr>
              <a:defRPr/>
            </a:lvl1pPr>
          </a:lstStyle>
          <a:p>
            <a:fld id="{F7B7F172-D527-409A-A1D2-CD2433F212F4}" type="slidenum">
              <a:rPr lang="en-US" altLang="en-US"/>
              <a:pPr/>
              <a:t>‹Nº›</a:t>
            </a:fld>
            <a:endParaRPr lang="en-US" altLang="en-US"/>
          </a:p>
        </p:txBody>
      </p:sp>
    </p:spTree>
    <p:extLst>
      <p:ext uri="{BB962C8B-B14F-4D97-AF65-F5344CB8AC3E}">
        <p14:creationId xmlns:p14="http://schemas.microsoft.com/office/powerpoint/2010/main" val="317659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2E382288-D346-4692-4F96-F887B11BF6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EC6783-523A-6C37-2C5C-B8AAD97569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DDB747-C86F-24CA-5BFB-C08333BEFCBE}"/>
              </a:ext>
            </a:extLst>
          </p:cNvPr>
          <p:cNvSpPr>
            <a:spLocks noGrp="1" noChangeArrowheads="1"/>
          </p:cNvSpPr>
          <p:nvPr>
            <p:ph type="sldNum" sz="quarter" idx="12"/>
          </p:nvPr>
        </p:nvSpPr>
        <p:spPr>
          <a:ln/>
        </p:spPr>
        <p:txBody>
          <a:bodyPr/>
          <a:lstStyle>
            <a:lvl1pPr>
              <a:defRPr/>
            </a:lvl1pPr>
          </a:lstStyle>
          <a:p>
            <a:fld id="{484E2339-23F8-4242-9F27-28AEFD1EA0F8}" type="slidenum">
              <a:rPr lang="en-US" altLang="en-US"/>
              <a:pPr/>
              <a:t>‹Nº›</a:t>
            </a:fld>
            <a:endParaRPr lang="en-US" altLang="en-US"/>
          </a:p>
        </p:txBody>
      </p:sp>
    </p:spTree>
    <p:extLst>
      <p:ext uri="{BB962C8B-B14F-4D97-AF65-F5344CB8AC3E}">
        <p14:creationId xmlns:p14="http://schemas.microsoft.com/office/powerpoint/2010/main" val="380976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a:extLst>
              <a:ext uri="{FF2B5EF4-FFF2-40B4-BE49-F238E27FC236}">
                <a16:creationId xmlns:a16="http://schemas.microsoft.com/office/drawing/2014/main" id="{33188F88-3BD3-4651-36F3-80D283A5A4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F16896-DF80-FBFF-B13A-C320F2673E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780FF8-8FD5-B421-3C90-6861D558084E}"/>
              </a:ext>
            </a:extLst>
          </p:cNvPr>
          <p:cNvSpPr>
            <a:spLocks noGrp="1" noChangeArrowheads="1"/>
          </p:cNvSpPr>
          <p:nvPr>
            <p:ph type="sldNum" sz="quarter" idx="12"/>
          </p:nvPr>
        </p:nvSpPr>
        <p:spPr>
          <a:ln/>
        </p:spPr>
        <p:txBody>
          <a:bodyPr/>
          <a:lstStyle>
            <a:lvl1pPr>
              <a:defRPr/>
            </a:lvl1pPr>
          </a:lstStyle>
          <a:p>
            <a:fld id="{C9E4D84F-6F05-4D94-B445-7D1D309509EB}" type="slidenum">
              <a:rPr lang="en-US" altLang="en-US"/>
              <a:pPr/>
              <a:t>‹Nº›</a:t>
            </a:fld>
            <a:endParaRPr lang="en-US" altLang="en-US"/>
          </a:p>
        </p:txBody>
      </p:sp>
    </p:spTree>
    <p:extLst>
      <p:ext uri="{BB962C8B-B14F-4D97-AF65-F5344CB8AC3E}">
        <p14:creationId xmlns:p14="http://schemas.microsoft.com/office/powerpoint/2010/main" val="80356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4">
            <a:extLst>
              <a:ext uri="{FF2B5EF4-FFF2-40B4-BE49-F238E27FC236}">
                <a16:creationId xmlns:a16="http://schemas.microsoft.com/office/drawing/2014/main" id="{2FB05B84-5ED4-8837-7BD5-F05079D959E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8C93928-9643-0F7A-8832-14201EF7AB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2950F1E-2128-F8A3-AD94-2E807431958B}"/>
              </a:ext>
            </a:extLst>
          </p:cNvPr>
          <p:cNvSpPr>
            <a:spLocks noGrp="1" noChangeArrowheads="1"/>
          </p:cNvSpPr>
          <p:nvPr>
            <p:ph type="sldNum" sz="quarter" idx="12"/>
          </p:nvPr>
        </p:nvSpPr>
        <p:spPr>
          <a:ln/>
        </p:spPr>
        <p:txBody>
          <a:bodyPr/>
          <a:lstStyle>
            <a:lvl1pPr>
              <a:defRPr/>
            </a:lvl1pPr>
          </a:lstStyle>
          <a:p>
            <a:fld id="{72FAF424-CCC6-499D-AD42-A03E2C9F157B}" type="slidenum">
              <a:rPr lang="en-US" altLang="en-US"/>
              <a:pPr/>
              <a:t>‹Nº›</a:t>
            </a:fld>
            <a:endParaRPr lang="en-US" altLang="en-US"/>
          </a:p>
        </p:txBody>
      </p:sp>
    </p:spTree>
    <p:extLst>
      <p:ext uri="{BB962C8B-B14F-4D97-AF65-F5344CB8AC3E}">
        <p14:creationId xmlns:p14="http://schemas.microsoft.com/office/powerpoint/2010/main" val="417742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4">
            <a:extLst>
              <a:ext uri="{FF2B5EF4-FFF2-40B4-BE49-F238E27FC236}">
                <a16:creationId xmlns:a16="http://schemas.microsoft.com/office/drawing/2014/main" id="{B1D29A4F-2F3C-21C8-8E32-9C963C9B9D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87EC66D-D130-5800-D87A-3A04509A70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AE39381-411F-73B6-DBC2-FD35D1326B80}"/>
              </a:ext>
            </a:extLst>
          </p:cNvPr>
          <p:cNvSpPr>
            <a:spLocks noGrp="1" noChangeArrowheads="1"/>
          </p:cNvSpPr>
          <p:nvPr>
            <p:ph type="sldNum" sz="quarter" idx="12"/>
          </p:nvPr>
        </p:nvSpPr>
        <p:spPr>
          <a:ln/>
        </p:spPr>
        <p:txBody>
          <a:bodyPr/>
          <a:lstStyle>
            <a:lvl1pPr>
              <a:defRPr/>
            </a:lvl1pPr>
          </a:lstStyle>
          <a:p>
            <a:fld id="{68AC2EAE-2663-4D31-9E39-6331E4008396}" type="slidenum">
              <a:rPr lang="en-US" altLang="en-US"/>
              <a:pPr/>
              <a:t>‹Nº›</a:t>
            </a:fld>
            <a:endParaRPr lang="en-US" altLang="en-US"/>
          </a:p>
        </p:txBody>
      </p:sp>
    </p:spTree>
    <p:extLst>
      <p:ext uri="{BB962C8B-B14F-4D97-AF65-F5344CB8AC3E}">
        <p14:creationId xmlns:p14="http://schemas.microsoft.com/office/powerpoint/2010/main" val="40986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90B8CC-A418-D1BA-FE70-9379BCAFBFF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696622-3805-E9F4-CF69-340CAFCC7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CB621F-1B0C-0496-3E64-EB6839A3872B}"/>
              </a:ext>
            </a:extLst>
          </p:cNvPr>
          <p:cNvSpPr>
            <a:spLocks noGrp="1" noChangeArrowheads="1"/>
          </p:cNvSpPr>
          <p:nvPr>
            <p:ph type="sldNum" sz="quarter" idx="12"/>
          </p:nvPr>
        </p:nvSpPr>
        <p:spPr>
          <a:ln/>
        </p:spPr>
        <p:txBody>
          <a:bodyPr/>
          <a:lstStyle>
            <a:lvl1pPr>
              <a:defRPr/>
            </a:lvl1pPr>
          </a:lstStyle>
          <a:p>
            <a:fld id="{F3B2426D-DBCA-49F9-B1A2-A65760E6C9B0}" type="slidenum">
              <a:rPr lang="en-US" altLang="en-US"/>
              <a:pPr/>
              <a:t>‹Nº›</a:t>
            </a:fld>
            <a:endParaRPr lang="en-US" altLang="en-US"/>
          </a:p>
        </p:txBody>
      </p:sp>
    </p:spTree>
    <p:extLst>
      <p:ext uri="{BB962C8B-B14F-4D97-AF65-F5344CB8AC3E}">
        <p14:creationId xmlns:p14="http://schemas.microsoft.com/office/powerpoint/2010/main" val="228485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7307C3A6-87F4-FE37-A686-558BA20121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A8A3BF-B97A-D06A-7D4F-7F094752C6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62B4A0-1D4B-320E-56BA-12D51066F7B3}"/>
              </a:ext>
            </a:extLst>
          </p:cNvPr>
          <p:cNvSpPr>
            <a:spLocks noGrp="1" noChangeArrowheads="1"/>
          </p:cNvSpPr>
          <p:nvPr>
            <p:ph type="sldNum" sz="quarter" idx="12"/>
          </p:nvPr>
        </p:nvSpPr>
        <p:spPr>
          <a:ln/>
        </p:spPr>
        <p:txBody>
          <a:bodyPr/>
          <a:lstStyle>
            <a:lvl1pPr>
              <a:defRPr/>
            </a:lvl1pPr>
          </a:lstStyle>
          <a:p>
            <a:fld id="{AB74620D-2276-4A4B-99FE-8E7D4C082C88}" type="slidenum">
              <a:rPr lang="en-US" altLang="en-US"/>
              <a:pPr/>
              <a:t>‹Nº›</a:t>
            </a:fld>
            <a:endParaRPr lang="en-US" altLang="en-US"/>
          </a:p>
        </p:txBody>
      </p:sp>
    </p:spTree>
    <p:extLst>
      <p:ext uri="{BB962C8B-B14F-4D97-AF65-F5344CB8AC3E}">
        <p14:creationId xmlns:p14="http://schemas.microsoft.com/office/powerpoint/2010/main" val="80513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4B3A0FAF-E220-FBB9-84F8-57387DF96C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26FEC5-A938-D74C-2D00-5CFBC6B5F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B33AA4-8892-3439-87CC-F110422DEA42}"/>
              </a:ext>
            </a:extLst>
          </p:cNvPr>
          <p:cNvSpPr>
            <a:spLocks noGrp="1" noChangeArrowheads="1"/>
          </p:cNvSpPr>
          <p:nvPr>
            <p:ph type="sldNum" sz="quarter" idx="12"/>
          </p:nvPr>
        </p:nvSpPr>
        <p:spPr>
          <a:ln/>
        </p:spPr>
        <p:txBody>
          <a:bodyPr/>
          <a:lstStyle>
            <a:lvl1pPr>
              <a:defRPr/>
            </a:lvl1pPr>
          </a:lstStyle>
          <a:p>
            <a:fld id="{C7615AB8-EB50-40C0-BAC1-15D5141F2D9D}" type="slidenum">
              <a:rPr lang="en-US" altLang="en-US"/>
              <a:pPr/>
              <a:t>‹Nº›</a:t>
            </a:fld>
            <a:endParaRPr lang="en-US" altLang="en-US"/>
          </a:p>
        </p:txBody>
      </p:sp>
    </p:spTree>
    <p:extLst>
      <p:ext uri="{BB962C8B-B14F-4D97-AF65-F5344CB8AC3E}">
        <p14:creationId xmlns:p14="http://schemas.microsoft.com/office/powerpoint/2010/main" val="294611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ECB"/>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0784901-28DE-13C6-131D-B3DF230DA31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modificar el estilo de título del patrón</a:t>
            </a:r>
          </a:p>
        </p:txBody>
      </p:sp>
      <p:sp>
        <p:nvSpPr>
          <p:cNvPr id="1027" name="Rectangle 3">
            <a:extLst>
              <a:ext uri="{FF2B5EF4-FFF2-40B4-BE49-F238E27FC236}">
                <a16:creationId xmlns:a16="http://schemas.microsoft.com/office/drawing/2014/main" id="{5B2405B8-1F57-88D9-73FD-4C2EC7DD38F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Haga clic para modificar el estilo de texto del patrón</a:t>
            </a:r>
          </a:p>
          <a:p>
            <a:pPr lvl="1"/>
            <a:r>
              <a:rPr lang="en-US" altLang="en-US"/>
              <a:t>Segundo nivel</a:t>
            </a:r>
          </a:p>
          <a:p>
            <a:pPr lvl="2"/>
            <a:r>
              <a:rPr lang="en-US" altLang="en-US"/>
              <a:t>Tercer nivel</a:t>
            </a:r>
          </a:p>
          <a:p>
            <a:pPr lvl="3"/>
            <a:r>
              <a:rPr lang="en-US" altLang="en-US"/>
              <a:t>Cuarto nivel</a:t>
            </a:r>
          </a:p>
          <a:p>
            <a:pPr lvl="4"/>
            <a:r>
              <a:rPr lang="en-US" altLang="en-US"/>
              <a:t>Quinto nivel</a:t>
            </a:r>
          </a:p>
        </p:txBody>
      </p:sp>
      <p:sp>
        <p:nvSpPr>
          <p:cNvPr id="1028" name="Rectangle 4">
            <a:extLst>
              <a:ext uri="{FF2B5EF4-FFF2-40B4-BE49-F238E27FC236}">
                <a16:creationId xmlns:a16="http://schemas.microsoft.com/office/drawing/2014/main" id="{A7AF815C-77F4-E1E7-A7BD-1B8DF622F8B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defRPr/>
            </a:pPr>
            <a:endParaRPr lang="en-US"/>
          </a:p>
        </p:txBody>
      </p:sp>
      <p:sp>
        <p:nvSpPr>
          <p:cNvPr id="1029" name="Rectangle 5">
            <a:extLst>
              <a:ext uri="{FF2B5EF4-FFF2-40B4-BE49-F238E27FC236}">
                <a16:creationId xmlns:a16="http://schemas.microsoft.com/office/drawing/2014/main" id="{3BE060B7-FFA7-D718-936E-9AA6A2B0EC8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pPr>
              <a:defRPr/>
            </a:pPr>
            <a:endParaRPr lang="en-US"/>
          </a:p>
        </p:txBody>
      </p:sp>
      <p:sp>
        <p:nvSpPr>
          <p:cNvPr id="1030" name="Rectangle 6">
            <a:extLst>
              <a:ext uri="{FF2B5EF4-FFF2-40B4-BE49-F238E27FC236}">
                <a16:creationId xmlns:a16="http://schemas.microsoft.com/office/drawing/2014/main" id="{3F7CD483-B214-A57A-FB0D-DF37CA177DF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65435EF4-F641-4FF2-A136-FAA474DC79B1}" type="slidenum">
              <a:rPr lang="en-US" altLang="en-US"/>
              <a:pPr/>
              <a:t>‹Nº›</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7" Type="http://schemas.openxmlformats.org/officeDocument/2006/relationships/image" Target="../media/image6.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8" Type="http://schemas.openxmlformats.org/officeDocument/2006/relationships/image" Target="../media/image11.jpeg" /><Relationship Id="rId3" Type="http://schemas.openxmlformats.org/officeDocument/2006/relationships/image" Target="../media/image2.jpeg" /><Relationship Id="rId7" Type="http://schemas.openxmlformats.org/officeDocument/2006/relationships/hyperlink" Target="http://www.unep.org/unea/"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10" Type="http://schemas.openxmlformats.org/officeDocument/2006/relationships/image" Target="../media/image13.png" /><Relationship Id="rId4" Type="http://schemas.openxmlformats.org/officeDocument/2006/relationships/image" Target="../media/image3.jpeg" /><Relationship Id="rId9" Type="http://schemas.openxmlformats.org/officeDocument/2006/relationships/image" Target="../media/image12.jpeg" /></Relationships>
</file>

<file path=ppt/slides/_rels/slide11.xml.rels><?xml version="1.0" encoding="UTF-8" standalone="yes"?>
<Relationships xmlns="http://schemas.openxmlformats.org/package/2006/relationships"><Relationship Id="rId8" Type="http://schemas.openxmlformats.org/officeDocument/2006/relationships/image" Target="../media/image11.jpeg" /><Relationship Id="rId3" Type="http://schemas.openxmlformats.org/officeDocument/2006/relationships/image" Target="../media/image2.jpeg" /><Relationship Id="rId7" Type="http://schemas.openxmlformats.org/officeDocument/2006/relationships/hyperlink" Target="http://www.unep.org/unea/"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2.xml.rels><?xml version="1.0" encoding="UTF-8" standalone="yes"?>
<Relationships xmlns="http://schemas.openxmlformats.org/package/2006/relationships"><Relationship Id="rId3" Type="http://schemas.openxmlformats.org/officeDocument/2006/relationships/image" Target="../media/image2.jpeg" /><Relationship Id="rId7" Type="http://schemas.openxmlformats.org/officeDocument/2006/relationships/image" Target="../media/image1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3.xml.rels><?xml version="1.0" encoding="UTF-8" standalone="yes"?>
<Relationships xmlns="http://schemas.openxmlformats.org/package/2006/relationships"><Relationship Id="rId3" Type="http://schemas.openxmlformats.org/officeDocument/2006/relationships/image" Target="../media/image2.jpeg" /><Relationship Id="rId7" Type="http://schemas.openxmlformats.org/officeDocument/2006/relationships/image" Target="../media/image15.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4.xml.rels><?xml version="1.0" encoding="UTF-8" standalone="yes"?>
<Relationships xmlns="http://schemas.openxmlformats.org/package/2006/relationships"><Relationship Id="rId8" Type="http://schemas.openxmlformats.org/officeDocument/2006/relationships/image" Target="../media/image17.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10" Type="http://schemas.openxmlformats.org/officeDocument/2006/relationships/image" Target="../media/image19.png" /><Relationship Id="rId4" Type="http://schemas.openxmlformats.org/officeDocument/2006/relationships/image" Target="../media/image3.jpeg" /><Relationship Id="rId9" Type="http://schemas.openxmlformats.org/officeDocument/2006/relationships/image" Target="../media/image18.jpeg" /></Relationships>
</file>

<file path=ppt/slides/_rels/slide15.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6.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7.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8.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19.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20.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21.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22.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2.jpeg" /><Relationship Id="rId7"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23.xml.rels><?xml version="1.0" encoding="UTF-8" standalone="yes"?>
<Relationships xmlns="http://schemas.openxmlformats.org/package/2006/relationships"><Relationship Id="rId8" Type="http://schemas.openxmlformats.org/officeDocument/2006/relationships/image" Target="../media/image16.jpeg" /><Relationship Id="rId3" Type="http://schemas.openxmlformats.org/officeDocument/2006/relationships/image" Target="../media/image1.jpeg" /><Relationship Id="rId7" Type="http://schemas.openxmlformats.org/officeDocument/2006/relationships/image" Target="../media/image5.jpeg"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image" Target="../media/image4.jpeg" /><Relationship Id="rId5" Type="http://schemas.openxmlformats.org/officeDocument/2006/relationships/image" Target="../media/image3.jpeg" /><Relationship Id="rId4" Type="http://schemas.openxmlformats.org/officeDocument/2006/relationships/image" Target="../media/image2.jpeg" /><Relationship Id="rId9" Type="http://schemas.openxmlformats.org/officeDocument/2006/relationships/image" Target="../media/image19.png" /></Relationships>
</file>

<file path=ppt/slides/_rels/slide24.xml.rels><?xml version="1.0" encoding="UTF-8" standalone="yes"?>
<Relationships xmlns="http://schemas.openxmlformats.org/package/2006/relationships"><Relationship Id="rId8" Type="http://schemas.openxmlformats.org/officeDocument/2006/relationships/image" Target="../media/image21.png" /><Relationship Id="rId3" Type="http://schemas.openxmlformats.org/officeDocument/2006/relationships/image" Target="../media/image2.jpeg" /><Relationship Id="rId7" Type="http://schemas.openxmlformats.org/officeDocument/2006/relationships/image" Target="../media/image20.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10" Type="http://schemas.openxmlformats.org/officeDocument/2006/relationships/image" Target="../media/image23.png" /><Relationship Id="rId4" Type="http://schemas.openxmlformats.org/officeDocument/2006/relationships/image" Target="../media/image3.jpeg" /><Relationship Id="rId9" Type="http://schemas.openxmlformats.org/officeDocument/2006/relationships/image" Target="../media/image22.jpeg" /></Relationships>
</file>

<file path=ppt/slides/_rels/slide25.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26.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27.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28.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29.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3.xml.rels><?xml version="1.0" encoding="UTF-8" standalone="yes"?>
<Relationships xmlns="http://schemas.openxmlformats.org/package/2006/relationships"><Relationship Id="rId8" Type="http://schemas.openxmlformats.org/officeDocument/2006/relationships/image" Target="../media/image7.jpeg" /><Relationship Id="rId3" Type="http://schemas.openxmlformats.org/officeDocument/2006/relationships/image" Target="../media/image2.jpeg" /><Relationship Id="rId7" Type="http://schemas.openxmlformats.org/officeDocument/2006/relationships/hyperlink" Target="http://www.unep.org/rio20/Home/tabid/101510/Default.aspx"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30.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31.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32.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33.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34.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image" Target="../media/image2.jpeg" /><Relationship Id="rId7" Type="http://schemas.openxmlformats.org/officeDocument/2006/relationships/image" Target="../media/image24.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26.png" /></Relationships>
</file>

<file path=ppt/slides/_rels/slide35.xml.rels><?xml version="1.0" encoding="UTF-8" standalone="yes"?>
<Relationships xmlns="http://schemas.openxmlformats.org/package/2006/relationships"><Relationship Id="rId8" Type="http://schemas.openxmlformats.org/officeDocument/2006/relationships/image" Target="../media/image27.jpeg" /><Relationship Id="rId3" Type="http://schemas.openxmlformats.org/officeDocument/2006/relationships/image" Target="../media/image2.jpeg" /><Relationship Id="rId7" Type="http://schemas.openxmlformats.org/officeDocument/2006/relationships/hyperlink" Target="http://www.google.com.ar/url?url=http://sustentabilidadydesarrollo.com/materiales/&amp;rct=j&amp;frm=1&amp;q=&amp;esrc=s&amp;sa=U&amp;ei=A5UPVKj2LMPGsQT7hoCgAQ&amp;ved=0CBYQ9QEwAQ&amp;usg=AFQjCNH2lVNlFKCxlhehAQyraH--v49b7g"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10" Type="http://schemas.openxmlformats.org/officeDocument/2006/relationships/image" Target="../media/image7.jpeg" /><Relationship Id="rId4" Type="http://schemas.openxmlformats.org/officeDocument/2006/relationships/image" Target="../media/image3.jpeg" /><Relationship Id="rId9" Type="http://schemas.openxmlformats.org/officeDocument/2006/relationships/hyperlink" Target="http://www.unep.org/rio20/Home/tabid/101510/Default.aspx" TargetMode="External" /></Relationships>
</file>

<file path=ppt/slides/_rels/slide36.xml.rels><?xml version="1.0" encoding="UTF-8" standalone="yes"?>
<Relationships xmlns="http://schemas.openxmlformats.org/package/2006/relationships"><Relationship Id="rId8" Type="http://schemas.openxmlformats.org/officeDocument/2006/relationships/image" Target="../media/image27.jpeg" /><Relationship Id="rId3" Type="http://schemas.openxmlformats.org/officeDocument/2006/relationships/image" Target="../media/image2.jpeg" /><Relationship Id="rId7" Type="http://schemas.openxmlformats.org/officeDocument/2006/relationships/hyperlink" Target="http://www.google.com.ar/url?url=http://sustentabilidadydesarrollo.com/materiales/&amp;rct=j&amp;frm=1&amp;q=&amp;esrc=s&amp;sa=U&amp;ei=A5UPVKj2LMPGsQT7hoCgAQ&amp;ved=0CBYQ9QEwAQ&amp;usg=AFQjCNH2lVNlFKCxlhehAQyraH--v49b7g"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10" Type="http://schemas.openxmlformats.org/officeDocument/2006/relationships/image" Target="../media/image7.jpeg" /><Relationship Id="rId4" Type="http://schemas.openxmlformats.org/officeDocument/2006/relationships/image" Target="../media/image3.jpeg" /><Relationship Id="rId9" Type="http://schemas.openxmlformats.org/officeDocument/2006/relationships/hyperlink" Target="http://www.unep.org/rio20/Home/tabid/101510/Default.aspx" TargetMode="External" /></Relationships>
</file>

<file path=ppt/slides/_rels/slide37.xml.rels><?xml version="1.0" encoding="UTF-8" standalone="yes"?>
<Relationships xmlns="http://schemas.openxmlformats.org/package/2006/relationships"><Relationship Id="rId8" Type="http://schemas.openxmlformats.org/officeDocument/2006/relationships/hyperlink" Target="http://www.worldwewant2015.org/&#8206;" TargetMode="External" /><Relationship Id="rId3" Type="http://schemas.openxmlformats.org/officeDocument/2006/relationships/image" Target="../media/image2.jpeg" /><Relationship Id="rId7" Type="http://schemas.openxmlformats.org/officeDocument/2006/relationships/image" Target="../media/image28.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11" Type="http://schemas.openxmlformats.org/officeDocument/2006/relationships/image" Target="../media/image31.png" /><Relationship Id="rId5" Type="http://schemas.openxmlformats.org/officeDocument/2006/relationships/image" Target="../media/image4.jpeg" /><Relationship Id="rId10" Type="http://schemas.openxmlformats.org/officeDocument/2006/relationships/image" Target="../media/image30.jpeg" /><Relationship Id="rId4" Type="http://schemas.openxmlformats.org/officeDocument/2006/relationships/image" Target="../media/image3.jpeg" /><Relationship Id="rId9" Type="http://schemas.openxmlformats.org/officeDocument/2006/relationships/image" Target="../media/image29.jpeg" /></Relationships>
</file>

<file path=ppt/slides/_rels/slide38.xml.rels><?xml version="1.0" encoding="UTF-8" standalone="yes"?>
<Relationships xmlns="http://schemas.openxmlformats.org/package/2006/relationships"><Relationship Id="rId8" Type="http://schemas.openxmlformats.org/officeDocument/2006/relationships/hyperlink" Target="http://www.worldwewant2015.org/&#8206;" TargetMode="External" /><Relationship Id="rId3" Type="http://schemas.openxmlformats.org/officeDocument/2006/relationships/image" Target="../media/image2.jpeg" /><Relationship Id="rId7" Type="http://schemas.openxmlformats.org/officeDocument/2006/relationships/image" Target="../media/image28.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11" Type="http://schemas.openxmlformats.org/officeDocument/2006/relationships/image" Target="../media/image32.jpeg" /><Relationship Id="rId5" Type="http://schemas.openxmlformats.org/officeDocument/2006/relationships/image" Target="../media/image4.jpeg" /><Relationship Id="rId10" Type="http://schemas.openxmlformats.org/officeDocument/2006/relationships/image" Target="../media/image30.jpeg" /><Relationship Id="rId4" Type="http://schemas.openxmlformats.org/officeDocument/2006/relationships/image" Target="../media/image3.jpeg" /><Relationship Id="rId9" Type="http://schemas.openxmlformats.org/officeDocument/2006/relationships/image" Target="../media/image29.jpeg" /></Relationships>
</file>

<file path=ppt/slides/_rels/slide39.xml.rels><?xml version="1.0" encoding="UTF-8" standalone="yes"?>
<Relationships xmlns="http://schemas.openxmlformats.org/package/2006/relationships"><Relationship Id="rId8" Type="http://schemas.openxmlformats.org/officeDocument/2006/relationships/hyperlink" Target="http://www.worldwewant2015.org/&#8206;" TargetMode="External" /><Relationship Id="rId3" Type="http://schemas.openxmlformats.org/officeDocument/2006/relationships/image" Target="../media/image2.jpeg" /><Relationship Id="rId7" Type="http://schemas.openxmlformats.org/officeDocument/2006/relationships/image" Target="../media/image28.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11" Type="http://schemas.openxmlformats.org/officeDocument/2006/relationships/image" Target="../media/image33.png" /><Relationship Id="rId5" Type="http://schemas.openxmlformats.org/officeDocument/2006/relationships/image" Target="../media/image4.jpeg" /><Relationship Id="rId10" Type="http://schemas.openxmlformats.org/officeDocument/2006/relationships/hyperlink" Target="http://www.un.org/sustainabledevelopment/sustainable-development-goals/" TargetMode="External" /><Relationship Id="rId4" Type="http://schemas.openxmlformats.org/officeDocument/2006/relationships/image" Target="../media/image3.jpeg" /><Relationship Id="rId9" Type="http://schemas.openxmlformats.org/officeDocument/2006/relationships/image" Target="../media/image29.jpeg" /></Relationships>
</file>

<file path=ppt/slides/_rels/slide4.xml.rels><?xml version="1.0" encoding="UTF-8" standalone="yes"?>
<Relationships xmlns="http://schemas.openxmlformats.org/package/2006/relationships"><Relationship Id="rId8" Type="http://schemas.openxmlformats.org/officeDocument/2006/relationships/hyperlink" Target="http://www.unep.org/rio20/Home/tabid/101510/Default.aspx" TargetMode="External" /><Relationship Id="rId3" Type="http://schemas.openxmlformats.org/officeDocument/2006/relationships/image" Target="../media/image2.jpeg" /><Relationship Id="rId7" Type="http://schemas.openxmlformats.org/officeDocument/2006/relationships/image" Target="../media/image8.jpe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7.jpeg" /></Relationships>
</file>

<file path=ppt/slides/_rels/slide40.xml.rels><?xml version="1.0" encoding="UTF-8" standalone="yes"?>
<Relationships xmlns="http://schemas.openxmlformats.org/package/2006/relationships"><Relationship Id="rId8" Type="http://schemas.openxmlformats.org/officeDocument/2006/relationships/image" Target="../media/image34.png" /><Relationship Id="rId3" Type="http://schemas.openxmlformats.org/officeDocument/2006/relationships/image" Target="../media/image2.jpeg" /><Relationship Id="rId7" Type="http://schemas.openxmlformats.org/officeDocument/2006/relationships/image" Target="../media/image28.png"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41.xml.rels><?xml version="1.0" encoding="UTF-8" standalone="yes"?>
<Relationships xmlns="http://schemas.openxmlformats.org/package/2006/relationships"><Relationship Id="rId8" Type="http://schemas.openxmlformats.org/officeDocument/2006/relationships/image" Target="../media/image41.jpeg" /><Relationship Id="rId3" Type="http://schemas.openxmlformats.org/officeDocument/2006/relationships/image" Target="../media/image36.png" /><Relationship Id="rId7" Type="http://schemas.openxmlformats.org/officeDocument/2006/relationships/image" Target="../media/image40.jpeg" /><Relationship Id="rId2" Type="http://schemas.openxmlformats.org/officeDocument/2006/relationships/image" Target="../media/image35.jpeg" /><Relationship Id="rId1" Type="http://schemas.openxmlformats.org/officeDocument/2006/relationships/slideLayout" Target="../slideLayouts/slideLayout7.xml" /><Relationship Id="rId6" Type="http://schemas.openxmlformats.org/officeDocument/2006/relationships/image" Target="../media/image39.jpeg" /><Relationship Id="rId5" Type="http://schemas.openxmlformats.org/officeDocument/2006/relationships/image" Target="../media/image38.jpeg" /><Relationship Id="rId4" Type="http://schemas.openxmlformats.org/officeDocument/2006/relationships/image" Target="../media/image37.jpeg" /><Relationship Id="rId9" Type="http://schemas.openxmlformats.org/officeDocument/2006/relationships/image" Target="../media/image42.jpeg" /></Relationships>
</file>

<file path=ppt/slides/_rels/slide5.xml.rels><?xml version="1.0" encoding="UTF-8" standalone="yes"?>
<Relationships xmlns="http://schemas.openxmlformats.org/package/2006/relationships"><Relationship Id="rId8" Type="http://schemas.openxmlformats.org/officeDocument/2006/relationships/image" Target="../media/image7.jpeg" /><Relationship Id="rId3" Type="http://schemas.openxmlformats.org/officeDocument/2006/relationships/image" Target="../media/image2.jpeg" /><Relationship Id="rId7" Type="http://schemas.openxmlformats.org/officeDocument/2006/relationships/hyperlink" Target="http://www.unep.org/rio20/Home/tabid/101510/Default.aspx"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6.xml.rels><?xml version="1.0" encoding="UTF-8" standalone="yes"?>
<Relationships xmlns="http://schemas.openxmlformats.org/package/2006/relationships"><Relationship Id="rId8" Type="http://schemas.openxmlformats.org/officeDocument/2006/relationships/image" Target="../media/image7.jpeg" /><Relationship Id="rId3" Type="http://schemas.openxmlformats.org/officeDocument/2006/relationships/image" Target="../media/image2.jpeg" /><Relationship Id="rId7" Type="http://schemas.openxmlformats.org/officeDocument/2006/relationships/hyperlink" Target="http://www.unep.org/rio20/Home/tabid/101510/Default.aspx"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 Id="rId9" Type="http://schemas.openxmlformats.org/officeDocument/2006/relationships/image" Target="../media/image9.jpeg" /></Relationships>
</file>

<file path=ppt/slides/_rels/slide7.xml.rels><?xml version="1.0" encoding="UTF-8" standalone="yes"?>
<Relationships xmlns="http://schemas.openxmlformats.org/package/2006/relationships"><Relationship Id="rId8" Type="http://schemas.openxmlformats.org/officeDocument/2006/relationships/image" Target="../media/image7.jpeg" /><Relationship Id="rId3" Type="http://schemas.openxmlformats.org/officeDocument/2006/relationships/image" Target="../media/image2.jpeg" /><Relationship Id="rId7" Type="http://schemas.openxmlformats.org/officeDocument/2006/relationships/hyperlink" Target="http://www.unep.org/rio20/Home/tabid/101510/Default.aspx"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8.xml.rels><?xml version="1.0" encoding="UTF-8" standalone="yes"?>
<Relationships xmlns="http://schemas.openxmlformats.org/package/2006/relationships"><Relationship Id="rId8" Type="http://schemas.openxmlformats.org/officeDocument/2006/relationships/image" Target="../media/image10.jpeg" /><Relationship Id="rId3" Type="http://schemas.openxmlformats.org/officeDocument/2006/relationships/image" Target="../media/image2.jpeg" /><Relationship Id="rId7" Type="http://schemas.openxmlformats.org/officeDocument/2006/relationships/hyperlink" Target="http://www.google.com.ar/url?url=http://www.nairobi.diplo.de/Vertretung/nairobi/en/000__Photo_20Galleries/UNEA2014.html&amp;rct=j&amp;frm=1&amp;q=&amp;esrc=s&amp;sa=U&amp;ei=wHgPVJaSJvPgsAT9kIGwCA&amp;ved=0CDQQ9QEwEA&amp;usg=AFQjCNFC7309kUzj4TUP3_lUfl8Y35GhWQ"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10" Type="http://schemas.openxmlformats.org/officeDocument/2006/relationships/image" Target="../media/image11.jpeg" /><Relationship Id="rId4" Type="http://schemas.openxmlformats.org/officeDocument/2006/relationships/image" Target="../media/image3.jpeg" /><Relationship Id="rId9" Type="http://schemas.openxmlformats.org/officeDocument/2006/relationships/hyperlink" Target="http://www.unep.org/unea/" TargetMode="External" /></Relationships>
</file>

<file path=ppt/slides/_rels/slide9.xml.rels><?xml version="1.0" encoding="UTF-8" standalone="yes"?>
<Relationships xmlns="http://schemas.openxmlformats.org/package/2006/relationships"><Relationship Id="rId8" Type="http://schemas.openxmlformats.org/officeDocument/2006/relationships/image" Target="../media/image11.jpeg" /><Relationship Id="rId3" Type="http://schemas.openxmlformats.org/officeDocument/2006/relationships/image" Target="../media/image2.jpeg" /><Relationship Id="rId7" Type="http://schemas.openxmlformats.org/officeDocument/2006/relationships/hyperlink" Target="http://www.unep.org/unea/" TargetMode="External" /><Relationship Id="rId2" Type="http://schemas.openxmlformats.org/officeDocument/2006/relationships/image" Target="../media/image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7" name="Text Box 7">
            <a:extLst>
              <a:ext uri="{FF2B5EF4-FFF2-40B4-BE49-F238E27FC236}">
                <a16:creationId xmlns:a16="http://schemas.microsoft.com/office/drawing/2014/main" id="{EEFCCFF5-40D4-6820-E6FB-6840B0B431D6}"/>
              </a:ext>
            </a:extLst>
          </p:cNvPr>
          <p:cNvSpPr txBox="1">
            <a:spLocks noChangeArrowheads="1"/>
          </p:cNvSpPr>
          <p:nvPr/>
        </p:nvSpPr>
        <p:spPr bwMode="auto">
          <a:xfrm>
            <a:off x="411814" y="3780277"/>
            <a:ext cx="9144000" cy="1877437"/>
          </a:xfrm>
          <a:prstGeom prst="rect">
            <a:avLst/>
          </a:prstGeom>
          <a:noFill/>
          <a:ln w="9525">
            <a:noFill/>
            <a:miter lim="800000"/>
            <a:headEnd/>
            <a:tailEnd/>
          </a:ln>
          <a:effectLst/>
        </p:spPr>
        <p:txBody>
          <a:bodyPr>
            <a:spAutoFit/>
          </a:bodyPr>
          <a:lstStyle/>
          <a:p>
            <a:pPr>
              <a:defRPr/>
            </a:pPr>
            <a:r>
              <a:rPr lang="es-ES_tradnl" sz="1800" b="1" dirty="0">
                <a:solidFill>
                  <a:srgbClr val="FF9900"/>
                </a:solidFill>
                <a:effectLst>
                  <a:outerShdw blurRad="38100" dist="38100" dir="2700000" algn="tl">
                    <a:srgbClr val="000000">
                      <a:alpha val="43137"/>
                    </a:srgbClr>
                  </a:outerShdw>
                </a:effectLst>
              </a:rPr>
              <a:t>Lic. Alberto Santos Capra</a:t>
            </a:r>
          </a:p>
          <a:p>
            <a:pPr>
              <a:defRPr/>
            </a:pPr>
            <a:r>
              <a:rPr lang="es-ES_tradnl" sz="1800" b="1" dirty="0">
                <a:solidFill>
                  <a:srgbClr val="FF9900"/>
                </a:solidFill>
                <a:effectLst>
                  <a:outerShdw blurRad="38100" dist="38100" dir="2700000" algn="tl">
                    <a:srgbClr val="000000">
                      <a:alpha val="43137"/>
                    </a:srgbClr>
                  </a:outerShdw>
                </a:effectLst>
              </a:rPr>
              <a:t>Coordinador Técnico Regional</a:t>
            </a:r>
          </a:p>
          <a:p>
            <a:pPr>
              <a:defRPr/>
            </a:pPr>
            <a:r>
              <a:rPr lang="es-ES_tradnl" sz="2000" b="1" dirty="0">
                <a:effectLst>
                  <a:outerShdw blurRad="38100" dist="38100" dir="2700000" algn="tl">
                    <a:srgbClr val="FFFFFF"/>
                  </a:outerShdw>
                </a:effectLst>
              </a:rPr>
              <a:t>Centro Regional Basilea para América del Sur (CRBAS)</a:t>
            </a:r>
          </a:p>
          <a:p>
            <a:pPr>
              <a:defRPr/>
            </a:pPr>
            <a:r>
              <a:rPr lang="es-ES_tradnl" sz="2000" b="1" dirty="0">
                <a:effectLst>
                  <a:outerShdw blurRad="38100" dist="38100" dir="2700000" algn="tl">
                    <a:srgbClr val="FFFFFF"/>
                  </a:outerShdw>
                </a:effectLst>
              </a:rPr>
              <a:t>INTI</a:t>
            </a:r>
          </a:p>
          <a:p>
            <a:pPr algn="ctr">
              <a:defRPr/>
            </a:pPr>
            <a:endParaRPr lang="es-ES_tradnl" sz="2000" b="1" dirty="0">
              <a:effectLst>
                <a:outerShdw blurRad="38100" dist="38100" dir="2700000" algn="tl">
                  <a:srgbClr val="FFFFFF"/>
                </a:outerShdw>
              </a:effectLst>
            </a:endParaRPr>
          </a:p>
          <a:p>
            <a:pPr algn="ctr">
              <a:defRPr/>
            </a:pPr>
            <a:r>
              <a:rPr lang="es-ES_tradnl" sz="1800" b="1" dirty="0">
                <a:effectLst>
                  <a:outerShdw blurRad="38100" dist="38100" dir="2700000" algn="tl">
                    <a:srgbClr val="FFFFFF"/>
                  </a:outerShdw>
                </a:effectLst>
              </a:rPr>
              <a:t>28 de Noviembre 2023</a:t>
            </a:r>
          </a:p>
        </p:txBody>
      </p:sp>
      <p:sp>
        <p:nvSpPr>
          <p:cNvPr id="184328" name="Line 8">
            <a:extLst>
              <a:ext uri="{FF2B5EF4-FFF2-40B4-BE49-F238E27FC236}">
                <a16:creationId xmlns:a16="http://schemas.microsoft.com/office/drawing/2014/main" id="{D9BCCCEA-913F-0B33-AFD5-8131F20EFD6B}"/>
              </a:ext>
            </a:extLst>
          </p:cNvPr>
          <p:cNvSpPr>
            <a:spLocks noChangeShapeType="1"/>
          </p:cNvSpPr>
          <p:nvPr/>
        </p:nvSpPr>
        <p:spPr bwMode="auto">
          <a:xfrm>
            <a:off x="454472" y="3417342"/>
            <a:ext cx="8077200" cy="0"/>
          </a:xfrm>
          <a:prstGeom prst="line">
            <a:avLst/>
          </a:prstGeom>
          <a:noFill/>
          <a:ln w="76200">
            <a:solidFill>
              <a:srgbClr val="99CC00"/>
            </a:solidFill>
            <a:round/>
            <a:headEnd/>
            <a:tailEnd/>
          </a:ln>
          <a:effectLst/>
        </p:spPr>
        <p:txBody>
          <a:bodyPr wrap="none" anchor="ctr"/>
          <a:lstStyle/>
          <a:p>
            <a:pPr>
              <a:defRPr/>
            </a:pPr>
            <a:endParaRPr lang="es-AR" dirty="0">
              <a:effectLst>
                <a:outerShdw blurRad="38100" dist="38100" dir="2700000" algn="tl">
                  <a:srgbClr val="000000">
                    <a:alpha val="43137"/>
                  </a:srgbClr>
                </a:outerShdw>
              </a:effectLst>
            </a:endParaRPr>
          </a:p>
          <a:p>
            <a:pPr>
              <a:defRPr/>
            </a:pPr>
            <a:endParaRPr lang="es-AR" dirty="0">
              <a:effectLst>
                <a:outerShdw blurRad="38100" dist="38100" dir="2700000" algn="tl">
                  <a:srgbClr val="000000">
                    <a:alpha val="43137"/>
                  </a:srgbClr>
                </a:outerShdw>
              </a:effectLst>
            </a:endParaRPr>
          </a:p>
        </p:txBody>
      </p:sp>
      <p:sp>
        <p:nvSpPr>
          <p:cNvPr id="184329" name="Line 9">
            <a:extLst>
              <a:ext uri="{FF2B5EF4-FFF2-40B4-BE49-F238E27FC236}">
                <a16:creationId xmlns:a16="http://schemas.microsoft.com/office/drawing/2014/main" id="{6B8188EA-E05B-94FA-08F1-DD8795E1E775}"/>
              </a:ext>
            </a:extLst>
          </p:cNvPr>
          <p:cNvSpPr>
            <a:spLocks noChangeShapeType="1"/>
          </p:cNvSpPr>
          <p:nvPr/>
        </p:nvSpPr>
        <p:spPr bwMode="auto">
          <a:xfrm>
            <a:off x="430660" y="1556792"/>
            <a:ext cx="8077200" cy="0"/>
          </a:xfrm>
          <a:prstGeom prst="line">
            <a:avLst/>
          </a:prstGeom>
          <a:noFill/>
          <a:ln w="76200">
            <a:solidFill>
              <a:srgbClr val="99CC00"/>
            </a:solidFill>
            <a:round/>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184333" name="Rectangle 13">
            <a:extLst>
              <a:ext uri="{FF2B5EF4-FFF2-40B4-BE49-F238E27FC236}">
                <a16:creationId xmlns:a16="http://schemas.microsoft.com/office/drawing/2014/main" id="{16197131-232C-9E16-7DCE-D09BA1F7A4CA}"/>
              </a:ext>
            </a:extLst>
          </p:cNvPr>
          <p:cNvSpPr>
            <a:spLocks noChangeArrowheads="1"/>
          </p:cNvSpPr>
          <p:nvPr/>
        </p:nvSpPr>
        <p:spPr bwMode="auto">
          <a:xfrm>
            <a:off x="1724472" y="1374229"/>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34CF1D59-DBAC-B49F-C463-CB71393D5552}"/>
              </a:ext>
            </a:extLst>
          </p:cNvPr>
          <p:cNvSpPr>
            <a:spLocks noChangeArrowheads="1"/>
          </p:cNvSpPr>
          <p:nvPr/>
        </p:nvSpPr>
        <p:spPr bwMode="auto">
          <a:xfrm>
            <a:off x="1724472" y="1374229"/>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968601E-B14E-E1AC-0F22-4C92DE2E2736}"/>
              </a:ext>
            </a:extLst>
          </p:cNvPr>
          <p:cNvSpPr>
            <a:spLocks noChangeArrowheads="1"/>
          </p:cNvSpPr>
          <p:nvPr/>
        </p:nvSpPr>
        <p:spPr bwMode="auto">
          <a:xfrm>
            <a:off x="1724472" y="1374229"/>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0F969645-6C72-F318-26D0-6D5AFD456D2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C479A39B-99F2-297E-27C2-31A9736B43E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4995EE2-8D3E-4598-A858-8487D16A36A7}"/>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581E66CA-BFD6-4451-62A4-6C2973A0C4BE}"/>
              </a:ext>
            </a:extLst>
          </p:cNvPr>
          <p:cNvSpPr>
            <a:spLocks noChangeArrowheads="1"/>
          </p:cNvSpPr>
          <p:nvPr/>
        </p:nvSpPr>
        <p:spPr bwMode="auto">
          <a:xfrm>
            <a:off x="1724472" y="1374229"/>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72A87387-344B-C8DF-CF0C-204A587B42A4}"/>
              </a:ext>
            </a:extLst>
          </p:cNvPr>
          <p:cNvSpPr>
            <a:spLocks noChangeArrowheads="1"/>
          </p:cNvSpPr>
          <p:nvPr/>
        </p:nvSpPr>
        <p:spPr bwMode="auto">
          <a:xfrm>
            <a:off x="1724472" y="1374229"/>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9251D57B-0F59-12A8-07CC-159701E6FAF5}"/>
              </a:ext>
            </a:extLst>
          </p:cNvPr>
          <p:cNvSpPr>
            <a:spLocks noChangeArrowheads="1"/>
          </p:cNvSpPr>
          <p:nvPr/>
        </p:nvSpPr>
        <p:spPr bwMode="auto">
          <a:xfrm>
            <a:off x="1724472" y="1374229"/>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7502257A-9C82-15E4-9516-BB14750BAC15}"/>
              </a:ext>
            </a:extLst>
          </p:cNvPr>
          <p:cNvSpPr txBox="1">
            <a:spLocks noChangeArrowheads="1"/>
          </p:cNvSpPr>
          <p:nvPr/>
        </p:nvSpPr>
        <p:spPr bwMode="auto">
          <a:xfrm>
            <a:off x="986285" y="6409184"/>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087" name="47 Grupo">
            <a:extLst>
              <a:ext uri="{FF2B5EF4-FFF2-40B4-BE49-F238E27FC236}">
                <a16:creationId xmlns:a16="http://schemas.microsoft.com/office/drawing/2014/main" id="{43DA9549-0F97-4D81-2071-8E9FD9CEE3C4}"/>
              </a:ext>
            </a:extLst>
          </p:cNvPr>
          <p:cNvGrpSpPr>
            <a:grpSpLocks/>
          </p:cNvGrpSpPr>
          <p:nvPr/>
        </p:nvGrpSpPr>
        <p:grpSpPr bwMode="auto">
          <a:xfrm>
            <a:off x="-11113" y="5661025"/>
            <a:ext cx="9155113" cy="1212850"/>
            <a:chOff x="-10343" y="5804883"/>
            <a:chExt cx="9190855" cy="1069354"/>
          </a:xfrm>
        </p:grpSpPr>
        <p:pic>
          <p:nvPicPr>
            <p:cNvPr id="3105" name="Picture 34">
              <a:extLst>
                <a:ext uri="{FF2B5EF4-FFF2-40B4-BE49-F238E27FC236}">
                  <a16:creationId xmlns:a16="http://schemas.microsoft.com/office/drawing/2014/main" id="{727C7260-AADC-ACCA-2D18-FACC4BF9B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6">
              <a:extLst>
                <a:ext uri="{FF2B5EF4-FFF2-40B4-BE49-F238E27FC236}">
                  <a16:creationId xmlns:a16="http://schemas.microsoft.com/office/drawing/2014/main" id="{20AF4C6E-3E49-4929-5B21-2258956F5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8">
              <a:extLst>
                <a:ext uri="{FF2B5EF4-FFF2-40B4-BE49-F238E27FC236}">
                  <a16:creationId xmlns:a16="http://schemas.microsoft.com/office/drawing/2014/main" id="{9096CEEC-FB07-9396-E6F6-A74E5F6EE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9">
              <a:extLst>
                <a:ext uri="{FF2B5EF4-FFF2-40B4-BE49-F238E27FC236}">
                  <a16:creationId xmlns:a16="http://schemas.microsoft.com/office/drawing/2014/main" id="{F1AC0363-C25B-ED64-71DB-C33575EE75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5">
              <a:extLst>
                <a:ext uri="{FF2B5EF4-FFF2-40B4-BE49-F238E27FC236}">
                  <a16:creationId xmlns:a16="http://schemas.microsoft.com/office/drawing/2014/main" id="{DD4B91A6-99E3-EEBF-8149-EDF4DC6968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5BB16F3-C541-AB4E-1EC7-19D33FC42FC6}"/>
              </a:ext>
            </a:extLst>
          </p:cNvPr>
          <p:cNvSpPr>
            <a:spLocks noChangeArrowheads="1"/>
          </p:cNvSpPr>
          <p:nvPr/>
        </p:nvSpPr>
        <p:spPr bwMode="auto">
          <a:xfrm>
            <a:off x="1724472" y="1358354"/>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E7FC97C7-FECB-88F9-2ED3-AD6DF039D569}"/>
              </a:ext>
            </a:extLst>
          </p:cNvPr>
          <p:cNvSpPr>
            <a:spLocks noChangeArrowheads="1"/>
          </p:cNvSpPr>
          <p:nvPr/>
        </p:nvSpPr>
        <p:spPr bwMode="auto">
          <a:xfrm>
            <a:off x="1724472" y="1358354"/>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D1A6416-DA18-FDAB-EB64-23A55A9BEA40}"/>
              </a:ext>
            </a:extLst>
          </p:cNvPr>
          <p:cNvSpPr>
            <a:spLocks noChangeArrowheads="1"/>
          </p:cNvSpPr>
          <p:nvPr/>
        </p:nvSpPr>
        <p:spPr bwMode="auto">
          <a:xfrm>
            <a:off x="1724472" y="1358354"/>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E4166E6A-BD26-5C85-E492-D96D409BA826}"/>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CFB73801-A1E8-8D45-0F1C-ECCDEBA5F2D6}"/>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703F8CCA-6C57-A360-AD1C-D7662CCC2DB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A4A367DF-7184-E77E-5C48-B4A43618116B}"/>
              </a:ext>
            </a:extLst>
          </p:cNvPr>
          <p:cNvSpPr>
            <a:spLocks noChangeArrowheads="1"/>
          </p:cNvSpPr>
          <p:nvPr/>
        </p:nvSpPr>
        <p:spPr bwMode="auto">
          <a:xfrm>
            <a:off x="1724472" y="1358354"/>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77FBE1C-3D75-E9F0-0BFE-6E1D306D7203}"/>
              </a:ext>
            </a:extLst>
          </p:cNvPr>
          <p:cNvSpPr>
            <a:spLocks noChangeArrowheads="1"/>
          </p:cNvSpPr>
          <p:nvPr/>
        </p:nvSpPr>
        <p:spPr bwMode="auto">
          <a:xfrm>
            <a:off x="1724472" y="1358354"/>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6A56197E-E2FE-FC7F-7972-E3FB4C2EBC11}"/>
              </a:ext>
            </a:extLst>
          </p:cNvPr>
          <p:cNvSpPr>
            <a:spLocks noChangeArrowheads="1"/>
          </p:cNvSpPr>
          <p:nvPr/>
        </p:nvSpPr>
        <p:spPr bwMode="auto">
          <a:xfrm>
            <a:off x="1724472" y="1358354"/>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914FE0A2-3C4F-5B25-924B-49E8A6B17655}"/>
              </a:ext>
            </a:extLst>
          </p:cNvPr>
          <p:cNvSpPr txBox="1">
            <a:spLocks noChangeArrowheads="1"/>
          </p:cNvSpPr>
          <p:nvPr/>
        </p:nvSpPr>
        <p:spPr bwMode="auto">
          <a:xfrm>
            <a:off x="986285" y="6393309"/>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098" name="63 Grupo">
            <a:extLst>
              <a:ext uri="{FF2B5EF4-FFF2-40B4-BE49-F238E27FC236}">
                <a16:creationId xmlns:a16="http://schemas.microsoft.com/office/drawing/2014/main" id="{8B0E8984-0032-FF18-4BFC-89A55DFDB6E3}"/>
              </a:ext>
            </a:extLst>
          </p:cNvPr>
          <p:cNvGrpSpPr>
            <a:grpSpLocks/>
          </p:cNvGrpSpPr>
          <p:nvPr/>
        </p:nvGrpSpPr>
        <p:grpSpPr bwMode="auto">
          <a:xfrm>
            <a:off x="-11113" y="5645150"/>
            <a:ext cx="9155113" cy="1212850"/>
            <a:chOff x="-10343" y="5804883"/>
            <a:chExt cx="9190855" cy="1069354"/>
          </a:xfrm>
        </p:grpSpPr>
        <p:pic>
          <p:nvPicPr>
            <p:cNvPr id="3100" name="Picture 34">
              <a:extLst>
                <a:ext uri="{FF2B5EF4-FFF2-40B4-BE49-F238E27FC236}">
                  <a16:creationId xmlns:a16="http://schemas.microsoft.com/office/drawing/2014/main" id="{8FDD5B57-1331-D0FF-8A43-896AFB9D7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6">
              <a:extLst>
                <a:ext uri="{FF2B5EF4-FFF2-40B4-BE49-F238E27FC236}">
                  <a16:creationId xmlns:a16="http://schemas.microsoft.com/office/drawing/2014/main" id="{9E576B72-F205-298C-817E-FAD7C2890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8">
              <a:extLst>
                <a:ext uri="{FF2B5EF4-FFF2-40B4-BE49-F238E27FC236}">
                  <a16:creationId xmlns:a16="http://schemas.microsoft.com/office/drawing/2014/main" id="{215F22B2-AFBC-3519-635F-458F808DB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9">
              <a:extLst>
                <a:ext uri="{FF2B5EF4-FFF2-40B4-BE49-F238E27FC236}">
                  <a16:creationId xmlns:a16="http://schemas.microsoft.com/office/drawing/2014/main" id="{711CE43F-A8B3-3F04-EA64-26C578D997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5">
              <a:extLst>
                <a:ext uri="{FF2B5EF4-FFF2-40B4-BE49-F238E27FC236}">
                  <a16:creationId xmlns:a16="http://schemas.microsoft.com/office/drawing/2014/main" id="{0177B8C0-A656-1F85-1A54-DA6E0FB4E9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47 Rectángulo">
            <a:extLst>
              <a:ext uri="{FF2B5EF4-FFF2-40B4-BE49-F238E27FC236}">
                <a16:creationId xmlns:a16="http://schemas.microsoft.com/office/drawing/2014/main" id="{C0F3541F-41B1-1BB3-0C05-E96E97ED84BE}"/>
              </a:ext>
            </a:extLst>
          </p:cNvPr>
          <p:cNvSpPr/>
          <p:nvPr/>
        </p:nvSpPr>
        <p:spPr>
          <a:xfrm>
            <a:off x="100460" y="1700808"/>
            <a:ext cx="8785225" cy="1570037"/>
          </a:xfrm>
          <a:prstGeom prst="rect">
            <a:avLst/>
          </a:prstGeom>
        </p:spPr>
        <p:txBody>
          <a:bodyPr>
            <a:spAutoFit/>
          </a:bodyPr>
          <a:lstStyle/>
          <a:p>
            <a:pPr algn="ctr">
              <a:defRPr/>
            </a:pPr>
            <a:r>
              <a:rPr lang="es-ES_tradnl" sz="3200" b="1" dirty="0">
                <a:solidFill>
                  <a:srgbClr val="52A1C4"/>
                </a:solidFill>
                <a:effectLst>
                  <a:outerShdw blurRad="38100" dist="38100" dir="2700000" algn="tl">
                    <a:srgbClr val="000000"/>
                  </a:outerShdw>
                </a:effectLst>
              </a:rPr>
              <a:t>Agendas Internacionales en la Gestión de Químicos y </a:t>
            </a:r>
          </a:p>
          <a:p>
            <a:pPr algn="ctr">
              <a:defRPr/>
            </a:pPr>
            <a:r>
              <a:rPr lang="es-ES_tradnl" sz="3200" b="1" dirty="0">
                <a:solidFill>
                  <a:srgbClr val="52A1C4"/>
                </a:solidFill>
                <a:effectLst>
                  <a:outerShdw blurRad="38100" dist="38100" dir="2700000" algn="tl">
                    <a:srgbClr val="000000"/>
                  </a:outerShdw>
                </a:effectLst>
              </a:rPr>
              <a:t>Desechos Peligrosos</a:t>
            </a:r>
          </a:p>
        </p:txBody>
      </p:sp>
      <p:sp>
        <p:nvSpPr>
          <p:cNvPr id="2" name="CuadroTexto 1"/>
          <p:cNvSpPr txBox="1"/>
          <p:nvPr/>
        </p:nvSpPr>
        <p:spPr>
          <a:xfrm>
            <a:off x="272389" y="198438"/>
            <a:ext cx="8706173" cy="1200329"/>
          </a:xfrm>
          <a:prstGeom prst="rect">
            <a:avLst/>
          </a:prstGeom>
          <a:noFill/>
        </p:spPr>
        <p:txBody>
          <a:bodyPr wrap="square" rtlCol="0">
            <a:spAutoFit/>
          </a:bodyPr>
          <a:lstStyle/>
          <a:p>
            <a:r>
              <a:rPr lang="es-AR" sz="2400" b="1" dirty="0">
                <a:solidFill>
                  <a:srgbClr val="FF9900"/>
                </a:solidFill>
                <a:effectLst>
                  <a:outerShdw blurRad="38100" dist="38100" dir="2700000" algn="tl">
                    <a:srgbClr val="000000">
                      <a:alpha val="43137"/>
                    </a:srgbClr>
                  </a:outerShdw>
                </a:effectLst>
              </a:rPr>
              <a:t>Curso-Taller</a:t>
            </a:r>
          </a:p>
          <a:p>
            <a:r>
              <a:rPr lang="es-AR" sz="2400" b="1" dirty="0">
                <a:solidFill>
                  <a:srgbClr val="FF9900"/>
                </a:solidFill>
                <a:effectLst>
                  <a:outerShdw blurRad="38100" dist="38100" dir="2700000" algn="tl">
                    <a:srgbClr val="000000">
                      <a:alpha val="43137"/>
                    </a:srgbClr>
                  </a:outerShdw>
                </a:effectLst>
              </a:rPr>
              <a:t>Residuos Especiales de Generación Universal (REGU)</a:t>
            </a:r>
          </a:p>
        </p:txBody>
      </p:sp>
      <p:pic>
        <p:nvPicPr>
          <p:cNvPr id="3" name="Imagen 2"/>
          <p:cNvPicPr>
            <a:picLocks noChangeAspect="1"/>
          </p:cNvPicPr>
          <p:nvPr/>
        </p:nvPicPr>
        <p:blipFill>
          <a:blip r:embed="rId7"/>
          <a:stretch>
            <a:fillRect/>
          </a:stretch>
        </p:blipFill>
        <p:spPr>
          <a:xfrm>
            <a:off x="530595" y="5055980"/>
            <a:ext cx="2058938" cy="5786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3748C231-D17A-56A1-1999-93BF27E45F5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3F8C57D1-B6EB-9BF8-7490-7ADD3D619EE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A4261CAC-BA1C-AF96-3F60-7ADC683E318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15C9128-6692-139B-9931-DD28716585A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464466FE-D767-D9D7-2CEE-C087B1B907B2}"/>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D21DE9FD-39E6-E688-7055-BC7DA27A4EF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B2E9AEF-8931-BBF3-7A71-642221AC70D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8000D20A-EDA9-44CF-2134-D7680A4AA9E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B60827E5-A8F2-0DDE-6628-90F163F52A8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C08E9A91-2908-3ECB-4DF9-C2C8BCB9425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2300" name="47 Grupo">
            <a:extLst>
              <a:ext uri="{FF2B5EF4-FFF2-40B4-BE49-F238E27FC236}">
                <a16:creationId xmlns:a16="http://schemas.microsoft.com/office/drawing/2014/main" id="{9F239086-E6E0-0A2A-AB6F-7F60216A24AA}"/>
              </a:ext>
            </a:extLst>
          </p:cNvPr>
          <p:cNvGrpSpPr>
            <a:grpSpLocks/>
          </p:cNvGrpSpPr>
          <p:nvPr/>
        </p:nvGrpSpPr>
        <p:grpSpPr bwMode="auto">
          <a:xfrm>
            <a:off x="-11113" y="5661025"/>
            <a:ext cx="9155113" cy="1212850"/>
            <a:chOff x="-10343" y="5804883"/>
            <a:chExt cx="9190855" cy="1069354"/>
          </a:xfrm>
        </p:grpSpPr>
        <p:pic>
          <p:nvPicPr>
            <p:cNvPr id="12325" name="Picture 34">
              <a:extLst>
                <a:ext uri="{FF2B5EF4-FFF2-40B4-BE49-F238E27FC236}">
                  <a16:creationId xmlns:a16="http://schemas.microsoft.com/office/drawing/2014/main" id="{1E1BDEEF-A656-2969-D3EA-53695CDEF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6">
              <a:extLst>
                <a:ext uri="{FF2B5EF4-FFF2-40B4-BE49-F238E27FC236}">
                  <a16:creationId xmlns:a16="http://schemas.microsoft.com/office/drawing/2014/main" id="{8A280669-3544-E0B4-9298-F9A331D60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38">
              <a:extLst>
                <a:ext uri="{FF2B5EF4-FFF2-40B4-BE49-F238E27FC236}">
                  <a16:creationId xmlns:a16="http://schemas.microsoft.com/office/drawing/2014/main" id="{9691B61B-7429-CE06-441A-0EAFB02D4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39">
              <a:extLst>
                <a:ext uri="{FF2B5EF4-FFF2-40B4-BE49-F238E27FC236}">
                  <a16:creationId xmlns:a16="http://schemas.microsoft.com/office/drawing/2014/main" id="{BDC9C295-5943-7A7B-7F7D-1D69027A5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35">
              <a:extLst>
                <a:ext uri="{FF2B5EF4-FFF2-40B4-BE49-F238E27FC236}">
                  <a16:creationId xmlns:a16="http://schemas.microsoft.com/office/drawing/2014/main" id="{4DBC56B7-6C22-52E9-7579-C03D7DC86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08ADBECB-9978-54EC-F504-17A5B8438366}"/>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BAC78C0-62DA-16AA-6FC8-E9B9D5DE09D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34B9E3B-400C-F48A-0263-002CE424BF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B37B6A6-25E3-A2C6-22A8-892456AF7F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E607656B-26CD-CB9A-4E2C-3376409726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127FB263-B575-4225-9111-7570AA5377B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69EBBFB-7B65-C941-6AF5-18A45B0A9DFF}"/>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B0FDD02-3883-36D5-D575-2DF632651EC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75BF85FA-CBAE-FC69-2497-034A5EE0404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9028934-60E3-C9EB-4A50-D3AA3C2754D1}"/>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2311" name="63 Grupo">
            <a:extLst>
              <a:ext uri="{FF2B5EF4-FFF2-40B4-BE49-F238E27FC236}">
                <a16:creationId xmlns:a16="http://schemas.microsoft.com/office/drawing/2014/main" id="{AA0CACF8-29BF-2569-B40A-627F65E9D740}"/>
              </a:ext>
            </a:extLst>
          </p:cNvPr>
          <p:cNvGrpSpPr>
            <a:grpSpLocks/>
          </p:cNvGrpSpPr>
          <p:nvPr/>
        </p:nvGrpSpPr>
        <p:grpSpPr bwMode="auto">
          <a:xfrm>
            <a:off x="-11113" y="5645150"/>
            <a:ext cx="9155113" cy="1212850"/>
            <a:chOff x="-10343" y="5804883"/>
            <a:chExt cx="9190855" cy="1069354"/>
          </a:xfrm>
        </p:grpSpPr>
        <p:pic>
          <p:nvPicPr>
            <p:cNvPr id="12320" name="Picture 34">
              <a:extLst>
                <a:ext uri="{FF2B5EF4-FFF2-40B4-BE49-F238E27FC236}">
                  <a16:creationId xmlns:a16="http://schemas.microsoft.com/office/drawing/2014/main" id="{7CFC7F8C-A094-B76B-CC85-7BD660290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6">
              <a:extLst>
                <a:ext uri="{FF2B5EF4-FFF2-40B4-BE49-F238E27FC236}">
                  <a16:creationId xmlns:a16="http://schemas.microsoft.com/office/drawing/2014/main" id="{EC12F090-5ABC-7615-FA47-13EFBF3F0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8">
              <a:extLst>
                <a:ext uri="{FF2B5EF4-FFF2-40B4-BE49-F238E27FC236}">
                  <a16:creationId xmlns:a16="http://schemas.microsoft.com/office/drawing/2014/main" id="{21848E9B-B2D4-9CBF-4181-0F94ACD36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9">
              <a:extLst>
                <a:ext uri="{FF2B5EF4-FFF2-40B4-BE49-F238E27FC236}">
                  <a16:creationId xmlns:a16="http://schemas.microsoft.com/office/drawing/2014/main" id="{C957A527-E49C-AF26-8DDA-97AB8FD9E7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5">
              <a:extLst>
                <a:ext uri="{FF2B5EF4-FFF2-40B4-BE49-F238E27FC236}">
                  <a16:creationId xmlns:a16="http://schemas.microsoft.com/office/drawing/2014/main" id="{6E08341A-A6F9-12F8-ED61-9EC8EBDE9E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BA331E1F-9C22-D29F-24C2-BBA435B2D813}"/>
              </a:ext>
            </a:extLst>
          </p:cNvPr>
          <p:cNvSpPr>
            <a:spLocks noChangeArrowheads="1"/>
          </p:cNvSpPr>
          <p:nvPr/>
        </p:nvSpPr>
        <p:spPr bwMode="auto">
          <a:xfrm>
            <a:off x="250825" y="857250"/>
            <a:ext cx="8785225" cy="3786188"/>
          </a:xfrm>
          <a:prstGeom prst="rect">
            <a:avLst/>
          </a:prstGeom>
          <a:noFill/>
          <a:ln w="9525">
            <a:noFill/>
            <a:miter lim="800000"/>
            <a:headEnd/>
            <a:tailEnd/>
          </a:ln>
          <a:effectLst/>
        </p:spPr>
        <p:txBody>
          <a:bodyPr>
            <a:spAutoFit/>
          </a:bodyPr>
          <a:lstStyle/>
          <a:p>
            <a:pPr algn="ctr">
              <a:buFont typeface="Wingdings" pitchFamily="2" charset="2"/>
              <a:buNone/>
              <a:defRPr/>
            </a:pPr>
            <a:r>
              <a:rPr lang="es-AR" sz="2400" b="1" cap="all" dirty="0">
                <a:solidFill>
                  <a:srgbClr val="3E9CB2"/>
                </a:solidFill>
                <a:effectLst>
                  <a:outerShdw blurRad="38100" dist="38100" dir="2700000" algn="tl">
                    <a:srgbClr val="000000"/>
                  </a:outerShdw>
                </a:effectLst>
              </a:rPr>
              <a:t>Resolución PNUMA/ANUMA.1/5 sobre Químicos y Desechos</a:t>
            </a:r>
            <a:endParaRPr lang="es-ES"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 sz="800" b="1" dirty="0">
              <a:effectLst>
                <a:outerShdw blurRad="38100" dist="38100" dir="2700000" algn="tl">
                  <a:srgbClr val="FFFFFF"/>
                </a:outerShdw>
              </a:effectLst>
              <a:latin typeface="Arial" pitchFamily="34" charset="0"/>
              <a:cs typeface="Arial" pitchFamily="34" charset="0"/>
            </a:endParaRPr>
          </a:p>
          <a:p>
            <a:pPr>
              <a:buFont typeface="Wingdings" pitchFamily="2" charset="2"/>
              <a:buChar char="Ø"/>
              <a:defRPr/>
            </a:pPr>
            <a:r>
              <a:rPr lang="es-ES" sz="1700" dirty="0">
                <a:latin typeface="Arial" pitchFamily="34" charset="0"/>
                <a:cs typeface="Arial" pitchFamily="34" charset="0"/>
              </a:rPr>
              <a:t> </a:t>
            </a:r>
            <a:r>
              <a:rPr lang="es-ES" sz="1700" b="1" dirty="0">
                <a:effectLst>
                  <a:outerShdw blurRad="38100" dist="38100" dir="2700000" algn="tl">
                    <a:srgbClr val="000000">
                      <a:alpha val="43137"/>
                    </a:srgbClr>
                  </a:outerShdw>
                </a:effectLst>
                <a:latin typeface="Arial" pitchFamily="34" charset="0"/>
                <a:cs typeface="Arial" pitchFamily="34" charset="0"/>
              </a:rPr>
              <a:t>Sección III: </a:t>
            </a:r>
            <a:r>
              <a:rPr lang="es-ES" sz="1700" b="1" i="1" dirty="0">
                <a:solidFill>
                  <a:srgbClr val="CC3300"/>
                </a:solidFill>
                <a:effectLst>
                  <a:outerShdw blurRad="38100" dist="38100" dir="2700000" algn="tl">
                    <a:srgbClr val="000000">
                      <a:alpha val="43137"/>
                    </a:srgbClr>
                  </a:outerShdw>
                </a:effectLst>
              </a:rPr>
              <a:t>Desarrollo Sostenible </a:t>
            </a:r>
            <a:r>
              <a:rPr lang="es-ES" sz="1700" b="1" i="1" dirty="0">
                <a:effectLst>
                  <a:outerShdw blurRad="38100" dist="38100" dir="2700000" algn="tl">
                    <a:srgbClr val="000000">
                      <a:alpha val="43137"/>
                    </a:srgbClr>
                  </a:outerShdw>
                </a:effectLst>
                <a:latin typeface="Arial" pitchFamily="34" charset="0"/>
                <a:cs typeface="Arial" pitchFamily="34" charset="0"/>
              </a:rPr>
              <a:t>“la gestión racional de los productos químicos y los desechos es un elemento transversal esencial, integral y de gran relevancia para la agenda del desarrollo sostenible”</a:t>
            </a:r>
            <a:endParaRPr lang="es-ES" sz="1700" b="1" i="1" dirty="0">
              <a:solidFill>
                <a:srgbClr val="CC3300"/>
              </a:solidFill>
              <a:effectLst>
                <a:outerShdw blurRad="38100" dist="38100" dir="2700000" algn="tl">
                  <a:srgbClr val="000000">
                    <a:alpha val="43137"/>
                  </a:srgbClr>
                </a:outerShdw>
              </a:effectLst>
            </a:endParaRPr>
          </a:p>
          <a:p>
            <a:pPr>
              <a:defRPr/>
            </a:pPr>
            <a:endParaRPr lang="es-ES" sz="1000" dirty="0">
              <a:latin typeface="Arial" pitchFamily="34" charset="0"/>
              <a:cs typeface="Arial" pitchFamily="34" charset="0"/>
            </a:endParaRPr>
          </a:p>
          <a:p>
            <a:pPr>
              <a:buFont typeface="Wingdings" pitchFamily="2" charset="2"/>
              <a:buChar char="Ø"/>
              <a:defRPr/>
            </a:pPr>
            <a:r>
              <a:rPr lang="es-ES" sz="1700" dirty="0">
                <a:latin typeface="Arial" pitchFamily="34" charset="0"/>
                <a:cs typeface="Arial" pitchFamily="34" charset="0"/>
              </a:rPr>
              <a:t> </a:t>
            </a:r>
            <a:r>
              <a:rPr lang="es-ES" sz="1700" b="1" dirty="0">
                <a:effectLst>
                  <a:outerShdw blurRad="38100" dist="38100" dir="2700000" algn="tl">
                    <a:srgbClr val="000000">
                      <a:alpha val="43137"/>
                    </a:srgbClr>
                  </a:outerShdw>
                </a:effectLst>
                <a:latin typeface="Arial" pitchFamily="34" charset="0"/>
                <a:cs typeface="Arial" pitchFamily="34" charset="0"/>
              </a:rPr>
              <a:t>Sección VII: </a:t>
            </a:r>
            <a:r>
              <a:rPr lang="es-ES" sz="1700" dirty="0">
                <a:latin typeface="Arial" pitchFamily="34" charset="0"/>
                <a:cs typeface="Arial" pitchFamily="34" charset="0"/>
              </a:rPr>
              <a:t>Requiere considerar los vínculos entre los productos químicos y las políticas de residuos en la visión global de la prevención de residuos, minimización y gestión, que se está desarrollando</a:t>
            </a:r>
          </a:p>
          <a:p>
            <a:pPr>
              <a:defRPr/>
            </a:pPr>
            <a:endParaRPr lang="es-ES" sz="800" dirty="0">
              <a:latin typeface="Arial" pitchFamily="34" charset="0"/>
              <a:cs typeface="Arial" pitchFamily="34" charset="0"/>
            </a:endParaRPr>
          </a:p>
          <a:p>
            <a:pPr>
              <a:buFont typeface="Wingdings" pitchFamily="2" charset="2"/>
              <a:buChar char="Ø"/>
              <a:defRPr/>
            </a:pPr>
            <a:r>
              <a:rPr lang="es-ES" sz="1800" dirty="0">
                <a:effectLst>
                  <a:outerShdw blurRad="38100" dist="38100" dir="2700000" algn="tl">
                    <a:srgbClr val="000000">
                      <a:alpha val="43137"/>
                    </a:srgbClr>
                  </a:outerShdw>
                </a:effectLst>
              </a:rPr>
              <a:t> Sección VIII: </a:t>
            </a:r>
            <a:r>
              <a:rPr lang="es-ES" sz="1700" b="1" i="1" dirty="0">
                <a:solidFill>
                  <a:srgbClr val="CC3300"/>
                </a:solidFill>
                <a:effectLst>
                  <a:outerShdw blurRad="38100" dist="38100" dir="2700000" algn="tl">
                    <a:srgbClr val="000000">
                      <a:alpha val="43137"/>
                    </a:srgbClr>
                  </a:outerShdw>
                </a:effectLst>
              </a:rPr>
              <a:t>Centros Regionales  </a:t>
            </a:r>
            <a:r>
              <a:rPr lang="es-ES" sz="1700" dirty="0">
                <a:latin typeface="Arial" pitchFamily="34" charset="0"/>
                <a:cs typeface="Arial" pitchFamily="34" charset="0"/>
              </a:rPr>
              <a:t>promoviendo una red eficaz y eficiente de los centros regionales para fortalecer la prestación de asistencia técnica regional en virtud de las convenciones</a:t>
            </a:r>
          </a:p>
          <a:p>
            <a:pPr>
              <a:defRPr/>
            </a:pPr>
            <a:r>
              <a:rPr lang="es-ES" sz="1200" dirty="0">
                <a:effectLst>
                  <a:outerShdw blurRad="38100" dist="38100" dir="2700000" algn="tl">
                    <a:srgbClr val="000000">
                      <a:alpha val="43137"/>
                    </a:srgbClr>
                  </a:outerShdw>
                </a:effectLst>
              </a:rPr>
              <a:t>http://www.unep.org/unea/en/</a:t>
            </a:r>
            <a:endParaRPr lang="es-ES" sz="1200" dirty="0">
              <a:latin typeface="Arial" pitchFamily="34" charset="0"/>
              <a:cs typeface="Arial" pitchFamily="34" charset="0"/>
            </a:endParaRPr>
          </a:p>
        </p:txBody>
      </p:sp>
      <p:sp>
        <p:nvSpPr>
          <p:cNvPr id="41" name="Text Box 6">
            <a:extLst>
              <a:ext uri="{FF2B5EF4-FFF2-40B4-BE49-F238E27FC236}">
                <a16:creationId xmlns:a16="http://schemas.microsoft.com/office/drawing/2014/main" id="{39ED4828-095E-6467-C8D5-03C29A161C64}"/>
              </a:ext>
            </a:extLst>
          </p:cNvPr>
          <p:cNvSpPr txBox="1">
            <a:spLocks noChangeArrowheads="1"/>
          </p:cNvSpPr>
          <p:nvPr/>
        </p:nvSpPr>
        <p:spPr bwMode="auto">
          <a:xfrm>
            <a:off x="-296863" y="4656138"/>
            <a:ext cx="6011863" cy="1201737"/>
          </a:xfrm>
          <a:prstGeom prst="rect">
            <a:avLst/>
          </a:prstGeom>
          <a:noFill/>
          <a:ln w="9525">
            <a:noFill/>
            <a:miter lim="800000"/>
            <a:headEnd/>
            <a:tailEnd/>
          </a:ln>
        </p:spPr>
        <p:txBody>
          <a:bodyPr>
            <a:spAutoFit/>
          </a:bodyPr>
          <a:lstStyle/>
          <a:p>
            <a:pPr algn="ctr">
              <a:defRPr/>
            </a:pPr>
            <a:r>
              <a:rPr lang="es-ES" sz="1600" b="1" dirty="0">
                <a:solidFill>
                  <a:srgbClr val="FF9900"/>
                </a:solidFill>
                <a:effectLst>
                  <a:outerShdw blurRad="38100" dist="38100" dir="2700000" algn="tl">
                    <a:srgbClr val="000000">
                      <a:alpha val="43137"/>
                    </a:srgbClr>
                  </a:outerShdw>
                </a:effectLst>
                <a:cs typeface="Arial" pitchFamily="34" charset="0"/>
              </a:rPr>
              <a:t>Global </a:t>
            </a:r>
            <a:r>
              <a:rPr lang="es-ES" sz="1600" b="1" dirty="0" err="1">
                <a:solidFill>
                  <a:srgbClr val="FF9900"/>
                </a:solidFill>
                <a:effectLst>
                  <a:outerShdw blurRad="38100" dist="38100" dir="2700000" algn="tl">
                    <a:srgbClr val="000000">
                      <a:alpha val="43137"/>
                    </a:srgbClr>
                  </a:outerShdw>
                </a:effectLst>
                <a:cs typeface="Arial" pitchFamily="34" charset="0"/>
              </a:rPr>
              <a:t>Waste</a:t>
            </a:r>
            <a:r>
              <a:rPr lang="es-ES" sz="1600" b="1" dirty="0">
                <a:solidFill>
                  <a:srgbClr val="FF9900"/>
                </a:solidFill>
                <a:effectLst>
                  <a:outerShdw blurRad="38100" dist="38100" dir="2700000" algn="tl">
                    <a:srgbClr val="000000">
                      <a:alpha val="43137"/>
                    </a:srgbClr>
                  </a:outerShdw>
                </a:effectLst>
                <a:cs typeface="Arial" pitchFamily="34" charset="0"/>
              </a:rPr>
              <a:t> Management Outlook (GWMO) Perspectiva Mundial del Manejo de Desechos</a:t>
            </a:r>
          </a:p>
          <a:p>
            <a:pPr algn="ctr">
              <a:defRPr/>
            </a:pPr>
            <a:r>
              <a:rPr lang="es-ES" sz="1600" b="1" dirty="0">
                <a:solidFill>
                  <a:srgbClr val="FF9900"/>
                </a:solidFill>
                <a:latin typeface="Arial" pitchFamily="34" charset="0"/>
                <a:cs typeface="Arial" pitchFamily="34" charset="0"/>
              </a:rPr>
              <a:t>IETC DTIE PNUMA Osaka, Japón; ISWA Viena, Austria</a:t>
            </a:r>
            <a:r>
              <a:rPr lang="es-ES" sz="1600" dirty="0">
                <a:latin typeface="Arial" pitchFamily="34" charset="0"/>
                <a:cs typeface="Arial" pitchFamily="34" charset="0"/>
              </a:rPr>
              <a:t> </a:t>
            </a:r>
            <a:r>
              <a:rPr lang="es-ES" sz="800" dirty="0">
                <a:latin typeface="Arial" pitchFamily="34" charset="0"/>
                <a:cs typeface="Arial" pitchFamily="34" charset="0"/>
              </a:rPr>
              <a:t>www.unep.org/ietc/OurWork/WasteManagement/NationalWasteManagementStrategies/tabid/104470/Default.aspx </a:t>
            </a:r>
          </a:p>
          <a:p>
            <a:pPr>
              <a:buFont typeface="Wingdings" pitchFamily="2" charset="2"/>
              <a:buChar char="Ø"/>
              <a:defRPr/>
            </a:pPr>
            <a:endParaRPr lang="es-ES" sz="1600" dirty="0">
              <a:latin typeface="Arial" pitchFamily="34" charset="0"/>
              <a:cs typeface="Arial" pitchFamily="34" charset="0"/>
            </a:endParaRPr>
          </a:p>
        </p:txBody>
      </p:sp>
      <p:sp>
        <p:nvSpPr>
          <p:cNvPr id="44" name="Rectangle 92">
            <a:extLst>
              <a:ext uri="{FF2B5EF4-FFF2-40B4-BE49-F238E27FC236}">
                <a16:creationId xmlns:a16="http://schemas.microsoft.com/office/drawing/2014/main" id="{98A12B70-DF9A-19A6-09B6-3A9BBA19CE6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2315" name="Picture 50" descr="http://www.unep.org/about/portals/50240/images/unea_logo.jpg">
            <a:hlinkClick r:id="rId7"/>
            <a:extLst>
              <a:ext uri="{FF2B5EF4-FFF2-40B4-BE49-F238E27FC236}">
                <a16:creationId xmlns:a16="http://schemas.microsoft.com/office/drawing/2014/main" id="{E14FFFE1-9D5E-A2CE-3089-015AB467DF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763" y="0"/>
            <a:ext cx="2544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40" descr="http://unep.org/ietc/portals/136/Images/Our%20Work/Waste%20Management/GWMO_cover50.jpg">
            <a:extLst>
              <a:ext uri="{FF2B5EF4-FFF2-40B4-BE49-F238E27FC236}">
                <a16:creationId xmlns:a16="http://schemas.microsoft.com/office/drawing/2014/main" id="{CEC3F8FC-7BB2-38FB-878D-E6231BC10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2125" y="4143375"/>
            <a:ext cx="10477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AutoShape 40" descr="Resultado de imagen para chemical management outlook">
            <a:extLst>
              <a:ext uri="{FF2B5EF4-FFF2-40B4-BE49-F238E27FC236}">
                <a16:creationId xmlns:a16="http://schemas.microsoft.com/office/drawing/2014/main" id="{659E34D4-B09F-4649-63EE-6BDD224CC360}"/>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900">
              <a:latin typeface="Arial Black" panose="020B0A04020102020204" pitchFamily="34" charset="0"/>
            </a:endParaRPr>
          </a:p>
        </p:txBody>
      </p:sp>
      <p:pic>
        <p:nvPicPr>
          <p:cNvPr id="12318" name="Picture 41">
            <a:extLst>
              <a:ext uri="{FF2B5EF4-FFF2-40B4-BE49-F238E27FC236}">
                <a16:creationId xmlns:a16="http://schemas.microsoft.com/office/drawing/2014/main" id="{969E52E3-B9A2-C856-1934-0009428924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8063" y="4214813"/>
            <a:ext cx="12017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6">
            <a:extLst>
              <a:ext uri="{FF2B5EF4-FFF2-40B4-BE49-F238E27FC236}">
                <a16:creationId xmlns:a16="http://schemas.microsoft.com/office/drawing/2014/main" id="{B92234E2-DBB8-906F-6686-88710F588D15}"/>
              </a:ext>
            </a:extLst>
          </p:cNvPr>
          <p:cNvSpPr txBox="1">
            <a:spLocks noChangeArrowheads="1"/>
          </p:cNvSpPr>
          <p:nvPr/>
        </p:nvSpPr>
        <p:spPr bwMode="auto">
          <a:xfrm>
            <a:off x="6715125" y="5357813"/>
            <a:ext cx="2428875" cy="461962"/>
          </a:xfrm>
          <a:prstGeom prst="rect">
            <a:avLst/>
          </a:prstGeom>
          <a:noFill/>
          <a:ln w="9525">
            <a:noFill/>
            <a:miter lim="800000"/>
            <a:headEnd/>
            <a:tailEnd/>
          </a:ln>
        </p:spPr>
        <p:txBody>
          <a:bodyPr>
            <a:spAutoFit/>
          </a:bodyPr>
          <a:lstStyle/>
          <a:p>
            <a:pPr algn="ctr">
              <a:defRPr/>
            </a:pPr>
            <a:r>
              <a:rPr lang="es-ES" sz="800" b="1" dirty="0">
                <a:solidFill>
                  <a:srgbClr val="FF9900"/>
                </a:solidFill>
                <a:effectLst>
                  <a:outerShdw blurRad="38100" dist="38100" dir="2700000" algn="tl">
                    <a:srgbClr val="000000">
                      <a:alpha val="43137"/>
                    </a:srgbClr>
                  </a:outerShdw>
                </a:effectLst>
                <a:cs typeface="Arial" pitchFamily="34" charset="0"/>
              </a:rPr>
              <a:t>Global </a:t>
            </a:r>
            <a:r>
              <a:rPr lang="es-ES" sz="800" b="1" dirty="0" err="1">
                <a:solidFill>
                  <a:srgbClr val="FF9900"/>
                </a:solidFill>
                <a:effectLst>
                  <a:outerShdw blurRad="38100" dist="38100" dir="2700000" algn="tl">
                    <a:srgbClr val="000000">
                      <a:alpha val="43137"/>
                    </a:srgbClr>
                  </a:outerShdw>
                </a:effectLst>
                <a:cs typeface="Arial" pitchFamily="34" charset="0"/>
              </a:rPr>
              <a:t>Chemicals</a:t>
            </a:r>
            <a:r>
              <a:rPr lang="es-ES" sz="800" b="1" dirty="0">
                <a:solidFill>
                  <a:srgbClr val="FF9900"/>
                </a:solidFill>
                <a:effectLst>
                  <a:outerShdw blurRad="38100" dist="38100" dir="2700000" algn="tl">
                    <a:srgbClr val="000000">
                      <a:alpha val="43137"/>
                    </a:srgbClr>
                  </a:outerShdw>
                </a:effectLst>
                <a:cs typeface="Arial" pitchFamily="34" charset="0"/>
              </a:rPr>
              <a:t> Outlook (GCO) </a:t>
            </a:r>
          </a:p>
          <a:p>
            <a:pPr algn="ctr">
              <a:defRPr/>
            </a:pPr>
            <a:r>
              <a:rPr lang="es-ES" sz="800" b="1" dirty="0">
                <a:solidFill>
                  <a:srgbClr val="FF9900"/>
                </a:solidFill>
                <a:effectLst>
                  <a:outerShdw blurRad="38100" dist="38100" dir="2700000" algn="tl">
                    <a:srgbClr val="000000">
                      <a:alpha val="43137"/>
                    </a:srgbClr>
                  </a:outerShdw>
                </a:effectLst>
                <a:cs typeface="Arial" pitchFamily="34" charset="0"/>
              </a:rPr>
              <a:t>2013 </a:t>
            </a:r>
          </a:p>
          <a:p>
            <a:pPr>
              <a:buFont typeface="Wingdings" pitchFamily="2" charset="2"/>
              <a:buChar char="Ø"/>
              <a:defRPr/>
            </a:pPr>
            <a:endParaRPr lang="es-ES" sz="8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560EAE7C-C990-2C79-A38A-0534026BF11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E60EB81D-AB55-9ABB-D27E-F06877DF66E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C145D60C-0DCB-7255-4300-816455278A7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3B000482-AF5F-D935-463B-6C565E595A8D}"/>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EFA9D7D-AF27-EE85-1DDC-0C5D2F04C58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DEBFE2E-AB70-302B-DDA5-D909679B6E2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8F6FBBC-5EB3-3083-B415-1A5AF0476EEF}"/>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9B6905C6-4FD5-56C4-69D5-C8C513EDBD9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AB7DD04D-6AAC-BB06-77EE-00444EE78B5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70AA6B69-7FA1-32C4-4FD4-27595E7FF77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3324" name="47 Grupo">
            <a:extLst>
              <a:ext uri="{FF2B5EF4-FFF2-40B4-BE49-F238E27FC236}">
                <a16:creationId xmlns:a16="http://schemas.microsoft.com/office/drawing/2014/main" id="{4392FCF7-93F3-162D-43C4-55BC2AC363DF}"/>
              </a:ext>
            </a:extLst>
          </p:cNvPr>
          <p:cNvGrpSpPr>
            <a:grpSpLocks/>
          </p:cNvGrpSpPr>
          <p:nvPr/>
        </p:nvGrpSpPr>
        <p:grpSpPr bwMode="auto">
          <a:xfrm>
            <a:off x="-11113" y="5661025"/>
            <a:ext cx="9155113" cy="1212850"/>
            <a:chOff x="-10343" y="5804883"/>
            <a:chExt cx="9190855" cy="1069354"/>
          </a:xfrm>
        </p:grpSpPr>
        <p:pic>
          <p:nvPicPr>
            <p:cNvPr id="13344" name="Picture 34">
              <a:extLst>
                <a:ext uri="{FF2B5EF4-FFF2-40B4-BE49-F238E27FC236}">
                  <a16:creationId xmlns:a16="http://schemas.microsoft.com/office/drawing/2014/main" id="{DFC68797-3459-8BA3-9ACE-69A45D530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6">
              <a:extLst>
                <a:ext uri="{FF2B5EF4-FFF2-40B4-BE49-F238E27FC236}">
                  <a16:creationId xmlns:a16="http://schemas.microsoft.com/office/drawing/2014/main" id="{7C79A103-D7F6-2A24-33CD-9EC96CCFA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8">
              <a:extLst>
                <a:ext uri="{FF2B5EF4-FFF2-40B4-BE49-F238E27FC236}">
                  <a16:creationId xmlns:a16="http://schemas.microsoft.com/office/drawing/2014/main" id="{82683E8E-D69A-5F17-62AE-CD1F8666D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9">
              <a:extLst>
                <a:ext uri="{FF2B5EF4-FFF2-40B4-BE49-F238E27FC236}">
                  <a16:creationId xmlns:a16="http://schemas.microsoft.com/office/drawing/2014/main" id="{E70A5C8F-24AD-FDCF-5D8A-2E279285B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5">
              <a:extLst>
                <a:ext uri="{FF2B5EF4-FFF2-40B4-BE49-F238E27FC236}">
                  <a16:creationId xmlns:a16="http://schemas.microsoft.com/office/drawing/2014/main" id="{334A2476-F0AC-968C-C39C-B3DB0F50A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EB96A4D8-910E-50FC-0FBC-6C5F3C198B6F}"/>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C8F11C5-9729-5110-C0B4-94C7FF7AB32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372A45F-1CA5-7073-9BB2-DE649C47DD3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2912112-B470-E391-04F2-8AE94A7768FB}"/>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6EFBD7B8-3313-274A-1E1F-1D15D8E48D66}"/>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B673E4C6-98D4-DE90-1D64-2A812AA7A47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7B1C352-2B9D-79E2-75E2-8885D8335E8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E3EF8661-7E17-A714-673F-8C33F87465D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1E0CDF7C-EAB7-BD06-2581-7E454FF2E1B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90D060F7-97C2-BF5B-AE3E-B0E7F3CCBE3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3335" name="63 Grupo">
            <a:extLst>
              <a:ext uri="{FF2B5EF4-FFF2-40B4-BE49-F238E27FC236}">
                <a16:creationId xmlns:a16="http://schemas.microsoft.com/office/drawing/2014/main" id="{0392D3B0-D310-C3B2-8DD0-D8F30C078C20}"/>
              </a:ext>
            </a:extLst>
          </p:cNvPr>
          <p:cNvGrpSpPr>
            <a:grpSpLocks/>
          </p:cNvGrpSpPr>
          <p:nvPr/>
        </p:nvGrpSpPr>
        <p:grpSpPr bwMode="auto">
          <a:xfrm>
            <a:off x="-11113" y="5645150"/>
            <a:ext cx="9155113" cy="1212850"/>
            <a:chOff x="-10343" y="5804883"/>
            <a:chExt cx="9190855" cy="1069354"/>
          </a:xfrm>
        </p:grpSpPr>
        <p:pic>
          <p:nvPicPr>
            <p:cNvPr id="13339" name="Picture 34">
              <a:extLst>
                <a:ext uri="{FF2B5EF4-FFF2-40B4-BE49-F238E27FC236}">
                  <a16:creationId xmlns:a16="http://schemas.microsoft.com/office/drawing/2014/main" id="{9A3D310D-2940-BDAD-609E-9A9ECFD8E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36">
              <a:extLst>
                <a:ext uri="{FF2B5EF4-FFF2-40B4-BE49-F238E27FC236}">
                  <a16:creationId xmlns:a16="http://schemas.microsoft.com/office/drawing/2014/main" id="{13B35CFD-1999-3F5B-DC15-2FF25B4E3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8">
              <a:extLst>
                <a:ext uri="{FF2B5EF4-FFF2-40B4-BE49-F238E27FC236}">
                  <a16:creationId xmlns:a16="http://schemas.microsoft.com/office/drawing/2014/main" id="{777206B2-743E-0371-62EF-430FB88FA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9">
              <a:extLst>
                <a:ext uri="{FF2B5EF4-FFF2-40B4-BE49-F238E27FC236}">
                  <a16:creationId xmlns:a16="http://schemas.microsoft.com/office/drawing/2014/main" id="{B43B0283-7D36-3956-C92D-5148CB656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5">
              <a:extLst>
                <a:ext uri="{FF2B5EF4-FFF2-40B4-BE49-F238E27FC236}">
                  <a16:creationId xmlns:a16="http://schemas.microsoft.com/office/drawing/2014/main" id="{C8BA8A4E-E7D4-5569-9CB6-9EFB4711B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F1BDDC8E-1F9D-EEDD-6DA1-240711CA3F93}"/>
              </a:ext>
            </a:extLst>
          </p:cNvPr>
          <p:cNvSpPr>
            <a:spLocks noChangeArrowheads="1"/>
          </p:cNvSpPr>
          <p:nvPr/>
        </p:nvSpPr>
        <p:spPr bwMode="auto">
          <a:xfrm>
            <a:off x="250825" y="969963"/>
            <a:ext cx="8785225" cy="4940300"/>
          </a:xfrm>
          <a:prstGeom prst="rect">
            <a:avLst/>
          </a:prstGeom>
          <a:noFill/>
          <a:ln w="9525">
            <a:noFill/>
            <a:miter lim="800000"/>
            <a:headEnd/>
            <a:tailEnd/>
          </a:ln>
          <a:effectLst/>
        </p:spPr>
        <p:txBody>
          <a:bodyPr>
            <a:spAutoFit/>
          </a:bodyPr>
          <a:lstStyle/>
          <a:p>
            <a:pPr algn="ctr">
              <a:buFont typeface="Wingdings" pitchFamily="2" charset="2"/>
              <a:buNone/>
              <a:defRPr/>
            </a:pPr>
            <a:r>
              <a:rPr lang="es-ES" sz="1600" b="1" cap="all" dirty="0">
                <a:solidFill>
                  <a:srgbClr val="3E9CB2"/>
                </a:solidFill>
                <a:effectLst>
                  <a:outerShdw blurRad="38100" dist="38100" dir="2700000" algn="tl">
                    <a:srgbClr val="000000"/>
                  </a:outerShdw>
                </a:effectLst>
              </a:rPr>
              <a:t>Fortalecimiento de la gestión racional de los productos químicos y desechos en el largo plazo </a:t>
            </a:r>
          </a:p>
          <a:p>
            <a:pPr algn="ctr">
              <a:buFont typeface="Wingdings" pitchFamily="2" charset="2"/>
              <a:buNone/>
              <a:defRPr/>
            </a:pPr>
            <a:endParaRPr lang="es-ES" sz="800" b="1" dirty="0">
              <a:effectLst>
                <a:outerShdw blurRad="38100" dist="38100" dir="2700000" algn="tl">
                  <a:srgbClr val="FFFFFF"/>
                </a:outerShdw>
              </a:effectLst>
            </a:endParaRPr>
          </a:p>
          <a:p>
            <a:pPr>
              <a:buFont typeface="Wingdings" pitchFamily="2" charset="2"/>
              <a:buChar char="Ø"/>
              <a:defRPr/>
            </a:pPr>
            <a:r>
              <a:rPr lang="es-ES" sz="1300" dirty="0">
                <a:latin typeface="Arial" pitchFamily="34" charset="0"/>
                <a:cs typeface="Arial" pitchFamily="34" charset="0"/>
              </a:rPr>
              <a:t> Necesidad de desarrollar, implementar y hacer cumplir los marcos legislativos y de políticas nacionales básicas, incluyendo la </a:t>
            </a:r>
            <a:r>
              <a:rPr lang="es-ES" sz="1300" b="1" i="1" dirty="0">
                <a:solidFill>
                  <a:srgbClr val="CC3300"/>
                </a:solidFill>
                <a:effectLst>
                  <a:outerShdw blurRad="38100" dist="38100" dir="2700000" algn="tl">
                    <a:srgbClr val="000000">
                      <a:alpha val="43137"/>
                    </a:srgbClr>
                  </a:outerShdw>
                </a:effectLst>
              </a:rPr>
              <a:t>asignación de las responsabilidades de la industria y la comunidad empresarial  </a:t>
            </a:r>
            <a:r>
              <a:rPr lang="es-ES" sz="1300" dirty="0">
                <a:latin typeface="Arial" pitchFamily="34" charset="0"/>
                <a:cs typeface="Arial" pitchFamily="34" charset="0"/>
              </a:rPr>
              <a:t>en general, y de contar con la capacidad institucional nacional necesaria</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La </a:t>
            </a:r>
            <a:r>
              <a:rPr lang="es-ES" sz="1300" b="1" i="1" dirty="0">
                <a:solidFill>
                  <a:srgbClr val="CC3300"/>
                </a:solidFill>
                <a:effectLst>
                  <a:outerShdw blurRad="38100" dist="38100" dir="2700000" algn="tl">
                    <a:srgbClr val="000000">
                      <a:alpha val="43137"/>
                    </a:srgbClr>
                  </a:outerShdw>
                </a:effectLst>
              </a:rPr>
              <a:t>industria tiene una responsabilidad especial, como diseñador, productor y usuario de los productos químicos</a:t>
            </a:r>
            <a:r>
              <a:rPr lang="es-ES" sz="1300" dirty="0">
                <a:latin typeface="Arial" pitchFamily="34" charset="0"/>
                <a:cs typeface="Arial" pitchFamily="34" charset="0"/>
              </a:rPr>
              <a:t>, debiendo aplicar una química sostenible</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Es esencial la aplicación efectiva y eficiente de las obligaciones multilaterales existentes en relación con los convenios de los productos químicos y desechos y las acciones ambientales </a:t>
            </a:r>
            <a:r>
              <a:rPr lang="es-ES" sz="1300" b="1" i="1" dirty="0">
                <a:solidFill>
                  <a:srgbClr val="CC3300"/>
                </a:solidFill>
                <a:effectLst>
                  <a:outerShdw blurRad="38100" dist="38100" dir="2700000" algn="tl">
                    <a:srgbClr val="000000">
                      <a:alpha val="43137"/>
                    </a:srgbClr>
                  </a:outerShdw>
                </a:effectLst>
              </a:rPr>
              <a:t>para implementar marcos voluntarios</a:t>
            </a:r>
            <a:r>
              <a:rPr lang="es-ES" sz="1300" dirty="0">
                <a:latin typeface="Arial" pitchFamily="34" charset="0"/>
                <a:cs typeface="Arial" pitchFamily="34" charset="0"/>
              </a:rPr>
              <a:t>, basándose en experiencias y éxitos</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Es necesario mejorar el acceso y la generación de información mas el intercambio de datos relevantes y comprensibles en toda la cadena de suministro para la toma de decisiones con mayor información y conciencia política y pública</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La gestión racional de los productos químicos y los desechos incluye la promoción de la </a:t>
            </a:r>
            <a:r>
              <a:rPr lang="es-ES" sz="1300" b="1" i="1" dirty="0">
                <a:solidFill>
                  <a:srgbClr val="CC3300"/>
                </a:solidFill>
                <a:effectLst>
                  <a:outerShdw blurRad="38100" dist="38100" dir="2700000" algn="tl">
                    <a:srgbClr val="000000">
                      <a:alpha val="43137"/>
                    </a:srgbClr>
                  </a:outerShdw>
                </a:effectLst>
              </a:rPr>
              <a:t>Producción y Consumo Sostenible (PCS)</a:t>
            </a:r>
            <a:r>
              <a:rPr lang="es-ES" sz="1300" dirty="0">
                <a:latin typeface="Arial" pitchFamily="34" charset="0"/>
                <a:cs typeface="Arial" pitchFamily="34" charset="0"/>
              </a:rPr>
              <a:t>, incluyendo la aplicación de un </a:t>
            </a:r>
            <a:r>
              <a:rPr lang="es-ES" sz="1300" b="1" i="1" dirty="0">
                <a:solidFill>
                  <a:srgbClr val="CC3300"/>
                </a:solidFill>
                <a:effectLst>
                  <a:outerShdw blurRad="38100" dist="38100" dir="2700000" algn="tl">
                    <a:srgbClr val="000000">
                      <a:alpha val="43137"/>
                    </a:srgbClr>
                  </a:outerShdw>
                </a:effectLst>
              </a:rPr>
              <a:t>enfoque de Ciclo de Vida</a:t>
            </a:r>
            <a:r>
              <a:rPr lang="es-ES" sz="1300" dirty="0">
                <a:latin typeface="Arial" pitchFamily="34" charset="0"/>
                <a:cs typeface="Arial" pitchFamily="34" charset="0"/>
              </a:rPr>
              <a:t>, y la </a:t>
            </a:r>
            <a:r>
              <a:rPr lang="es-ES" sz="1300" b="1" i="1" dirty="0">
                <a:solidFill>
                  <a:srgbClr val="CC3300"/>
                </a:solidFill>
                <a:effectLst>
                  <a:outerShdw blurRad="38100" dist="38100" dir="2700000" algn="tl">
                    <a:srgbClr val="000000">
                      <a:alpha val="43137"/>
                    </a:srgbClr>
                  </a:outerShdw>
                </a:effectLst>
              </a:rPr>
              <a:t>consideración de residuos como un recurso</a:t>
            </a:r>
            <a:r>
              <a:rPr lang="es-ES" sz="1300" dirty="0">
                <a:latin typeface="Arial" pitchFamily="34" charset="0"/>
                <a:cs typeface="Arial" pitchFamily="34" charset="0"/>
              </a:rPr>
              <a:t>. </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Identificar científicamente nuevos temas y desafíos de naturaleza global emergente a través de múltiples partes interesadas y eficiente procesos inclusivos. La respuesta a estos desafíos requiere de una capacidad suficiente a nivel nacional, regional y mundial</a:t>
            </a:r>
          </a:p>
          <a:p>
            <a:pPr>
              <a:defRPr/>
            </a:pPr>
            <a:endParaRPr lang="es-ES" sz="1400" dirty="0">
              <a:latin typeface="Arial" pitchFamily="34" charset="0"/>
              <a:cs typeface="Arial" pitchFamily="34" charset="0"/>
            </a:endParaRPr>
          </a:p>
        </p:txBody>
      </p:sp>
      <p:sp>
        <p:nvSpPr>
          <p:cNvPr id="42" name="Rectangle 92">
            <a:extLst>
              <a:ext uri="{FF2B5EF4-FFF2-40B4-BE49-F238E27FC236}">
                <a16:creationId xmlns:a16="http://schemas.microsoft.com/office/drawing/2014/main" id="{22F5C2D5-294F-2C00-2B18-85206ABE4EA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3338" name="Picture 50" descr="http://www.unep.org/about/portals/50240/images/unea_logo.jpg">
            <a:hlinkClick r:id="rId7"/>
            <a:extLst>
              <a:ext uri="{FF2B5EF4-FFF2-40B4-BE49-F238E27FC236}">
                <a16:creationId xmlns:a16="http://schemas.microsoft.com/office/drawing/2014/main" id="{A4D2FE49-AFE4-452F-D570-C1A2335A19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763" y="0"/>
            <a:ext cx="2544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30DD6647-C2E6-F1AA-ECF9-C3D73CA111B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C641838A-6753-C285-70A3-A3FCB7CB04D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586F3C1-2D99-3A74-F2B5-1284F9739C5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108D1077-CC16-CFA3-E504-A553152772D3}"/>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F9E31DD-A37E-DAA7-5D57-C9F5CCC0401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E5816F28-4329-CD71-0F58-29FE0FDE0C5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8141E3A3-381D-94E6-A5E5-824AE6F9055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AA0AA60C-117D-65AF-953E-0B081D01300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DE48449A-7979-1C5B-1904-F0D9B1FDA82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4D69470-2D93-E875-D61A-C3BBA27C7C54}"/>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4348" name="47 Grupo">
            <a:extLst>
              <a:ext uri="{FF2B5EF4-FFF2-40B4-BE49-F238E27FC236}">
                <a16:creationId xmlns:a16="http://schemas.microsoft.com/office/drawing/2014/main" id="{AC19AC26-3928-296B-022F-C6FE932EE37C}"/>
              </a:ext>
            </a:extLst>
          </p:cNvPr>
          <p:cNvGrpSpPr>
            <a:grpSpLocks/>
          </p:cNvGrpSpPr>
          <p:nvPr/>
        </p:nvGrpSpPr>
        <p:grpSpPr bwMode="auto">
          <a:xfrm>
            <a:off x="-11113" y="5661025"/>
            <a:ext cx="9155113" cy="1212850"/>
            <a:chOff x="-10343" y="5804883"/>
            <a:chExt cx="9190855" cy="1069354"/>
          </a:xfrm>
        </p:grpSpPr>
        <p:pic>
          <p:nvPicPr>
            <p:cNvPr id="14368" name="Picture 34">
              <a:extLst>
                <a:ext uri="{FF2B5EF4-FFF2-40B4-BE49-F238E27FC236}">
                  <a16:creationId xmlns:a16="http://schemas.microsoft.com/office/drawing/2014/main" id="{8555665F-6655-7CAE-0D61-CF4691E65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36">
              <a:extLst>
                <a:ext uri="{FF2B5EF4-FFF2-40B4-BE49-F238E27FC236}">
                  <a16:creationId xmlns:a16="http://schemas.microsoft.com/office/drawing/2014/main" id="{06249E1F-3938-E4B5-34F6-80F41E065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38">
              <a:extLst>
                <a:ext uri="{FF2B5EF4-FFF2-40B4-BE49-F238E27FC236}">
                  <a16:creationId xmlns:a16="http://schemas.microsoft.com/office/drawing/2014/main" id="{DAF802B1-B9DD-7F91-9869-C1E3E3669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9">
              <a:extLst>
                <a:ext uri="{FF2B5EF4-FFF2-40B4-BE49-F238E27FC236}">
                  <a16:creationId xmlns:a16="http://schemas.microsoft.com/office/drawing/2014/main" id="{E2C6DE0A-659C-D980-65EC-DFC1211044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5">
              <a:extLst>
                <a:ext uri="{FF2B5EF4-FFF2-40B4-BE49-F238E27FC236}">
                  <a16:creationId xmlns:a16="http://schemas.microsoft.com/office/drawing/2014/main" id="{BADC766B-EF27-0D2C-D193-EB8210C29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73054787-5B22-4668-CCA7-2F6FD75087D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40AEABE5-DA0C-DCDA-BB96-A9357012DE8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968F053-C979-A6B7-3C57-BE471C920E3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91DEC3EF-541D-13C7-7F26-E73E9D13DE2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8783DD9-05C8-AD1D-A609-F831A668580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77795D6D-BCDA-D967-C2F4-CD6386C41B4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B17B915-6DAA-1E59-9D3E-B76DC330ABE8}"/>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3862B176-67F7-73E6-0837-4C5358D037F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28F1212D-FA75-0D0B-9924-35B6DEEFFDC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18E9543-35CE-EE2D-7E8C-EE513BAF21F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4359" name="63 Grupo">
            <a:extLst>
              <a:ext uri="{FF2B5EF4-FFF2-40B4-BE49-F238E27FC236}">
                <a16:creationId xmlns:a16="http://schemas.microsoft.com/office/drawing/2014/main" id="{D89C069E-A2FA-92A2-1222-63F4503B70AB}"/>
              </a:ext>
            </a:extLst>
          </p:cNvPr>
          <p:cNvGrpSpPr>
            <a:grpSpLocks/>
          </p:cNvGrpSpPr>
          <p:nvPr/>
        </p:nvGrpSpPr>
        <p:grpSpPr bwMode="auto">
          <a:xfrm>
            <a:off x="-11113" y="5716588"/>
            <a:ext cx="9155113" cy="1212850"/>
            <a:chOff x="-10343" y="5804883"/>
            <a:chExt cx="9190855" cy="1069354"/>
          </a:xfrm>
        </p:grpSpPr>
        <p:pic>
          <p:nvPicPr>
            <p:cNvPr id="14363" name="Picture 34">
              <a:extLst>
                <a:ext uri="{FF2B5EF4-FFF2-40B4-BE49-F238E27FC236}">
                  <a16:creationId xmlns:a16="http://schemas.microsoft.com/office/drawing/2014/main" id="{248467D9-0FAC-A0F6-587E-CDD46100E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36">
              <a:extLst>
                <a:ext uri="{FF2B5EF4-FFF2-40B4-BE49-F238E27FC236}">
                  <a16:creationId xmlns:a16="http://schemas.microsoft.com/office/drawing/2014/main" id="{3ECE7522-162E-0D43-296B-4D259A187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38">
              <a:extLst>
                <a:ext uri="{FF2B5EF4-FFF2-40B4-BE49-F238E27FC236}">
                  <a16:creationId xmlns:a16="http://schemas.microsoft.com/office/drawing/2014/main" id="{3FE831BC-F867-AEFD-4B50-8D434EF87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39">
              <a:extLst>
                <a:ext uri="{FF2B5EF4-FFF2-40B4-BE49-F238E27FC236}">
                  <a16:creationId xmlns:a16="http://schemas.microsoft.com/office/drawing/2014/main" id="{0CEB999A-A5ED-BD7A-EE96-CE177947F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35">
              <a:extLst>
                <a:ext uri="{FF2B5EF4-FFF2-40B4-BE49-F238E27FC236}">
                  <a16:creationId xmlns:a16="http://schemas.microsoft.com/office/drawing/2014/main" id="{A29BA5BD-4687-386C-0429-91DCA2E7C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BABDE137-DAB6-F0DC-1E2D-A6322943A97A}"/>
              </a:ext>
            </a:extLst>
          </p:cNvPr>
          <p:cNvSpPr>
            <a:spLocks noChangeArrowheads="1"/>
          </p:cNvSpPr>
          <p:nvPr/>
        </p:nvSpPr>
        <p:spPr bwMode="auto">
          <a:xfrm>
            <a:off x="179388" y="928688"/>
            <a:ext cx="8856662" cy="4786312"/>
          </a:xfrm>
          <a:prstGeom prst="rect">
            <a:avLst/>
          </a:prstGeom>
          <a:noFill/>
          <a:ln w="9525">
            <a:noFill/>
            <a:miter lim="800000"/>
            <a:headEnd/>
            <a:tailEnd/>
          </a:ln>
          <a:effectLst/>
        </p:spPr>
        <p:txBody>
          <a:bodyPr>
            <a:spAutoFit/>
          </a:bodyPr>
          <a:lstStyle/>
          <a:p>
            <a:pPr algn="ctr">
              <a:defRPr/>
            </a:pPr>
            <a:r>
              <a:rPr lang="es-ES" sz="1800" b="1" dirty="0">
                <a:solidFill>
                  <a:srgbClr val="FF9900"/>
                </a:solidFill>
                <a:effectLst>
                  <a:outerShdw blurRad="38100" dist="38100" dir="2700000" algn="tl">
                    <a:srgbClr val="000000">
                      <a:alpha val="43137"/>
                    </a:srgbClr>
                  </a:outerShdw>
                </a:effectLst>
                <a:latin typeface="Arial" pitchFamily="34" charset="0"/>
                <a:cs typeface="Arial" pitchFamily="34" charset="0"/>
              </a:rPr>
              <a:t>Acuerdo Regional sobre Acceso a la Información, Participación Pública y Acceso a la Justicia en Asuntos Ambientales en América Latina y El Caribe LAC P10 San José de Costa Rica, Costa Rica - 4 de marzo de 2018</a:t>
            </a:r>
          </a:p>
          <a:p>
            <a:pPr algn="ctr">
              <a:defRPr/>
            </a:pPr>
            <a:r>
              <a:rPr lang="es-ES" sz="1800" b="1" dirty="0">
                <a:solidFill>
                  <a:srgbClr val="FF9900"/>
                </a:solidFill>
                <a:effectLst>
                  <a:outerShdw blurRad="38100" dist="38100" dir="2700000" algn="tl">
                    <a:srgbClr val="000000">
                      <a:alpha val="43137"/>
                    </a:srgbClr>
                  </a:outerShdw>
                </a:effectLst>
                <a:latin typeface="Arial" pitchFamily="34" charset="0"/>
                <a:cs typeface="Arial" pitchFamily="34" charset="0"/>
              </a:rPr>
              <a:t>Acuerdo de Escazú - Entra el vigor 22 Abril de 2021</a:t>
            </a:r>
          </a:p>
          <a:p>
            <a:pPr algn="ctr">
              <a:defRPr/>
            </a:pPr>
            <a:endParaRPr lang="es-ES" sz="800" b="1" dirty="0">
              <a:solidFill>
                <a:srgbClr val="FF9900"/>
              </a:solidFill>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Primer tratado legalmente vinculante en derechos ambientales en América Latina basado en el </a:t>
            </a:r>
            <a:r>
              <a:rPr lang="es-ES" sz="1300" b="1" i="1" dirty="0">
                <a:solidFill>
                  <a:srgbClr val="CC3300"/>
                </a:solidFill>
                <a:effectLst>
                  <a:outerShdw blurRad="38100" dist="38100" dir="2700000" algn="tl">
                    <a:srgbClr val="000000">
                      <a:alpha val="43137"/>
                    </a:srgbClr>
                  </a:outerShdw>
                </a:effectLst>
              </a:rPr>
              <a:t>Principio 10 Declaración de Rio sobre el Medio Ambiente y el Desarrollo – 1992</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Principio 10 de la Declaración de Río de 1992: </a:t>
            </a:r>
            <a:r>
              <a:rPr lang="es-ES" sz="1300" b="1" i="1" dirty="0">
                <a:solidFill>
                  <a:srgbClr val="CC3300"/>
                </a:solidFill>
                <a:effectLst>
                  <a:outerShdw blurRad="38100" dist="38100" dir="2700000" algn="tl">
                    <a:srgbClr val="000000">
                      <a:alpha val="43137"/>
                    </a:srgbClr>
                  </a:outerShdw>
                </a:effectLst>
              </a:rPr>
              <a:t>acceso a la información pública ambiental, a la participación ciudadana en la toma de decisiones y el acceso a la justicia ambiental</a:t>
            </a:r>
            <a:endParaRPr lang="es-ES" sz="1300" dirty="0">
              <a:latin typeface="Arial" pitchFamily="34" charset="0"/>
              <a:cs typeface="Arial" pitchFamily="34" charset="0"/>
            </a:endParaRP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Iniciativa apoyada por la </a:t>
            </a:r>
            <a:r>
              <a:rPr lang="es-ES" sz="1300" b="1" i="1" dirty="0">
                <a:solidFill>
                  <a:srgbClr val="CC3300"/>
                </a:solidFill>
                <a:effectLst>
                  <a:outerShdw blurRad="38100" dist="38100" dir="2700000" algn="tl">
                    <a:srgbClr val="000000">
                      <a:alpha val="43137"/>
                    </a:srgbClr>
                  </a:outerShdw>
                </a:effectLst>
              </a:rPr>
              <a:t>Comisión Económica para América Latina y El Caribe (CEPAL) </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a:t>
            </a:r>
            <a:r>
              <a:rPr lang="es-ES" sz="1300" b="1" i="1" dirty="0">
                <a:solidFill>
                  <a:srgbClr val="CC3300"/>
                </a:solidFill>
                <a:effectLst>
                  <a:outerShdw blurRad="38100" dist="38100" dir="2700000" algn="tl">
                    <a:srgbClr val="000000">
                      <a:alpha val="43137"/>
                    </a:srgbClr>
                  </a:outerShdw>
                </a:effectLst>
              </a:rPr>
              <a:t>Objeto: </a:t>
            </a:r>
            <a:r>
              <a:rPr lang="es-ES" sz="1300" dirty="0">
                <a:latin typeface="Arial" pitchFamily="34" charset="0"/>
                <a:cs typeface="Arial" pitchFamily="34" charset="0"/>
              </a:rPr>
              <a:t>garantizar la implementación plena y efectiva en América Latina y el Caribe de los derechos de acceso a la información ambiental, participación pública en los procesos de toma de decisiones ambientales y acceso a la justicia en asuntos ambientales, así como la creación y el fortalecimiento de las capacidades y la cooperación, contribuyendo a la protección del derecho de cada persona, de las generaciones presentes y futuras, a vivir en un medio ambiente sano y al desarrollo sostenible</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a:t>
            </a:r>
            <a:r>
              <a:rPr lang="es-ES" sz="1300" b="1" i="1" dirty="0">
                <a:solidFill>
                  <a:srgbClr val="CC3300"/>
                </a:solidFill>
                <a:effectLst>
                  <a:outerShdw blurRad="38100" dist="38100" dir="2700000" algn="tl">
                    <a:srgbClr val="000000">
                      <a:alpha val="43137"/>
                    </a:srgbClr>
                  </a:outerShdw>
                </a:effectLst>
              </a:rPr>
              <a:t>Cada Parte</a:t>
            </a:r>
            <a:r>
              <a:rPr lang="es-ES" sz="1300" dirty="0">
                <a:latin typeface="Arial" pitchFamily="34" charset="0"/>
                <a:cs typeface="Arial" pitchFamily="34" charset="0"/>
              </a:rPr>
              <a:t>, país, garantizará un entorno seguro y propicio en el que las personas, grupos y organizaciones que promueven y defienden los derechos humanos en asuntos ambientales puedan actuar sin amenazas, restricciones e inseguridad</a:t>
            </a:r>
          </a:p>
          <a:p>
            <a:pPr algn="ctr">
              <a:defRPr/>
            </a:pPr>
            <a:r>
              <a:rPr lang="es-ES" sz="1200" b="1" dirty="0">
                <a:solidFill>
                  <a:srgbClr val="3384B1"/>
                </a:solidFill>
                <a:effectLst>
                  <a:outerShdw blurRad="38100" dist="38100" dir="2700000" algn="tl">
                    <a:srgbClr val="000000">
                      <a:alpha val="43137"/>
                    </a:srgbClr>
                  </a:outerShdw>
                </a:effectLst>
              </a:rPr>
              <a:t>197 defensores fueron asesinados en 2017 en el mundo, 60% de ellos en América Latina y el Caribe </a:t>
            </a:r>
            <a:r>
              <a:rPr lang="en-US" sz="1200" dirty="0">
                <a:solidFill>
                  <a:srgbClr val="3384B1"/>
                </a:solidFill>
                <a:effectLst>
                  <a:outerShdw blurRad="38100" dist="38100" dir="2700000" algn="tl">
                    <a:srgbClr val="000000">
                      <a:alpha val="43137"/>
                    </a:srgbClr>
                  </a:outerShdw>
                </a:effectLst>
              </a:rPr>
              <a:t>Berta </a:t>
            </a:r>
            <a:r>
              <a:rPr lang="en-US" sz="1200" dirty="0" err="1">
                <a:solidFill>
                  <a:srgbClr val="3384B1"/>
                </a:solidFill>
                <a:effectLst>
                  <a:outerShdw blurRad="38100" dist="38100" dir="2700000" algn="tl">
                    <a:srgbClr val="000000">
                      <a:alpha val="43137"/>
                    </a:srgbClr>
                  </a:outerShdw>
                </a:effectLst>
              </a:rPr>
              <a:t>Cáceres</a:t>
            </a:r>
            <a:r>
              <a:rPr lang="en-US" sz="1200" dirty="0">
                <a:solidFill>
                  <a:srgbClr val="3384B1"/>
                </a:solidFill>
                <a:effectLst>
                  <a:outerShdw blurRad="38100" dist="38100" dir="2700000" algn="tl">
                    <a:srgbClr val="000000">
                      <a:alpha val="43137"/>
                    </a:srgbClr>
                  </a:outerShdw>
                </a:effectLst>
              </a:rPr>
              <a:t>, </a:t>
            </a:r>
            <a:r>
              <a:rPr lang="en-US" sz="1200" dirty="0" err="1">
                <a:solidFill>
                  <a:srgbClr val="3384B1"/>
                </a:solidFill>
                <a:effectLst>
                  <a:outerShdw blurRad="38100" dist="38100" dir="2700000" algn="tl">
                    <a:srgbClr val="000000">
                      <a:alpha val="43137"/>
                    </a:srgbClr>
                  </a:outerShdw>
                </a:effectLst>
              </a:rPr>
              <a:t>ecologista</a:t>
            </a:r>
            <a:r>
              <a:rPr lang="en-US" sz="1200" dirty="0">
                <a:solidFill>
                  <a:srgbClr val="3384B1"/>
                </a:solidFill>
                <a:effectLst>
                  <a:outerShdw blurRad="38100" dist="38100" dir="2700000" algn="tl">
                    <a:srgbClr val="000000">
                      <a:alpha val="43137"/>
                    </a:srgbClr>
                  </a:outerShdw>
                </a:effectLst>
              </a:rPr>
              <a:t> de Honduras </a:t>
            </a:r>
            <a:r>
              <a:rPr lang="en-US" sz="1200" dirty="0" err="1">
                <a:solidFill>
                  <a:srgbClr val="3384B1"/>
                </a:solidFill>
                <a:effectLst>
                  <a:outerShdw blurRad="38100" dist="38100" dir="2700000" algn="tl">
                    <a:srgbClr val="000000">
                      <a:alpha val="43137"/>
                    </a:srgbClr>
                  </a:outerShdw>
                </a:effectLst>
              </a:rPr>
              <a:t>asesinada</a:t>
            </a:r>
            <a:r>
              <a:rPr lang="en-US" sz="1200" dirty="0">
                <a:solidFill>
                  <a:srgbClr val="3384B1"/>
                </a:solidFill>
                <a:effectLst>
                  <a:outerShdw blurRad="38100" dist="38100" dir="2700000" algn="tl">
                    <a:srgbClr val="000000">
                      <a:alpha val="43137"/>
                    </a:srgbClr>
                  </a:outerShdw>
                </a:effectLst>
              </a:rPr>
              <a:t> en 2016</a:t>
            </a:r>
            <a:endParaRPr lang="es-ES" sz="1200" dirty="0">
              <a:solidFill>
                <a:srgbClr val="3384B1"/>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Rectangle 92">
            <a:extLst>
              <a:ext uri="{FF2B5EF4-FFF2-40B4-BE49-F238E27FC236}">
                <a16:creationId xmlns:a16="http://schemas.microsoft.com/office/drawing/2014/main" id="{866503BD-D332-E26D-E1E9-19D4B295EEA8}"/>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4362" name="Picture 2">
            <a:extLst>
              <a:ext uri="{FF2B5EF4-FFF2-40B4-BE49-F238E27FC236}">
                <a16:creationId xmlns:a16="http://schemas.microsoft.com/office/drawing/2014/main" id="{3C2A128D-2737-AD1D-373D-F4EA9F05D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138113"/>
            <a:ext cx="1285875"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5EF323E3-6087-4182-E91C-3A4E2BD25BF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AED32B94-60D2-414C-F405-7E27512D121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C7158741-C7B5-7CD8-AA51-CFAFD62B5AB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868C1CE6-635D-1D80-40F8-7F10FDAD306A}"/>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5B54C42-CAB0-EA72-1D25-CF9AD3DD926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C484BA89-142B-AC86-CC4F-035F08554BE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7421136B-F61D-18FA-AE17-32292F328D4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D8A41A32-A6D8-5B49-8EC4-8AEF4F5BB54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9455BBBE-E889-3D41-088D-4C41A2F3FE2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995D821A-522E-67CD-724C-B05482D4F22A}"/>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5372" name="47 Grupo">
            <a:extLst>
              <a:ext uri="{FF2B5EF4-FFF2-40B4-BE49-F238E27FC236}">
                <a16:creationId xmlns:a16="http://schemas.microsoft.com/office/drawing/2014/main" id="{AB7E0426-0B40-70AE-9821-C9F3E8FE2BAC}"/>
              </a:ext>
            </a:extLst>
          </p:cNvPr>
          <p:cNvGrpSpPr>
            <a:grpSpLocks/>
          </p:cNvGrpSpPr>
          <p:nvPr/>
        </p:nvGrpSpPr>
        <p:grpSpPr bwMode="auto">
          <a:xfrm>
            <a:off x="-11113" y="5661025"/>
            <a:ext cx="9155113" cy="1212850"/>
            <a:chOff x="-10343" y="5804883"/>
            <a:chExt cx="9190855" cy="1069354"/>
          </a:xfrm>
        </p:grpSpPr>
        <p:pic>
          <p:nvPicPr>
            <p:cNvPr id="15393" name="Picture 34">
              <a:extLst>
                <a:ext uri="{FF2B5EF4-FFF2-40B4-BE49-F238E27FC236}">
                  <a16:creationId xmlns:a16="http://schemas.microsoft.com/office/drawing/2014/main" id="{DA31E0CC-556B-81D8-01C6-73A5AA5F0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36">
              <a:extLst>
                <a:ext uri="{FF2B5EF4-FFF2-40B4-BE49-F238E27FC236}">
                  <a16:creationId xmlns:a16="http://schemas.microsoft.com/office/drawing/2014/main" id="{41C7D7E7-1072-869C-3316-F8C236078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38">
              <a:extLst>
                <a:ext uri="{FF2B5EF4-FFF2-40B4-BE49-F238E27FC236}">
                  <a16:creationId xmlns:a16="http://schemas.microsoft.com/office/drawing/2014/main" id="{28E63DC5-A41E-6312-A99B-88E82E56A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39">
              <a:extLst>
                <a:ext uri="{FF2B5EF4-FFF2-40B4-BE49-F238E27FC236}">
                  <a16:creationId xmlns:a16="http://schemas.microsoft.com/office/drawing/2014/main" id="{D6527387-20DA-0C54-E2FC-486F58160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35">
              <a:extLst>
                <a:ext uri="{FF2B5EF4-FFF2-40B4-BE49-F238E27FC236}">
                  <a16:creationId xmlns:a16="http://schemas.microsoft.com/office/drawing/2014/main" id="{84B0CD17-8335-0015-5303-D360B0164B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6633F8E6-C90B-A8D4-6E11-ABF75BC1DAC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22D2ACF-3287-1E98-8C1C-8AA8D847005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24D3E986-488D-B5BA-AF66-14A64FCA653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A32A61A1-BEAD-0FDA-64A0-87B461F48C8B}"/>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C755367-5D1E-9F92-1360-6E1AE1CB851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887CD27-A374-F3AB-CB88-1EA1D2820A2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BAAF496-3BDA-0734-6D48-BACC72E4743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8B22F415-180F-23D8-8303-4C096AB2F91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2C1FB46F-9CAC-F263-C37B-76DFA518A8F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CD71D71D-CA37-127A-BCD6-8F385E18C06D}"/>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5383" name="63 Grupo">
            <a:extLst>
              <a:ext uri="{FF2B5EF4-FFF2-40B4-BE49-F238E27FC236}">
                <a16:creationId xmlns:a16="http://schemas.microsoft.com/office/drawing/2014/main" id="{992C4DAB-7CB9-D106-CE22-9F8BBEB54F40}"/>
              </a:ext>
            </a:extLst>
          </p:cNvPr>
          <p:cNvGrpSpPr>
            <a:grpSpLocks/>
          </p:cNvGrpSpPr>
          <p:nvPr/>
        </p:nvGrpSpPr>
        <p:grpSpPr bwMode="auto">
          <a:xfrm>
            <a:off x="-11113" y="5716588"/>
            <a:ext cx="9155113" cy="1212850"/>
            <a:chOff x="-10343" y="5804883"/>
            <a:chExt cx="9190855" cy="1069354"/>
          </a:xfrm>
        </p:grpSpPr>
        <p:pic>
          <p:nvPicPr>
            <p:cNvPr id="15388" name="Picture 34">
              <a:extLst>
                <a:ext uri="{FF2B5EF4-FFF2-40B4-BE49-F238E27FC236}">
                  <a16:creationId xmlns:a16="http://schemas.microsoft.com/office/drawing/2014/main" id="{547A05A7-3AFD-9548-DA9F-BF1411789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6">
              <a:extLst>
                <a:ext uri="{FF2B5EF4-FFF2-40B4-BE49-F238E27FC236}">
                  <a16:creationId xmlns:a16="http://schemas.microsoft.com/office/drawing/2014/main" id="{3EB88C1D-2DF3-C821-3855-0AC68FA6D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38">
              <a:extLst>
                <a:ext uri="{FF2B5EF4-FFF2-40B4-BE49-F238E27FC236}">
                  <a16:creationId xmlns:a16="http://schemas.microsoft.com/office/drawing/2014/main" id="{BA6FDF34-D741-443E-E6A3-D74E59996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39">
              <a:extLst>
                <a:ext uri="{FF2B5EF4-FFF2-40B4-BE49-F238E27FC236}">
                  <a16:creationId xmlns:a16="http://schemas.microsoft.com/office/drawing/2014/main" id="{ABBEFD22-8F2E-A25D-C361-C7F8490290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5">
              <a:extLst>
                <a:ext uri="{FF2B5EF4-FFF2-40B4-BE49-F238E27FC236}">
                  <a16:creationId xmlns:a16="http://schemas.microsoft.com/office/drawing/2014/main" id="{1DBF6CBA-4FC6-C8B3-4BE5-098A6800B7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88430224-AC7B-A0F7-7E63-6E1D307313BF}"/>
              </a:ext>
            </a:extLst>
          </p:cNvPr>
          <p:cNvSpPr>
            <a:spLocks noChangeArrowheads="1"/>
          </p:cNvSpPr>
          <p:nvPr/>
        </p:nvSpPr>
        <p:spPr bwMode="auto">
          <a:xfrm>
            <a:off x="250825" y="785813"/>
            <a:ext cx="8785225" cy="4954587"/>
          </a:xfrm>
          <a:prstGeom prst="rect">
            <a:avLst/>
          </a:prstGeom>
          <a:noFill/>
          <a:ln w="9525">
            <a:noFill/>
            <a:miter lim="800000"/>
            <a:headEnd/>
            <a:tailEnd/>
          </a:ln>
          <a:effectLst/>
        </p:spPr>
        <p:txBody>
          <a:bodyPr>
            <a:spAutoFit/>
          </a:bodyPr>
          <a:lstStyle/>
          <a:p>
            <a:pPr algn="ctr">
              <a:defRPr/>
            </a:pPr>
            <a:endParaRPr lang="es-ES" sz="800" b="1" dirty="0">
              <a:solidFill>
                <a:srgbClr val="FF9900"/>
              </a:solidFill>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Premio Goldman 2015</a:t>
            </a:r>
            <a:r>
              <a:rPr lang="es-ES" sz="1400" dirty="0">
                <a:latin typeface="Arial" pitchFamily="34" charset="0"/>
                <a:cs typeface="Arial" pitchFamily="34" charset="0"/>
              </a:rPr>
              <a:t>, también conocido como el </a:t>
            </a:r>
            <a:r>
              <a:rPr lang="es-ES" sz="1400" i="1" dirty="0">
                <a:latin typeface="Arial" pitchFamily="34" charset="0"/>
                <a:cs typeface="Arial" pitchFamily="34" charset="0"/>
              </a:rPr>
              <a:t>Nobel  verde</a:t>
            </a:r>
            <a:r>
              <a:rPr lang="es-ES" sz="1400" dirty="0">
                <a:latin typeface="Arial" pitchFamily="34" charset="0"/>
                <a:cs typeface="Arial" pitchFamily="34" charset="0"/>
              </a:rPr>
              <a:t>, en reconocimiento a su lucha por los derechos del pueblo indígena lenca Una de las fundadoras del Consejo Cívico de Organizaciones Populares e Indígenas de Honduras (COPINH).</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Consiguió junto a su pueblo que una de las constructoras hidroeléctricas más grandes del mundo se retirara del proyecto para construir la presa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Agua Zarca en el cauce del río </a:t>
            </a:r>
            <a:r>
              <a:rPr lang="es-ES" sz="1400" b="1" i="1" dirty="0" err="1">
                <a:solidFill>
                  <a:srgbClr val="3D8EB3"/>
                </a:solidFill>
                <a:effectLst>
                  <a:outerShdw blurRad="38100" dist="38100" dir="2700000" algn="tl">
                    <a:srgbClr val="000000">
                      <a:alpha val="43137"/>
                    </a:srgbClr>
                  </a:outerShdw>
                </a:effectLst>
                <a:latin typeface="Arial" pitchFamily="34" charset="0"/>
                <a:cs typeface="Arial" pitchFamily="34" charset="0"/>
              </a:rPr>
              <a:t>Gualcarque</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 Honduras</a:t>
            </a:r>
            <a:r>
              <a:rPr lang="es-ES" sz="1400" dirty="0">
                <a:latin typeface="Arial" pitchFamily="34" charset="0"/>
                <a:cs typeface="Arial" pitchFamily="34" charset="0"/>
              </a:rPr>
              <a:t>, sagrado para los lenca. </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Bajo el liderazgo de Berta Cáceres, el pueblo lenca y el COPINH se enfrentaron a la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empresa china </a:t>
            </a:r>
            <a:r>
              <a:rPr lang="es-ES" sz="1400" b="1" i="1" dirty="0" err="1">
                <a:solidFill>
                  <a:srgbClr val="3D8EB3"/>
                </a:solidFill>
                <a:effectLst>
                  <a:outerShdw blurRad="38100" dist="38100" dir="2700000" algn="tl">
                    <a:srgbClr val="000000">
                      <a:alpha val="43137"/>
                    </a:srgbClr>
                  </a:outerShdw>
                </a:effectLst>
                <a:latin typeface="Arial" pitchFamily="34" charset="0"/>
                <a:cs typeface="Arial" pitchFamily="34" charset="0"/>
              </a:rPr>
              <a:t>Sinohydro</a:t>
            </a:r>
            <a:r>
              <a:rPr lang="es-ES" sz="1400" dirty="0">
                <a:latin typeface="Arial" pitchFamily="34" charset="0"/>
                <a:cs typeface="Arial" pitchFamily="34" charset="0"/>
              </a:rPr>
              <a:t>, que junto a la empresa local DESA pretende llevar a cabo el proyecto hidroeléctrico de Agua Zarca. </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Dicho proyecto se aprobó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violando el derecho de los pueblos indígenas a la consulta previa, libre e informada conforme al Convenio 169 de la Organización Internacional de Trabajo (OIT) </a:t>
            </a:r>
            <a:r>
              <a:rPr lang="es-ES" sz="1400" dirty="0">
                <a:latin typeface="Arial" pitchFamily="34" charset="0"/>
                <a:cs typeface="Arial" pitchFamily="34" charset="0"/>
              </a:rPr>
              <a:t>que fue ratificado por Honduras en 1995.</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Empezaron las amenazas e intimidaciones; el 3 de marzo de 2016 Berta Cáceres fue asesinada en su propia casa. Su nombre se une al de los más de 100 activistas hondureños asesinados entre 2010 y 2014 por su lucha contra empresas trasnacionales.</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Su asesinato ha suscitado la indignación mundial y como resultado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los tres principales inversores de Agua Zarca </a:t>
            </a:r>
            <a:r>
              <a:rPr lang="es-ES" sz="1400" dirty="0">
                <a:latin typeface="Arial" pitchFamily="34" charset="0"/>
                <a:cs typeface="Arial" pitchFamily="34" charset="0"/>
              </a:rPr>
              <a:t>han suspendido su financiación. Pero aún el proyecto no ha sido cancelado.</a:t>
            </a:r>
          </a:p>
        </p:txBody>
      </p:sp>
      <p:sp>
        <p:nvSpPr>
          <p:cNvPr id="42" name="Rectangle 92">
            <a:extLst>
              <a:ext uri="{FF2B5EF4-FFF2-40B4-BE49-F238E27FC236}">
                <a16:creationId xmlns:a16="http://schemas.microsoft.com/office/drawing/2014/main" id="{C095B4FE-1569-A555-DE2E-CE826B3B8D47}"/>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5386" name="Picture 2" descr="Berta Cáceres: indígenas contra multinacionales">
            <a:extLst>
              <a:ext uri="{FF2B5EF4-FFF2-40B4-BE49-F238E27FC236}">
                <a16:creationId xmlns:a16="http://schemas.microsoft.com/office/drawing/2014/main" id="{18D215B2-7E43-5B30-3C8B-A720EBD687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813" y="-128588"/>
            <a:ext cx="2216150" cy="100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8 CuadroTexto">
            <a:extLst>
              <a:ext uri="{FF2B5EF4-FFF2-40B4-BE49-F238E27FC236}">
                <a16:creationId xmlns:a16="http://schemas.microsoft.com/office/drawing/2014/main" id="{5FC804B4-A1FC-DBFF-6E4A-894FA415C8B4}"/>
              </a:ext>
            </a:extLst>
          </p:cNvPr>
          <p:cNvSpPr txBox="1"/>
          <p:nvPr/>
        </p:nvSpPr>
        <p:spPr>
          <a:xfrm>
            <a:off x="5000625" y="71438"/>
            <a:ext cx="2963863" cy="584200"/>
          </a:xfrm>
          <a:prstGeom prst="rect">
            <a:avLst/>
          </a:prstGeom>
          <a:noFill/>
        </p:spPr>
        <p:txBody>
          <a:bodyPr wrap="none">
            <a:spAutoFit/>
          </a:bodyPr>
          <a:lstStyle/>
          <a:p>
            <a:pPr>
              <a:defRPr/>
            </a:pPr>
            <a:r>
              <a:rPr lang="es-AR" sz="3200" b="1" dirty="0">
                <a:solidFill>
                  <a:srgbClr val="FF9900"/>
                </a:solidFill>
                <a:effectLst>
                  <a:outerShdw blurRad="38100" dist="38100" dir="2700000" algn="tl">
                    <a:srgbClr val="000000">
                      <a:alpha val="43137"/>
                    </a:srgbClr>
                  </a:outerShdw>
                </a:effectLst>
                <a:latin typeface="Arial" pitchFamily="34" charset="0"/>
                <a:cs typeface="Arial" pitchFamily="34" charset="0"/>
              </a:rPr>
              <a:t>Berta</a:t>
            </a:r>
            <a:r>
              <a:rPr lang="es-AR" sz="3200" dirty="0"/>
              <a:t> </a:t>
            </a:r>
            <a:r>
              <a:rPr lang="es-AR" sz="3200" b="1" dirty="0">
                <a:solidFill>
                  <a:srgbClr val="FF9900"/>
                </a:solidFill>
                <a:effectLst>
                  <a:outerShdw blurRad="38100" dist="38100" dir="2700000" algn="tl">
                    <a:srgbClr val="000000">
                      <a:alpha val="43137"/>
                    </a:srgbClr>
                  </a:outerShdw>
                </a:effectLst>
                <a:latin typeface="Arial" pitchFamily="34" charset="0"/>
                <a:cs typeface="Arial" pitchFamily="34" charset="0"/>
              </a:rPr>
              <a:t>Cáceres</a:t>
            </a:r>
            <a:endParaRPr lang="en-US" sz="3200" b="1" dirty="0">
              <a:solidFill>
                <a:srgbClr val="FF99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42875" y="714375"/>
            <a:ext cx="9001125" cy="4986338"/>
          </a:xfrm>
          <a:prstGeom prst="rect">
            <a:avLst/>
          </a:prstGeom>
          <a:noFill/>
          <a:ln w="9525">
            <a:noFill/>
            <a:miter lim="800000"/>
            <a:headEnd/>
            <a:tailEnd/>
          </a:ln>
          <a:effectLst/>
        </p:spPr>
        <p:txBody>
          <a:bodyPr>
            <a:spAutoFit/>
          </a:bodyPr>
          <a:lstStyle/>
          <a:p>
            <a:pPr algn="ctr">
              <a:buFont typeface="Wingdings" pitchFamily="2" charset="2"/>
              <a:buNone/>
              <a:defRPr/>
            </a:pPr>
            <a:endParaRPr lang="es-ES" sz="1400" b="1" dirty="0">
              <a:effectLst>
                <a:outerShdw blurRad="38100" dist="38100" dir="2700000" algn="tl">
                  <a:srgbClr val="FFFFFF"/>
                </a:outerShdw>
              </a:effectLst>
            </a:endParaRPr>
          </a:p>
          <a:p>
            <a:pPr>
              <a:buFont typeface="Wingdings" pitchFamily="2" charset="2"/>
              <a:buChar char="Ø"/>
              <a:defRPr/>
            </a:pPr>
            <a:r>
              <a:rPr lang="es-ES" sz="1400" dirty="0">
                <a:latin typeface="Arial" pitchFamily="34" charset="0"/>
                <a:cs typeface="Arial" pitchFamily="34" charset="0"/>
              </a:rPr>
              <a:t> </a:t>
            </a:r>
            <a:r>
              <a:rPr lang="es-ES" sz="1400" b="1" dirty="0">
                <a:effectLst>
                  <a:outerShdw blurRad="38100" dist="38100" dir="2700000" algn="tl">
                    <a:srgbClr val="000000">
                      <a:alpha val="43137"/>
                    </a:srgbClr>
                  </a:outerShdw>
                </a:effectLst>
                <a:latin typeface="Arial" pitchFamily="34" charset="0"/>
                <a:cs typeface="Arial" pitchFamily="34" charset="0"/>
              </a:rPr>
              <a:t>ICCM-1, </a:t>
            </a:r>
            <a:r>
              <a:rPr lang="es-ES" sz="1400" b="1" dirty="0" err="1">
                <a:effectLst>
                  <a:outerShdw blurRad="38100" dist="38100" dir="2700000" algn="tl">
                    <a:srgbClr val="000000">
                      <a:alpha val="43137"/>
                    </a:srgbClr>
                  </a:outerShdw>
                </a:effectLst>
                <a:latin typeface="Arial" pitchFamily="34" charset="0"/>
                <a:cs typeface="Arial" pitchFamily="34" charset="0"/>
              </a:rPr>
              <a:t>Dubai</a:t>
            </a:r>
            <a:r>
              <a:rPr lang="es-ES" sz="1400" b="1" dirty="0">
                <a:effectLst>
                  <a:outerShdw blurRad="38100" dist="38100" dir="2700000" algn="tl">
                    <a:srgbClr val="000000">
                      <a:alpha val="43137"/>
                    </a:srgbClr>
                  </a:outerShdw>
                </a:effectLst>
                <a:latin typeface="Arial" pitchFamily="34" charset="0"/>
                <a:cs typeface="Arial" pitchFamily="34" charset="0"/>
              </a:rPr>
              <a:t>, Emiratos Árabes Unidos, 2006: </a:t>
            </a:r>
            <a:r>
              <a:rPr lang="es-ES" sz="1400" dirty="0">
                <a:latin typeface="Arial" pitchFamily="34" charset="0"/>
                <a:cs typeface="Arial" pitchFamily="34" charset="0"/>
              </a:rPr>
              <a:t>creación de </a:t>
            </a:r>
            <a:r>
              <a:rPr lang="es-ES" sz="1400" b="1" i="1" dirty="0">
                <a:solidFill>
                  <a:srgbClr val="CC3300"/>
                </a:solidFill>
                <a:effectLst>
                  <a:outerShdw blurRad="38100" dist="38100" dir="2700000" algn="tl">
                    <a:srgbClr val="000000">
                      <a:alpha val="43137"/>
                    </a:srgbClr>
                  </a:outerShdw>
                </a:effectLst>
              </a:rPr>
              <a:t>SAICM</a:t>
            </a:r>
            <a:r>
              <a:rPr lang="es-ES" sz="1400" dirty="0">
                <a:latin typeface="Arial" pitchFamily="34" charset="0"/>
                <a:cs typeface="Arial" pitchFamily="34" charset="0"/>
              </a:rPr>
              <a:t> consistente en: </a:t>
            </a:r>
            <a:r>
              <a:rPr lang="es-ES" sz="1400" b="1" i="1" dirty="0">
                <a:solidFill>
                  <a:srgbClr val="CC3300"/>
                </a:solidFill>
                <a:effectLst>
                  <a:outerShdw blurRad="38100" dist="38100" dir="2700000" algn="tl">
                    <a:srgbClr val="000000">
                      <a:alpha val="43137"/>
                    </a:srgbClr>
                  </a:outerShdw>
                </a:effectLst>
              </a:rPr>
              <a:t>Declaración de Alto Nivel sobre gestión de productos químicos a nivel internacional</a:t>
            </a:r>
            <a:r>
              <a:rPr lang="es-ES" sz="1400" dirty="0">
                <a:latin typeface="Arial" pitchFamily="34" charset="0"/>
                <a:cs typeface="Arial" pitchFamily="34" charset="0"/>
              </a:rPr>
              <a:t> , una </a:t>
            </a:r>
            <a:r>
              <a:rPr lang="es-ES" sz="1400" b="1" i="1" dirty="0">
                <a:solidFill>
                  <a:srgbClr val="CC3300"/>
                </a:solidFill>
                <a:effectLst>
                  <a:outerShdw blurRad="38100" dist="38100" dir="2700000" algn="tl">
                    <a:srgbClr val="000000">
                      <a:alpha val="43137"/>
                    </a:srgbClr>
                  </a:outerShdw>
                </a:effectLst>
              </a:rPr>
              <a:t>Estrategia de Política Global (OPS)</a:t>
            </a:r>
            <a:r>
              <a:rPr lang="es-ES" sz="1400" dirty="0">
                <a:latin typeface="Arial" pitchFamily="34" charset="0"/>
                <a:cs typeface="Arial" pitchFamily="34" charset="0"/>
              </a:rPr>
              <a:t> y un </a:t>
            </a:r>
            <a:r>
              <a:rPr lang="es-ES" sz="1400" b="1" i="1" dirty="0">
                <a:solidFill>
                  <a:srgbClr val="CC3300"/>
                </a:solidFill>
                <a:effectLst>
                  <a:outerShdw blurRad="38100" dist="38100" dir="2700000" algn="tl">
                    <a:srgbClr val="000000">
                      <a:alpha val="43137"/>
                    </a:srgbClr>
                  </a:outerShdw>
                </a:effectLst>
              </a:rPr>
              <a:t>Plan de Acción Mundial (PAM)</a:t>
            </a:r>
            <a:r>
              <a:rPr lang="es-ES" sz="1400" dirty="0">
                <a:latin typeface="Arial" pitchFamily="34" charset="0"/>
                <a:cs typeface="Arial" pitchFamily="34" charset="0"/>
              </a:rPr>
              <a:t>. Comienza con un </a:t>
            </a:r>
            <a:r>
              <a:rPr lang="es-ES" sz="1400" b="1" i="1" dirty="0">
                <a:solidFill>
                  <a:srgbClr val="CC3300"/>
                </a:solidFill>
                <a:effectLst>
                  <a:outerShdw blurRad="38100" dist="38100" dir="2700000" algn="tl">
                    <a:srgbClr val="000000">
                      <a:alpha val="43137"/>
                    </a:srgbClr>
                  </a:outerShdw>
                </a:effectLst>
              </a:rPr>
              <a:t>Programa de Inicio Rápido (QSP) </a:t>
            </a:r>
            <a:r>
              <a:rPr lang="es-ES" sz="1400" dirty="0">
                <a:latin typeface="Arial" pitchFamily="34" charset="0"/>
                <a:cs typeface="Arial" pitchFamily="34" charset="0"/>
              </a:rPr>
              <a:t>con un Fondo Fiduciario para apoyar actividades de gestión racional</a:t>
            </a:r>
          </a:p>
          <a:p>
            <a:pPr>
              <a:defRPr/>
            </a:pPr>
            <a:endParaRPr lang="es-ES" sz="8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ES" sz="1400" b="1" dirty="0">
                <a:effectLst>
                  <a:outerShdw blurRad="38100" dist="38100" dir="2700000" algn="tl">
                    <a:srgbClr val="000000">
                      <a:alpha val="43137"/>
                    </a:srgbClr>
                  </a:outerShdw>
                </a:effectLst>
                <a:latin typeface="Arial" pitchFamily="34" charset="0"/>
                <a:cs typeface="Arial" pitchFamily="34" charset="0"/>
              </a:rPr>
              <a:t>ICCM-2, Ginebra, Suiza, 2009: </a:t>
            </a:r>
            <a:r>
              <a:rPr lang="es-ES" sz="1400" dirty="0">
                <a:latin typeface="Arial" pitchFamily="34" charset="0"/>
                <a:cs typeface="Arial" pitchFamily="34" charset="0"/>
              </a:rPr>
              <a:t>identificó </a:t>
            </a:r>
            <a:r>
              <a:rPr lang="es-ES" sz="1400" b="1" i="1" dirty="0">
                <a:solidFill>
                  <a:srgbClr val="CC3300"/>
                </a:solidFill>
                <a:effectLst>
                  <a:outerShdw blurRad="38100" dist="38100" dir="2700000" algn="tl">
                    <a:srgbClr val="000000">
                      <a:alpha val="43137"/>
                    </a:srgbClr>
                  </a:outerShdw>
                </a:effectLst>
              </a:rPr>
              <a:t>4 Problemas de Políticas Emergentes (</a:t>
            </a:r>
            <a:r>
              <a:rPr lang="es-ES" sz="1400" b="1" i="1" dirty="0" err="1">
                <a:solidFill>
                  <a:srgbClr val="CC3300"/>
                </a:solidFill>
                <a:effectLst>
                  <a:outerShdw blurRad="38100" dist="38100" dir="2700000" algn="tl">
                    <a:srgbClr val="000000">
                      <a:alpha val="43137"/>
                    </a:srgbClr>
                  </a:outerShdw>
                </a:effectLst>
              </a:rPr>
              <a:t>Emerging</a:t>
            </a:r>
            <a:r>
              <a:rPr lang="es-ES" sz="1400" b="1" i="1" dirty="0">
                <a:solidFill>
                  <a:srgbClr val="CC3300"/>
                </a:solidFill>
                <a:effectLst>
                  <a:outerShdw blurRad="38100" dist="38100" dir="2700000" algn="tl">
                    <a:srgbClr val="000000">
                      <a:alpha val="43137"/>
                    </a:srgbClr>
                  </a:outerShdw>
                </a:effectLst>
              </a:rPr>
              <a:t> </a:t>
            </a:r>
            <a:r>
              <a:rPr lang="es-ES" sz="1400" b="1" i="1" dirty="0" err="1">
                <a:solidFill>
                  <a:srgbClr val="CC3300"/>
                </a:solidFill>
                <a:effectLst>
                  <a:outerShdw blurRad="38100" dist="38100" dir="2700000" algn="tl">
                    <a:srgbClr val="000000">
                      <a:alpha val="43137"/>
                    </a:srgbClr>
                  </a:outerShdw>
                </a:effectLst>
              </a:rPr>
              <a:t>Policy</a:t>
            </a:r>
            <a:r>
              <a:rPr lang="es-ES" sz="1400" b="1" i="1" dirty="0">
                <a:solidFill>
                  <a:srgbClr val="CC3300"/>
                </a:solidFill>
                <a:effectLst>
                  <a:outerShdw blurRad="38100" dist="38100" dir="2700000" algn="tl">
                    <a:srgbClr val="000000">
                      <a:alpha val="43137"/>
                    </a:srgbClr>
                  </a:outerShdw>
                </a:effectLst>
              </a:rPr>
              <a:t> </a:t>
            </a:r>
            <a:r>
              <a:rPr lang="es-ES" sz="1400" b="1" i="1" dirty="0" err="1">
                <a:solidFill>
                  <a:srgbClr val="CC3300"/>
                </a:solidFill>
                <a:effectLst>
                  <a:outerShdw blurRad="38100" dist="38100" dir="2700000" algn="tl">
                    <a:srgbClr val="000000">
                      <a:alpha val="43137"/>
                    </a:srgbClr>
                  </a:outerShdw>
                </a:effectLst>
              </a:rPr>
              <a:t>Issues</a:t>
            </a:r>
            <a:r>
              <a:rPr lang="es-ES" sz="1400" b="1" i="1" dirty="0">
                <a:solidFill>
                  <a:srgbClr val="CC3300"/>
                </a:solidFill>
                <a:effectLst>
                  <a:outerShdw blurRad="38100" dist="38100" dir="2700000" algn="tl">
                    <a:srgbClr val="000000">
                      <a:alpha val="43137"/>
                    </a:srgbClr>
                  </a:outerShdw>
                </a:effectLst>
              </a:rPr>
              <a:t>-EPI), </a:t>
            </a:r>
            <a:r>
              <a:rPr lang="es-ES" sz="1400" dirty="0">
                <a:latin typeface="Arial" pitchFamily="34" charset="0"/>
                <a:cs typeface="Arial" pitchFamily="34" charset="0"/>
              </a:rPr>
              <a:t>nuevas cuestiones normativas, para la acción cooperativa de los actores del SAICM: </a:t>
            </a:r>
            <a:endPar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ü"/>
              <a:defRPr/>
            </a:pP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Químicos en productos</a:t>
            </a:r>
          </a:p>
          <a:p>
            <a:pPr>
              <a:buFont typeface="Wingdings" pitchFamily="2" charset="2"/>
              <a:buChar char="ü"/>
              <a:defRPr/>
            </a:pP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Plomo en pintura</a:t>
            </a:r>
          </a:p>
          <a:p>
            <a:pPr>
              <a:buFont typeface="Wingdings" pitchFamily="2" charset="2"/>
              <a:buChar char="ü"/>
              <a:defRPr/>
            </a:pP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Nanotecnología y </a:t>
            </a:r>
            <a:r>
              <a:rPr lang="es-ES"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nanomateriales</a:t>
            </a: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manufacturados, y</a:t>
            </a:r>
          </a:p>
          <a:p>
            <a:pPr>
              <a:buFont typeface="Wingdings" pitchFamily="2" charset="2"/>
              <a:buChar char="ü"/>
              <a:defRPr/>
            </a:pP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Sustancias peligrosas dentro del ciclo de vida de productos eléctricos y electrónicos. </a:t>
            </a:r>
          </a:p>
          <a:p>
            <a:pPr>
              <a:defRPr/>
            </a:pPr>
            <a:r>
              <a:rPr lang="es-ES" sz="1400" dirty="0">
                <a:latin typeface="Arial" pitchFamily="34" charset="0"/>
                <a:cs typeface="Arial" pitchFamily="34" charset="0"/>
              </a:rPr>
              <a:t>Estableció un </a:t>
            </a:r>
            <a:r>
              <a:rPr lang="es-ES" sz="1400" b="1" i="1" dirty="0">
                <a:solidFill>
                  <a:srgbClr val="CC3300"/>
                </a:solidFill>
                <a:effectLst>
                  <a:outerShdw blurRad="38100" dist="38100" dir="2700000" algn="tl">
                    <a:srgbClr val="000000">
                      <a:alpha val="43137"/>
                    </a:srgbClr>
                  </a:outerShdw>
                </a:effectLst>
              </a:rPr>
              <a:t>Grupo de Trabajo de Composición Abierta (OEWG)</a:t>
            </a:r>
            <a:r>
              <a:rPr lang="es-ES" sz="1400" dirty="0">
                <a:latin typeface="Arial" pitchFamily="34" charset="0"/>
                <a:cs typeface="Arial" pitchFamily="34" charset="0"/>
              </a:rPr>
              <a:t> </a:t>
            </a:r>
            <a:r>
              <a:rPr lang="es-ES" sz="1400" dirty="0" err="1">
                <a:latin typeface="Arial" pitchFamily="34" charset="0"/>
                <a:cs typeface="Arial" pitchFamily="34" charset="0"/>
              </a:rPr>
              <a:t>intersesional</a:t>
            </a:r>
            <a:r>
              <a:rPr lang="es-ES" sz="1400" dirty="0">
                <a:latin typeface="Arial" pitchFamily="34" charset="0"/>
                <a:cs typeface="Arial" pitchFamily="34" charset="0"/>
              </a:rPr>
              <a:t>, invitando a organizaciones internacionales que participan en el Programa Interinstitucional para la Gestión Racional de Sustancias Químicas (IOMC) a considerar programas de administración y enfoques regulatorios para reducir las </a:t>
            </a:r>
            <a:r>
              <a:rPr lang="es-ES" sz="1400" b="1" i="1" dirty="0">
                <a:solidFill>
                  <a:srgbClr val="CC3300"/>
                </a:solidFill>
                <a:effectLst>
                  <a:outerShdw blurRad="38100" dist="38100" dir="2700000" algn="tl">
                    <a:srgbClr val="000000">
                      <a:alpha val="43137"/>
                    </a:srgbClr>
                  </a:outerShdw>
                </a:effectLst>
              </a:rPr>
              <a:t>emisiones de productos químicos </a:t>
            </a:r>
            <a:r>
              <a:rPr lang="es-ES" sz="1400" b="1" i="1" dirty="0" err="1">
                <a:solidFill>
                  <a:srgbClr val="CC3300"/>
                </a:solidFill>
                <a:effectLst>
                  <a:outerShdw blurRad="38100" dist="38100" dir="2700000" algn="tl">
                    <a:srgbClr val="000000">
                      <a:alpha val="43137"/>
                    </a:srgbClr>
                  </a:outerShdw>
                </a:effectLst>
              </a:rPr>
              <a:t>perfluorados</a:t>
            </a:r>
            <a:r>
              <a:rPr lang="es-ES" sz="1400" b="1" i="1" dirty="0">
                <a:solidFill>
                  <a:srgbClr val="CC3300"/>
                </a:solidFill>
                <a:effectLst>
                  <a:outerShdw blurRad="38100" dist="38100" dir="2700000" algn="tl">
                    <a:srgbClr val="000000">
                      <a:alpha val="43137"/>
                    </a:srgbClr>
                  </a:outerShdw>
                </a:effectLst>
              </a:rPr>
              <a:t> </a:t>
            </a:r>
            <a:r>
              <a:rPr lang="es-ES" sz="1400" dirty="0">
                <a:latin typeface="Arial" pitchFamily="34" charset="0"/>
                <a:cs typeface="Arial" pitchFamily="34" charset="0"/>
              </a:rPr>
              <a:t>y trabajar hacia su eliminación global</a:t>
            </a:r>
          </a:p>
          <a:p>
            <a:pPr>
              <a:defRPr/>
            </a:pPr>
            <a:endParaRPr lang="es-ES" sz="8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ES" sz="1400" b="1" dirty="0">
                <a:effectLst>
                  <a:outerShdw blurRad="38100" dist="38100" dir="2700000" algn="tl">
                    <a:srgbClr val="000000">
                      <a:alpha val="43137"/>
                    </a:srgbClr>
                  </a:outerShdw>
                </a:effectLst>
                <a:latin typeface="Arial" pitchFamily="34" charset="0"/>
                <a:cs typeface="Arial" pitchFamily="34" charset="0"/>
              </a:rPr>
              <a:t>ICCM-3, Nairobi, Kenia, 2012: </a:t>
            </a:r>
            <a:r>
              <a:rPr lang="es-ES" sz="1400" dirty="0">
                <a:latin typeface="Arial" pitchFamily="34" charset="0"/>
                <a:cs typeface="Arial" pitchFamily="34" charset="0"/>
              </a:rPr>
              <a:t>aprueba </a:t>
            </a:r>
            <a:r>
              <a:rPr lang="es-ES" sz="1400" b="1" i="1" dirty="0">
                <a:solidFill>
                  <a:srgbClr val="CC3300"/>
                </a:solidFill>
                <a:effectLst>
                  <a:outerShdw blurRad="38100" dist="38100" dir="2700000" algn="tl">
                    <a:srgbClr val="000000">
                      <a:alpha val="43137"/>
                    </a:srgbClr>
                  </a:outerShdw>
                </a:effectLst>
              </a:rPr>
              <a:t>Estrategia para el Fortalecimiento de la Participación del Sector Salud </a:t>
            </a:r>
            <a:r>
              <a:rPr lang="es-ES" sz="1400" dirty="0">
                <a:latin typeface="Arial" pitchFamily="34" charset="0"/>
                <a:cs typeface="Arial" pitchFamily="34" charset="0"/>
              </a:rPr>
              <a:t>y un  nuevo EPI </a:t>
            </a:r>
            <a:r>
              <a:rPr lang="es-AR" sz="1400" b="1" i="1" dirty="0">
                <a:solidFill>
                  <a:srgbClr val="CC3300"/>
                </a:solidFill>
                <a:effectLst>
                  <a:outerShdw blurRad="38100" dist="38100" dir="2700000" algn="tl">
                    <a:srgbClr val="000000">
                      <a:alpha val="43137"/>
                    </a:srgbClr>
                  </a:outerShdw>
                </a:effectLst>
              </a:rPr>
              <a:t>Productos químicos que perturban el sistema endocrino</a:t>
            </a:r>
            <a:endParaRPr lang="es-ES" sz="1400" b="1" i="1" dirty="0">
              <a:solidFill>
                <a:srgbClr val="CC3300"/>
              </a:solidFill>
              <a:effectLst>
                <a:outerShdw blurRad="38100" dist="38100" dir="2700000" algn="tl">
                  <a:srgbClr val="000000">
                    <a:alpha val="43137"/>
                  </a:srgbClr>
                </a:outerShdw>
              </a:effectLst>
            </a:endParaRPr>
          </a:p>
          <a:p>
            <a:pPr>
              <a:buFont typeface="Wingdings" pitchFamily="2" charset="2"/>
              <a:buChar char="Ø"/>
              <a:defRPr/>
            </a:pPr>
            <a:endParaRPr lang="es-ES" sz="800" b="1" i="1" dirty="0">
              <a:solidFill>
                <a:srgbClr val="CC3300"/>
              </a:solidFill>
              <a:effectLst>
                <a:outerShdw blurRad="38100" dist="38100" dir="2700000" algn="tl">
                  <a:srgbClr val="000000">
                    <a:alpha val="43137"/>
                  </a:srgbClr>
                </a:outerShdw>
              </a:effectLst>
            </a:endParaRPr>
          </a:p>
          <a:p>
            <a:pPr>
              <a:buFont typeface="Wingdings" pitchFamily="2" charset="2"/>
              <a:buChar char="Ø"/>
              <a:defRPr/>
            </a:pPr>
            <a:r>
              <a:rPr lang="es-ES" sz="1400" dirty="0">
                <a:latin typeface="Arial" pitchFamily="34" charset="0"/>
                <a:cs typeface="Arial" pitchFamily="34" charset="0"/>
              </a:rPr>
              <a:t> </a:t>
            </a:r>
            <a:r>
              <a:rPr lang="es-ES" sz="1400" b="1" dirty="0">
                <a:effectLst>
                  <a:outerShdw blurRad="38100" dist="38100" dir="2700000" algn="tl">
                    <a:srgbClr val="000000">
                      <a:alpha val="43137"/>
                    </a:srgbClr>
                  </a:outerShdw>
                </a:effectLst>
                <a:latin typeface="Arial" pitchFamily="34" charset="0"/>
                <a:cs typeface="Arial" pitchFamily="34" charset="0"/>
              </a:rPr>
              <a:t>ICCM-4, Ginebra, 2015: revisión del progreso Objetivo 2020, adopta la </a:t>
            </a:r>
          </a:p>
          <a:p>
            <a:pPr>
              <a:defRPr/>
            </a:pPr>
            <a:r>
              <a:rPr lang="es-ES" sz="1400" b="1" i="1" dirty="0">
                <a:solidFill>
                  <a:srgbClr val="CC3300"/>
                </a:solidFill>
                <a:effectLst>
                  <a:outerShdw blurRad="38100" dist="38100" dir="2700000" algn="tl">
                    <a:srgbClr val="000000">
                      <a:alpha val="43137"/>
                    </a:srgbClr>
                  </a:outerShdw>
                </a:effectLst>
              </a:rPr>
              <a:t>Orientación y Guía General (OOG)</a:t>
            </a:r>
            <a:r>
              <a:rPr lang="es-ES" sz="1400" b="1" dirty="0">
                <a:effectLst>
                  <a:outerShdw blurRad="38100" dist="38100" dir="2700000" algn="tl">
                    <a:srgbClr val="000000">
                      <a:alpha val="43137"/>
                    </a:srgbClr>
                  </a:outerShdw>
                </a:effectLst>
                <a:latin typeface="Arial" pitchFamily="34" charset="0"/>
                <a:cs typeface="Arial" pitchFamily="34" charset="0"/>
              </a:rPr>
              <a:t> y suma dos nuevos </a:t>
            </a:r>
            <a:r>
              <a:rPr lang="es-ES" sz="1400" b="1" dirty="0" err="1">
                <a:effectLst>
                  <a:outerShdw blurRad="38100" dist="38100" dir="2700000" algn="tl">
                    <a:srgbClr val="000000">
                      <a:alpha val="43137"/>
                    </a:srgbClr>
                  </a:outerShdw>
                </a:effectLst>
                <a:latin typeface="Arial" pitchFamily="34" charset="0"/>
                <a:cs typeface="Arial" pitchFamily="34" charset="0"/>
              </a:rPr>
              <a:t>EPIs</a:t>
            </a:r>
            <a:r>
              <a:rPr lang="es-ES" sz="1400" b="1" dirty="0">
                <a:effectLst>
                  <a:outerShdw blurRad="38100" dist="38100" dir="2700000" algn="tl">
                    <a:srgbClr val="000000">
                      <a:alpha val="43137"/>
                    </a:srgbClr>
                  </a:outerShdw>
                </a:effectLst>
                <a:latin typeface="Arial" pitchFamily="34" charset="0"/>
                <a:cs typeface="Arial" pitchFamily="34" charset="0"/>
              </a:rPr>
              <a:t>:</a:t>
            </a:r>
          </a:p>
          <a:p>
            <a:pPr>
              <a:buFont typeface="Wingdings" pitchFamily="2" charset="2"/>
              <a:buChar char="ü"/>
              <a:defRPr/>
            </a:pP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Contaminantes Farmacéuticos Ambientalmente Persistentes (EPPP</a:t>
            </a:r>
            <a:r>
              <a:rPr lang="en-U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a:t>
            </a:r>
          </a:p>
          <a:p>
            <a:pPr>
              <a:buFont typeface="Wingdings" pitchFamily="2" charset="2"/>
              <a:buChar char="ü"/>
              <a:defRPr/>
            </a:pPr>
            <a:r>
              <a:rPr lang="en-U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Plaguicidas Altamente Peligrosos (HHP-</a:t>
            </a:r>
            <a:r>
              <a:rPr lang="es-ES_tradnl"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Highly</a:t>
            </a: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ES_tradnl"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Hazardous</a:t>
            </a: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ES_tradnl"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Pesticides</a:t>
            </a: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a:t>
            </a:r>
            <a:endParaRPr lang="es-ES" sz="1400" b="1" i="1" dirty="0">
              <a:solidFill>
                <a:srgbClr val="CC3300"/>
              </a:solidFill>
              <a:effectLst>
                <a:outerShdw blurRad="38100" dist="38100" dir="2700000" algn="tl">
                  <a:srgbClr val="000000">
                    <a:alpha val="43137"/>
                  </a:srgbClr>
                </a:outerShdw>
              </a:effectLst>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3">
            <a:extLst>
              <a:ext uri="{FF2B5EF4-FFF2-40B4-BE49-F238E27FC236}">
                <a16:creationId xmlns:a16="http://schemas.microsoft.com/office/drawing/2014/main" id="{59053346-A469-FC9B-6E67-CFB63A6134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1100" y="-117475"/>
            <a:ext cx="19208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14" descr="SAICM texts">
            <a:extLst>
              <a:ext uri="{FF2B5EF4-FFF2-40B4-BE49-F238E27FC236}">
                <a16:creationId xmlns:a16="http://schemas.microsoft.com/office/drawing/2014/main" id="{D822725D-BA2C-CC30-E37C-43BE6CE54A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3150" y="4664075"/>
            <a:ext cx="172085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99392"/>
            <a:ext cx="2014536" cy="95382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452320" y="234503"/>
            <a:ext cx="1696105" cy="384721"/>
          </a:xfrm>
          <a:prstGeom prst="rect">
            <a:avLst/>
          </a:prstGeom>
          <a:noFill/>
        </p:spPr>
        <p:txBody>
          <a:bodyPr wrap="none" rtlCol="0">
            <a:spAutoFit/>
          </a:bodyPr>
          <a:lstStyle/>
          <a:p>
            <a:r>
              <a:rPr lang="es-AR" dirty="0">
                <a:solidFill>
                  <a:srgbClr val="3384B1"/>
                </a:solidFill>
              </a:rPr>
              <a:t>Postergada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832092"/>
          </a:xfrm>
          <a:prstGeom prst="rect">
            <a:avLst/>
          </a:prstGeom>
          <a:noFill/>
          <a:ln w="9525">
            <a:noFill/>
            <a:miter lim="800000"/>
            <a:headEnd/>
            <a:tailEnd/>
          </a:ln>
          <a:effectLst/>
        </p:spPr>
        <p:txBody>
          <a:bodyPr>
            <a:spAutoFit/>
          </a:bodyPr>
          <a:lstStyle/>
          <a:p>
            <a:pPr algn="ctr">
              <a:defRPr/>
            </a:pPr>
            <a:r>
              <a:rPr lang="es-AR" sz="1400" b="1" dirty="0"/>
              <a:t>Negociación internacional única donde participaron al mismo nivel gobiernos, sector privado, </a:t>
            </a:r>
            <a:r>
              <a:rPr lang="es-AR" sz="1400" b="1" dirty="0" err="1"/>
              <a:t>ONGs</a:t>
            </a:r>
            <a:r>
              <a:rPr lang="es-AR" sz="1400" b="1" dirty="0"/>
              <a:t>, organizaciones intergubernamentales, jóvenes y académicos</a:t>
            </a:r>
          </a:p>
          <a:p>
            <a:pPr>
              <a:defRPr/>
            </a:pPr>
            <a:endParaRPr lang="es-AR" sz="1400" dirty="0">
              <a:latin typeface="Arial" pitchFamily="34" charset="0"/>
              <a:cs typeface="Arial" pitchFamily="34" charset="0"/>
            </a:endParaRPr>
          </a:p>
          <a:p>
            <a:pPr marL="285750" indent="-285750">
              <a:buFont typeface="Wingdings" panose="05000000000000000000" pitchFamily="2" charset="2"/>
              <a:buChar char="Ø"/>
              <a:defRPr/>
            </a:pPr>
            <a:r>
              <a:rPr lang="es-AR" sz="1400" b="1" dirty="0"/>
              <a:t>Nuevo </a:t>
            </a:r>
            <a:r>
              <a:rPr lang="es-AR" sz="1400" b="1" i="1" dirty="0">
                <a:solidFill>
                  <a:srgbClr val="CC3300"/>
                </a:solidFill>
                <a:effectLst>
                  <a:outerShdw blurRad="38100" dist="38100" dir="2700000" algn="tl">
                    <a:srgbClr val="000000">
                      <a:alpha val="43137"/>
                    </a:srgbClr>
                  </a:outerShdw>
                </a:effectLst>
              </a:rPr>
              <a:t>“Marco Global sobre Productos Químicos – Por un planeta libre de daños causados ​​por productos químicos y desechos”</a:t>
            </a:r>
            <a:r>
              <a:rPr lang="es-AR" sz="1400" b="1" i="1" dirty="0"/>
              <a:t>, </a:t>
            </a:r>
            <a:r>
              <a:rPr lang="es-AR" sz="1400" b="1" dirty="0"/>
              <a:t>más conocido como SAICM Post-2020</a:t>
            </a:r>
          </a:p>
          <a:p>
            <a:pPr marL="285750" indent="-285750">
              <a:buFont typeface="Wingdings" panose="05000000000000000000" pitchFamily="2" charset="2"/>
              <a:buChar char="Ø"/>
              <a:defRPr/>
            </a:pPr>
            <a:endParaRPr lang="es-AR" sz="1400" b="1" i="1" dirty="0"/>
          </a:p>
          <a:p>
            <a:pPr marL="285750" indent="-285750">
              <a:buFont typeface="Wingdings" panose="05000000000000000000" pitchFamily="2" charset="2"/>
              <a:buChar char="Ø"/>
              <a:defRPr/>
            </a:pPr>
            <a:r>
              <a:rPr lang="es-AR" sz="1400" b="1" dirty="0"/>
              <a:t>Exige </a:t>
            </a:r>
            <a:r>
              <a:rPr lang="es-AR" sz="1400" b="1" i="1" dirty="0">
                <a:solidFill>
                  <a:srgbClr val="CC3300"/>
                </a:solidFill>
                <a:effectLst>
                  <a:outerShdw blurRad="38100" dist="38100" dir="2700000" algn="tl">
                    <a:srgbClr val="000000">
                      <a:alpha val="43137"/>
                    </a:srgbClr>
                  </a:outerShdw>
                </a:effectLst>
              </a:rPr>
              <a:t>la prevención del comercio ilegal y el tráfico de productos químicos y desechos, la implementación de marcos legales nacionales y la eliminación gradual para 2035 de los pesticidas altamente peligrosos en la agricultura</a:t>
            </a:r>
            <a:r>
              <a:rPr lang="es-AR" sz="1400" b="1" dirty="0"/>
              <a:t>. También la transición a alternativas químicas más seguras y sostenibles, la gestión responsable de los productos químicos en diversos sectores (incluidos la industria, la agricultura y la atención sanitaria) y la mejora de la transparencia y el acceso a la información sobre los productos químicos y sus riesgos asociados.</a:t>
            </a:r>
          </a:p>
          <a:p>
            <a:pPr>
              <a:defRPr/>
            </a:pPr>
            <a:endParaRPr lang="es-AR" sz="1400" b="1" dirty="0"/>
          </a:p>
          <a:p>
            <a:pPr marL="285750" indent="-285750">
              <a:buFont typeface="Wingdings" panose="05000000000000000000" pitchFamily="2" charset="2"/>
              <a:buChar char="Ø"/>
              <a:defRPr/>
            </a:pPr>
            <a:r>
              <a:rPr lang="es-AR" sz="1400" b="1" dirty="0"/>
              <a:t>Los participantes de la ICCM5 adoptaron la </a:t>
            </a:r>
            <a:r>
              <a:rPr lang="es-AR" sz="1400" b="1" i="1" dirty="0">
                <a:solidFill>
                  <a:srgbClr val="FFC000"/>
                </a:solidFill>
                <a:effectLst>
                  <a:outerShdw blurRad="38100" dist="38100" dir="2700000" algn="tl">
                    <a:srgbClr val="000000">
                      <a:alpha val="43137"/>
                    </a:srgbClr>
                  </a:outerShdw>
                </a:effectLst>
                <a:cs typeface="Arial" pitchFamily="34" charset="0"/>
              </a:rPr>
              <a:t>Declaración de Bonn</a:t>
            </a:r>
            <a:r>
              <a:rPr lang="es-AR" sz="1400" b="1" dirty="0"/>
              <a:t>: </a:t>
            </a:r>
            <a:r>
              <a:rPr lang="es-AR" sz="1400" b="1" i="1" dirty="0">
                <a:solidFill>
                  <a:srgbClr val="CC3300"/>
                </a:solidFill>
                <a:effectLst>
                  <a:outerShdw blurRad="38100" dist="38100" dir="2700000" algn="tl">
                    <a:srgbClr val="000000">
                      <a:alpha val="43137"/>
                    </a:srgbClr>
                  </a:outerShdw>
                </a:effectLst>
              </a:rPr>
              <a:t>“prevenir la exposición a productos químicos nocivos y eliminar gradualmente los más nocivos, cuando corresponda, y mejorar la gestión segura de dichos productos químicos cuando estén presentes”. </a:t>
            </a:r>
            <a:r>
              <a:rPr lang="es-AR" sz="1400" b="1" dirty="0"/>
              <a:t>También expresaron su voluntad de “promover y apoyar activamente las transiciones hacia economías circulares, incluso mediante el desarrollo de alternativas y sustitutos químicos y no químicos seguros, que protejan la salud y el medio ambiente y conduzcan a una reducción de los residuos, un reciclaje libre de productos químicos nocivos, y utilización eficiente de los recursos”.</a:t>
            </a:r>
            <a:endParaRPr lang="es-ES" sz="1400" b="1" dirty="0"/>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612060" y="30568"/>
            <a:ext cx="3256725" cy="677108"/>
          </a:xfrm>
          <a:prstGeom prst="rect">
            <a:avLst/>
          </a:prstGeom>
          <a:noFill/>
        </p:spPr>
        <p:txBody>
          <a:bodyPr wrap="none" rtlCol="0">
            <a:spAutoFit/>
          </a:bodyPr>
          <a:lstStyle/>
          <a:p>
            <a:pPr algn="ctr"/>
            <a:r>
              <a:rPr lang="es-AR" dirty="0">
                <a:solidFill>
                  <a:srgbClr val="3384B1"/>
                </a:solidFill>
              </a:rPr>
              <a:t>25 al 29 de Septiembre</a:t>
            </a:r>
          </a:p>
          <a:p>
            <a:pPr algn="ctr"/>
            <a:r>
              <a:rPr lang="es-AR" dirty="0">
                <a:solidFill>
                  <a:srgbClr val="3384B1"/>
                </a:solidFill>
              </a:rPr>
              <a:t>Bonn, Alemania</a:t>
            </a:r>
          </a:p>
        </p:txBody>
      </p:sp>
    </p:spTree>
    <p:extLst>
      <p:ext uri="{BB962C8B-B14F-4D97-AF65-F5344CB8AC3E}">
        <p14:creationId xmlns:p14="http://schemas.microsoft.com/office/powerpoint/2010/main" val="119798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832092"/>
          </a:xfrm>
          <a:prstGeom prst="rect">
            <a:avLst/>
          </a:prstGeom>
          <a:noFill/>
          <a:ln w="9525">
            <a:noFill/>
            <a:miter lim="800000"/>
            <a:headEnd/>
            <a:tailEnd/>
          </a:ln>
          <a:effectLst/>
        </p:spPr>
        <p:txBody>
          <a:bodyPr>
            <a:spAutoFit/>
          </a:bodyPr>
          <a:lstStyle/>
          <a:p>
            <a:pPr algn="ctr">
              <a:defRPr/>
            </a:pPr>
            <a:r>
              <a:rPr lang="es-AR" sz="1400" b="1" dirty="0"/>
              <a:t>Negociación internacional única donde participaron al mismo nivel gobiernos, sector privado, </a:t>
            </a:r>
            <a:r>
              <a:rPr lang="es-AR" sz="1400" b="1" dirty="0" err="1"/>
              <a:t>ONGs</a:t>
            </a:r>
            <a:r>
              <a:rPr lang="es-AR" sz="1400" b="1" dirty="0"/>
              <a:t>, organizaciones intergubernamentales, jóvenes y académicos</a:t>
            </a:r>
          </a:p>
          <a:p>
            <a:pPr>
              <a:defRPr/>
            </a:pPr>
            <a:endParaRPr lang="es-AR" sz="1400" dirty="0">
              <a:latin typeface="Arial" pitchFamily="34" charset="0"/>
              <a:cs typeface="Arial" pitchFamily="34" charset="0"/>
            </a:endParaRPr>
          </a:p>
          <a:p>
            <a:pPr marL="285750" indent="-285750">
              <a:buFont typeface="Wingdings" panose="05000000000000000000" pitchFamily="2" charset="2"/>
              <a:buChar char="Ø"/>
              <a:defRPr/>
            </a:pPr>
            <a:r>
              <a:rPr lang="es-AR" sz="1400" b="1" dirty="0"/>
              <a:t>Nuevo </a:t>
            </a:r>
            <a:r>
              <a:rPr lang="es-AR" sz="1400" b="1" i="1" dirty="0">
                <a:solidFill>
                  <a:srgbClr val="CC3300"/>
                </a:solidFill>
                <a:effectLst>
                  <a:outerShdw blurRad="38100" dist="38100" dir="2700000" algn="tl">
                    <a:srgbClr val="000000">
                      <a:alpha val="43137"/>
                    </a:srgbClr>
                  </a:outerShdw>
                </a:effectLst>
              </a:rPr>
              <a:t>“Marco Global sobre Productos Químicos – Por un planeta libre de daños causados ​​por productos químicos y desechos”</a:t>
            </a:r>
            <a:r>
              <a:rPr lang="es-AR" sz="1400" b="1" i="1" dirty="0"/>
              <a:t>, </a:t>
            </a:r>
            <a:r>
              <a:rPr lang="es-AR" sz="1400" b="1" dirty="0"/>
              <a:t>más conocido como SAICM Post-2020</a:t>
            </a:r>
          </a:p>
          <a:p>
            <a:pPr marL="285750" indent="-285750">
              <a:buFont typeface="Wingdings" panose="05000000000000000000" pitchFamily="2" charset="2"/>
              <a:buChar char="Ø"/>
              <a:defRPr/>
            </a:pPr>
            <a:endParaRPr lang="es-AR" sz="1400" b="1" i="1" dirty="0"/>
          </a:p>
          <a:p>
            <a:pPr marL="285750" indent="-285750">
              <a:buFont typeface="Wingdings" panose="05000000000000000000" pitchFamily="2" charset="2"/>
              <a:buChar char="Ø"/>
              <a:defRPr/>
            </a:pPr>
            <a:r>
              <a:rPr lang="es-AR" sz="1400" b="1" dirty="0"/>
              <a:t>Exige </a:t>
            </a:r>
            <a:r>
              <a:rPr lang="es-AR" sz="1400" b="1" i="1" dirty="0">
                <a:solidFill>
                  <a:srgbClr val="CC3300"/>
                </a:solidFill>
                <a:effectLst>
                  <a:outerShdw blurRad="38100" dist="38100" dir="2700000" algn="tl">
                    <a:srgbClr val="000000">
                      <a:alpha val="43137"/>
                    </a:srgbClr>
                  </a:outerShdw>
                </a:effectLst>
              </a:rPr>
              <a:t>la prevención del comercio ilegal y el tráfico de productos químicos y desechos, la implementación de marcos legales nacionales y la eliminación gradual para 2035 de los pesticidas altamente peligrosos en la agricultura</a:t>
            </a:r>
            <a:r>
              <a:rPr lang="es-AR" sz="1400" b="1" dirty="0"/>
              <a:t>. También la transición a alternativas químicas más seguras y sostenibles, la gestión responsable de los productos químicos en diversos sectores (incluidos la industria, la agricultura y la atención sanitaria) y la mejora de la transparencia y el acceso a la información sobre los productos químicos y sus riesgos asociados.</a:t>
            </a:r>
          </a:p>
          <a:p>
            <a:pPr>
              <a:defRPr/>
            </a:pPr>
            <a:endParaRPr lang="es-AR" sz="1400" b="1" dirty="0"/>
          </a:p>
          <a:p>
            <a:pPr marL="285750" indent="-285750">
              <a:buFont typeface="Wingdings" panose="05000000000000000000" pitchFamily="2" charset="2"/>
              <a:buChar char="Ø"/>
              <a:defRPr/>
            </a:pPr>
            <a:r>
              <a:rPr lang="es-AR" sz="1400" b="1" dirty="0"/>
              <a:t>Los participantes de la ICCM5 adoptaron la </a:t>
            </a:r>
            <a:r>
              <a:rPr lang="es-AR" sz="1400" b="1" i="1" dirty="0">
                <a:solidFill>
                  <a:srgbClr val="FFC000"/>
                </a:solidFill>
                <a:effectLst>
                  <a:outerShdw blurRad="38100" dist="38100" dir="2700000" algn="tl">
                    <a:srgbClr val="000000">
                      <a:alpha val="43137"/>
                    </a:srgbClr>
                  </a:outerShdw>
                </a:effectLst>
                <a:cs typeface="Arial" pitchFamily="34" charset="0"/>
              </a:rPr>
              <a:t>Declaración de Bonn</a:t>
            </a:r>
            <a:r>
              <a:rPr lang="es-AR" sz="1400" b="1" dirty="0"/>
              <a:t>: </a:t>
            </a:r>
            <a:r>
              <a:rPr lang="es-AR" sz="1400" b="1" i="1" dirty="0">
                <a:solidFill>
                  <a:srgbClr val="CC3300"/>
                </a:solidFill>
                <a:effectLst>
                  <a:outerShdw blurRad="38100" dist="38100" dir="2700000" algn="tl">
                    <a:srgbClr val="000000">
                      <a:alpha val="43137"/>
                    </a:srgbClr>
                  </a:outerShdw>
                </a:effectLst>
              </a:rPr>
              <a:t>“prevenir la exposición a productos químicos nocivos y eliminar gradualmente los más nocivos, cuando corresponda, y mejorar la gestión segura de dichos productos químicos cuando estén presentes”. </a:t>
            </a:r>
            <a:r>
              <a:rPr lang="es-AR" sz="1400" b="1" dirty="0"/>
              <a:t>También expresaron su voluntad de “promover y apoyar activamente las transiciones hacia economías circulares, incluso mediante el desarrollo de alternativas y sustitutos químicos y no químicos seguros, que protejan la salud y el medio ambiente y conduzcan a una reducción de los residuos, un reciclaje libre de productos químicos nocivos, y utilización eficiente de los recursos”.</a:t>
            </a:r>
            <a:endParaRPr lang="es-ES" sz="1400" b="1" dirty="0"/>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612060" y="30568"/>
            <a:ext cx="3256725" cy="677108"/>
          </a:xfrm>
          <a:prstGeom prst="rect">
            <a:avLst/>
          </a:prstGeom>
          <a:noFill/>
        </p:spPr>
        <p:txBody>
          <a:bodyPr wrap="none" rtlCol="0">
            <a:spAutoFit/>
          </a:bodyPr>
          <a:lstStyle/>
          <a:p>
            <a:pPr algn="ctr"/>
            <a:r>
              <a:rPr lang="es-AR" dirty="0">
                <a:solidFill>
                  <a:srgbClr val="3384B1"/>
                </a:solidFill>
              </a:rPr>
              <a:t>25 al 29 de Septiembre</a:t>
            </a:r>
          </a:p>
          <a:p>
            <a:pPr algn="ctr"/>
            <a:r>
              <a:rPr lang="es-AR" dirty="0">
                <a:solidFill>
                  <a:srgbClr val="3384B1"/>
                </a:solidFill>
              </a:rPr>
              <a:t>Bonn, Alemania</a:t>
            </a:r>
          </a:p>
        </p:txBody>
      </p:sp>
    </p:spTree>
    <p:extLst>
      <p:ext uri="{BB962C8B-B14F-4D97-AF65-F5344CB8AC3E}">
        <p14:creationId xmlns:p14="http://schemas.microsoft.com/office/powerpoint/2010/main" val="236798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30379" y="952960"/>
            <a:ext cx="8983592" cy="4647426"/>
          </a:xfrm>
          <a:prstGeom prst="rect">
            <a:avLst/>
          </a:prstGeom>
          <a:noFill/>
          <a:ln w="9525">
            <a:noFill/>
            <a:miter lim="800000"/>
            <a:headEnd/>
            <a:tailEnd/>
          </a:ln>
          <a:effectLst/>
        </p:spPr>
        <p:txBody>
          <a:bodyPr wrap="square">
            <a:spAutoFit/>
          </a:bodyPr>
          <a:lstStyle/>
          <a:p>
            <a:pPr algn="ctr">
              <a:defRPr/>
            </a:pPr>
            <a:r>
              <a:rPr lang="es-AR" sz="1800" b="1" dirty="0">
                <a:solidFill>
                  <a:srgbClr val="C00000"/>
                </a:solidFill>
                <a:effectLst>
                  <a:outerShdw blurRad="38100" dist="38100" dir="2700000" algn="tl">
                    <a:srgbClr val="000000">
                      <a:alpha val="43137"/>
                    </a:srgbClr>
                  </a:outerShdw>
                </a:effectLst>
              </a:rPr>
              <a:t>Seis párrafos introductorios Marco Mundial sobre Productos Químicos</a:t>
            </a:r>
          </a:p>
          <a:p>
            <a:pPr algn="ctr">
              <a:defRPr/>
            </a:pPr>
            <a:endParaRPr lang="es-AR" sz="800" b="1" dirty="0"/>
          </a:p>
          <a:p>
            <a:pPr marL="285750" indent="-285750">
              <a:buFont typeface="Wingdings" panose="05000000000000000000" pitchFamily="2" charset="2"/>
              <a:buChar char="Ø"/>
              <a:defRPr/>
            </a:pPr>
            <a:r>
              <a:rPr lang="es-AR" sz="1400" b="1" dirty="0"/>
              <a:t>La gestión racional de los productos químicos y los desechos es esencial para proteger la salud humana y el medio ambiente;</a:t>
            </a:r>
          </a:p>
          <a:p>
            <a:pPr>
              <a:defRPr/>
            </a:pPr>
            <a:endParaRPr lang="es-AR" sz="800" b="1" dirty="0"/>
          </a:p>
          <a:p>
            <a:pPr marL="285750" indent="-285750">
              <a:buFont typeface="Wingdings" panose="05000000000000000000" pitchFamily="2" charset="2"/>
              <a:buChar char="Ø"/>
              <a:defRPr/>
            </a:pPr>
            <a:r>
              <a:rPr lang="es-AR" sz="1400" b="1" dirty="0"/>
              <a:t>La gestión racional de los productos químicos es crucial para prevenir y, cuando no sea factible, minimizar los impactos adversos sobre la salud humana y el ambiente;</a:t>
            </a:r>
          </a:p>
          <a:p>
            <a:pPr>
              <a:defRPr/>
            </a:pPr>
            <a:endParaRPr lang="es-AR" sz="800" b="1" dirty="0"/>
          </a:p>
          <a:p>
            <a:pPr marL="285750" indent="-285750">
              <a:buFont typeface="Wingdings" panose="05000000000000000000" pitchFamily="2" charset="2"/>
              <a:buChar char="Ø"/>
              <a:defRPr/>
            </a:pPr>
            <a:r>
              <a:rPr lang="es-AR" sz="1400" b="1" dirty="0"/>
              <a:t>La exposición a productos químicos y desechos peligrosos a lo largo de sus cadenas de suministro y ciclos de vida amenaza la salud humana y afecta desproporcionadamente a los grupos vulnerables y en riesgo;</a:t>
            </a:r>
          </a:p>
          <a:p>
            <a:pPr>
              <a:defRPr/>
            </a:pPr>
            <a:endParaRPr lang="es-AR" sz="800" b="1" dirty="0"/>
          </a:p>
          <a:p>
            <a:pPr marL="285750" indent="-285750">
              <a:buFont typeface="Wingdings" panose="05000000000000000000" pitchFamily="2" charset="2"/>
              <a:buChar char="Ø"/>
              <a:defRPr/>
            </a:pPr>
            <a:r>
              <a:rPr lang="es-AR" sz="1400" b="1" dirty="0"/>
              <a:t>La intención del marco es catalizar un cambio transformador hacia la química sostenible en los sectores químico y transformador en un enfoque de ciclo de vida, a través de principios rectores, objetivos estratégicos claros, programas e iniciativas definidas con plazos determinados y metas mensurables;</a:t>
            </a:r>
          </a:p>
          <a:p>
            <a:pPr>
              <a:defRPr/>
            </a:pPr>
            <a:endParaRPr lang="es-AR" sz="800" b="1" dirty="0"/>
          </a:p>
          <a:p>
            <a:pPr marL="285750" indent="-285750">
              <a:buFont typeface="Wingdings" panose="05000000000000000000" pitchFamily="2" charset="2"/>
              <a:buChar char="Ø"/>
              <a:defRPr/>
            </a:pPr>
            <a:r>
              <a:rPr lang="es-AR" sz="1400" b="1" dirty="0"/>
              <a:t>El objetivo del marco es prevenir o, cuando la prevención no sea factible, minimizar los daños causados ​​por productos químicos y desechos para proteger el medio ambiente y la salud humana, incluida la de los grupos y trabajadores vulnerables; y</a:t>
            </a:r>
          </a:p>
          <a:p>
            <a:pPr>
              <a:defRPr/>
            </a:pPr>
            <a:endParaRPr lang="es-AR" sz="1400" b="1" dirty="0"/>
          </a:p>
          <a:p>
            <a:pPr marL="285750" indent="-285750">
              <a:buFont typeface="Wingdings" panose="05000000000000000000" pitchFamily="2" charset="2"/>
              <a:buChar char="Ø"/>
              <a:defRPr/>
            </a:pPr>
            <a:r>
              <a:rPr lang="es-AR" sz="1400" b="1" dirty="0"/>
              <a:t>El Marco contribuirá al logro de la Agenda 2030 para el Desarrollo Sostenible y seguirá siendo relevante para la acción más allá de 2030.</a:t>
            </a:r>
            <a:endParaRPr lang="es-ES" sz="1400" b="1" dirty="0"/>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302957" y="30568"/>
            <a:ext cx="1874937" cy="384721"/>
          </a:xfrm>
          <a:prstGeom prst="rect">
            <a:avLst/>
          </a:prstGeom>
          <a:noFill/>
        </p:spPr>
        <p:txBody>
          <a:bodyPr wrap="none" rtlCol="0">
            <a:spAutoFit/>
          </a:bodyPr>
          <a:lstStyle/>
          <a:p>
            <a:pPr algn="ctr"/>
            <a:r>
              <a:rPr lang="es-AR" dirty="0">
                <a:solidFill>
                  <a:srgbClr val="3384B1"/>
                </a:solidFill>
              </a:rPr>
              <a:t>Introducción</a:t>
            </a:r>
          </a:p>
        </p:txBody>
      </p:sp>
    </p:spTree>
    <p:extLst>
      <p:ext uri="{BB962C8B-B14F-4D97-AF65-F5344CB8AC3E}">
        <p14:creationId xmlns:p14="http://schemas.microsoft.com/office/powerpoint/2010/main" val="244716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60408" y="1008113"/>
            <a:ext cx="8983592" cy="4585871"/>
          </a:xfrm>
          <a:prstGeom prst="rect">
            <a:avLst/>
          </a:prstGeom>
          <a:noFill/>
          <a:ln w="9525">
            <a:noFill/>
            <a:miter lim="800000"/>
            <a:headEnd/>
            <a:tailEnd/>
          </a:ln>
          <a:effectLst/>
        </p:spPr>
        <p:txBody>
          <a:bodyPr wrap="square">
            <a:spAutoFit/>
          </a:bodyPr>
          <a:lstStyle/>
          <a:p>
            <a:pPr algn="ctr">
              <a:defRPr/>
            </a:pPr>
            <a:r>
              <a:rPr lang="es-AR" sz="2800" dirty="0">
                <a:solidFill>
                  <a:srgbClr val="C00000"/>
                </a:solidFill>
                <a:effectLst>
                  <a:outerShdw blurRad="38100" dist="38100" dir="2700000" algn="tl">
                    <a:srgbClr val="000000">
                      <a:alpha val="43137"/>
                    </a:srgbClr>
                  </a:outerShdw>
                </a:effectLst>
              </a:rPr>
              <a:t>"Un planeta libre de daños causados ​​por productos químicos y desechos para un futuro seguro, saludable y sostenible“</a:t>
            </a:r>
          </a:p>
          <a:p>
            <a:pPr algn="ctr">
              <a:defRPr/>
            </a:pPr>
            <a:endParaRPr lang="es-AR" sz="2800" dirty="0">
              <a:solidFill>
                <a:srgbClr val="C00000"/>
              </a:solidFill>
              <a:effectLst>
                <a:outerShdw blurRad="38100" dist="38100" dir="2700000" algn="tl">
                  <a:srgbClr val="000000">
                    <a:alpha val="43137"/>
                  </a:srgbClr>
                </a:outerShdw>
              </a:effectLst>
            </a:endParaRP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Conocimiento e información;</a:t>
            </a: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Transparencia;</a:t>
            </a: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Derechos humanos;</a:t>
            </a: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Grupos en situación de vulnerabilidad;</a:t>
            </a: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Igualdad de género;</a:t>
            </a: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Enfoques preventivos;</a:t>
            </a: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Enfoque precautorio;</a:t>
            </a: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Transición justa; y</a:t>
            </a:r>
          </a:p>
          <a:p>
            <a:pPr marL="342900" indent="-342900">
              <a:buFont typeface="Wingdings" panose="05000000000000000000" pitchFamily="2" charset="2"/>
              <a:buChar char="Ø"/>
              <a:defRPr/>
            </a:pPr>
            <a:r>
              <a:rPr lang="es-AR" sz="2000" dirty="0">
                <a:effectLst>
                  <a:outerShdw blurRad="38100" dist="38100" dir="2700000" algn="tl">
                    <a:srgbClr val="000000">
                      <a:alpha val="43137"/>
                    </a:srgbClr>
                  </a:outerShdw>
                </a:effectLst>
              </a:rPr>
              <a:t>Colaboración y participación.</a:t>
            </a:r>
            <a:endParaRPr lang="es-ES" sz="2000" dirty="0">
              <a:effectLst>
                <a:outerShdw blurRad="38100" dist="38100" dir="2700000" algn="tl">
                  <a:srgbClr val="000000">
                    <a:alpha val="43137"/>
                  </a:srgbClr>
                </a:outerShdw>
              </a:effectLst>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43793"/>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42972"/>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257911" y="63859"/>
            <a:ext cx="2409635" cy="769441"/>
          </a:xfrm>
          <a:prstGeom prst="rect">
            <a:avLst/>
          </a:prstGeom>
          <a:noFill/>
        </p:spPr>
        <p:txBody>
          <a:bodyPr wrap="none" rtlCol="0">
            <a:spAutoFit/>
          </a:bodyPr>
          <a:lstStyle/>
          <a:p>
            <a:pPr algn="ctr"/>
            <a:r>
              <a:rPr lang="es-AR" sz="4400" dirty="0">
                <a:solidFill>
                  <a:srgbClr val="3384B1"/>
                </a:solidFill>
              </a:rPr>
              <a:t>VISIÓN</a:t>
            </a:r>
          </a:p>
        </p:txBody>
      </p:sp>
    </p:spTree>
    <p:extLst>
      <p:ext uri="{BB962C8B-B14F-4D97-AF65-F5344CB8AC3E}">
        <p14:creationId xmlns:p14="http://schemas.microsoft.com/office/powerpoint/2010/main" val="346676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847481"/>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Objetivo estratégico A sobre marcos jurídicos, mecanismos institucionales y capacidad vigentes</a:t>
            </a:r>
          </a:p>
          <a:p>
            <a:endParaRPr lang="es-AR" sz="1500" dirty="0"/>
          </a:p>
          <a:p>
            <a:r>
              <a:rPr lang="es-AR" sz="1500" dirty="0">
                <a:solidFill>
                  <a:srgbClr val="FF9900"/>
                </a:solidFill>
              </a:rPr>
              <a:t>Meta A1: </a:t>
            </a:r>
            <a:r>
              <a:rPr lang="es-AR" sz="1500" dirty="0"/>
              <a:t>Para 2030, los gobiernos tendrán marcos legales y capacidad institucional para minimizar los efectos adversos de los productos químicos y los desechos según corresponda a sus circunstancias nacionales;</a:t>
            </a:r>
          </a:p>
          <a:p>
            <a:r>
              <a:rPr lang="es-AR" sz="1500" dirty="0">
                <a:solidFill>
                  <a:srgbClr val="FF9900"/>
                </a:solidFill>
              </a:rPr>
              <a:t>Meta A2: </a:t>
            </a:r>
            <a:r>
              <a:rPr lang="es-AR" sz="1500" dirty="0"/>
              <a:t>Para 2030, las partes interesadas intergubernamentales aprovecharán la Caja de herramientas del </a:t>
            </a:r>
            <a:r>
              <a:rPr lang="en-US" sz="1500" dirty="0"/>
              <a:t>Inter-Organization </a:t>
            </a:r>
            <a:r>
              <a:rPr lang="en-US" sz="1500" dirty="0" err="1"/>
              <a:t>Programme</a:t>
            </a:r>
            <a:r>
              <a:rPr lang="en-US" sz="1500" dirty="0"/>
              <a:t> for the Sound Management of Chemicals (</a:t>
            </a:r>
            <a:r>
              <a:rPr lang="es-AR" sz="1500" dirty="0"/>
              <a:t>IOMC) para desarrollar directrices que apoyen a los gobiernos interesados;</a:t>
            </a:r>
          </a:p>
          <a:p>
            <a:r>
              <a:rPr lang="es-AR" sz="1500" dirty="0">
                <a:solidFill>
                  <a:srgbClr val="FF9900"/>
                </a:solidFill>
              </a:rPr>
              <a:t>Meta A3: </a:t>
            </a:r>
            <a:r>
              <a:rPr lang="es-AR" sz="1500" dirty="0"/>
              <a:t>Para 2030, las empresas implementarán medidas para minimizar los efectos adversos;</a:t>
            </a:r>
          </a:p>
          <a:p>
            <a:r>
              <a:rPr lang="es-AR" sz="1500" dirty="0">
                <a:solidFill>
                  <a:srgbClr val="FF9900"/>
                </a:solidFill>
              </a:rPr>
              <a:t>Meta A4: </a:t>
            </a:r>
            <a:r>
              <a:rPr lang="es-AR" sz="1500" dirty="0"/>
              <a:t>Para 2030, las partes interesadas habrán impedido el tráfico ilegal de productos químicos y desechos;</a:t>
            </a:r>
          </a:p>
          <a:p>
            <a:r>
              <a:rPr lang="es-AR" sz="1500" dirty="0">
                <a:solidFill>
                  <a:srgbClr val="FF9900"/>
                </a:solidFill>
              </a:rPr>
              <a:t>Meta A5: </a:t>
            </a:r>
            <a:r>
              <a:rPr lang="es-AR" sz="1500" dirty="0"/>
              <a:t>Los gobiernos trabajan para prohibir la exportación de productos químicos prohibidos en el país, de conformidad con las obligaciones internacionales;</a:t>
            </a:r>
          </a:p>
          <a:p>
            <a:r>
              <a:rPr lang="es-AR" sz="1500" dirty="0">
                <a:solidFill>
                  <a:srgbClr val="FF9900"/>
                </a:solidFill>
              </a:rPr>
              <a:t>Meta A6: </a:t>
            </a:r>
            <a:r>
              <a:rPr lang="es-AR" sz="1500" dirty="0"/>
              <a:t>Para 2030, todos los países tendrán acceso a centros toxicológicos; y</a:t>
            </a:r>
          </a:p>
          <a:p>
            <a:r>
              <a:rPr lang="es-AR" sz="1500" dirty="0">
                <a:solidFill>
                  <a:srgbClr val="FF9900"/>
                </a:solidFill>
              </a:rPr>
              <a:t>Meta A7: </a:t>
            </a:r>
            <a:r>
              <a:rPr lang="es-AR" sz="1500" dirty="0"/>
              <a:t>Para 2035, las partes interesadas habrán adoptado medidas para eliminar gradualmente los pesticidas altamente peligrosos.</a:t>
            </a:r>
          </a:p>
          <a:p>
            <a:pPr>
              <a:defRPr/>
            </a:pPr>
            <a:endParaRPr lang="es-AR" sz="14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a:solidFill>
                  <a:srgbClr val="3384B1"/>
                </a:solidFill>
              </a:rPr>
              <a:t>5 Objetivos Estratégicos</a:t>
            </a:r>
          </a:p>
          <a:p>
            <a:pPr algn="ctr"/>
            <a:r>
              <a:rPr lang="es-AR" dirty="0">
                <a:solidFill>
                  <a:srgbClr val="3384B1"/>
                </a:solidFill>
              </a:rPr>
              <a:t>28 Metas</a:t>
            </a:r>
          </a:p>
        </p:txBody>
      </p:sp>
    </p:spTree>
    <p:extLst>
      <p:ext uri="{BB962C8B-B14F-4D97-AF65-F5344CB8AC3E}">
        <p14:creationId xmlns:p14="http://schemas.microsoft.com/office/powerpoint/2010/main" val="158041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8" name="Line 8">
            <a:extLst>
              <a:ext uri="{FF2B5EF4-FFF2-40B4-BE49-F238E27FC236}">
                <a16:creationId xmlns:a16="http://schemas.microsoft.com/office/drawing/2014/main" id="{88E162BB-FDDD-3040-6841-FE506C908780}"/>
              </a:ext>
            </a:extLst>
          </p:cNvPr>
          <p:cNvSpPr>
            <a:spLocks noChangeShapeType="1"/>
          </p:cNvSpPr>
          <p:nvPr/>
        </p:nvSpPr>
        <p:spPr bwMode="auto">
          <a:xfrm>
            <a:off x="533400" y="5373688"/>
            <a:ext cx="8077200" cy="0"/>
          </a:xfrm>
          <a:prstGeom prst="line">
            <a:avLst/>
          </a:prstGeom>
          <a:noFill/>
          <a:ln w="76200">
            <a:solidFill>
              <a:srgbClr val="99CC00"/>
            </a:solidFill>
            <a:round/>
            <a:headEnd/>
            <a:tailEnd/>
          </a:ln>
          <a:effectLst/>
        </p:spPr>
        <p:txBody>
          <a:bodyPr wrap="none" anchor="ctr"/>
          <a:lstStyle/>
          <a:p>
            <a:pPr>
              <a:defRPr/>
            </a:pPr>
            <a:endParaRPr lang="es-AR" dirty="0">
              <a:effectLst>
                <a:outerShdw blurRad="38100" dist="38100" dir="2700000" algn="tl">
                  <a:srgbClr val="000000">
                    <a:alpha val="43137"/>
                  </a:srgbClr>
                </a:outerShdw>
              </a:effectLst>
            </a:endParaRPr>
          </a:p>
          <a:p>
            <a:pPr>
              <a:defRPr/>
            </a:pPr>
            <a:endParaRPr lang="es-AR" dirty="0">
              <a:effectLst>
                <a:outerShdw blurRad="38100" dist="38100" dir="2700000" algn="tl">
                  <a:srgbClr val="000000">
                    <a:alpha val="43137"/>
                  </a:srgbClr>
                </a:outerShdw>
              </a:effectLst>
            </a:endParaRPr>
          </a:p>
        </p:txBody>
      </p:sp>
      <p:sp>
        <p:nvSpPr>
          <p:cNvPr id="184329" name="Line 9">
            <a:extLst>
              <a:ext uri="{FF2B5EF4-FFF2-40B4-BE49-F238E27FC236}">
                <a16:creationId xmlns:a16="http://schemas.microsoft.com/office/drawing/2014/main" id="{6F31388E-E7FA-638B-B54E-71F54359A061}"/>
              </a:ext>
            </a:extLst>
          </p:cNvPr>
          <p:cNvSpPr>
            <a:spLocks noChangeShapeType="1"/>
          </p:cNvSpPr>
          <p:nvPr/>
        </p:nvSpPr>
        <p:spPr bwMode="auto">
          <a:xfrm>
            <a:off x="533400" y="404664"/>
            <a:ext cx="8077200" cy="0"/>
          </a:xfrm>
          <a:prstGeom prst="line">
            <a:avLst/>
          </a:prstGeom>
          <a:noFill/>
          <a:ln w="76200">
            <a:solidFill>
              <a:srgbClr val="99CC00"/>
            </a:solidFill>
            <a:round/>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184333" name="Rectangle 13">
            <a:extLst>
              <a:ext uri="{FF2B5EF4-FFF2-40B4-BE49-F238E27FC236}">
                <a16:creationId xmlns:a16="http://schemas.microsoft.com/office/drawing/2014/main" id="{4085D6EB-4560-8313-CEC5-63536FE60421}"/>
              </a:ext>
            </a:extLst>
          </p:cNvPr>
          <p:cNvSpPr>
            <a:spLocks noChangeArrowheads="1"/>
          </p:cNvSpPr>
          <p:nvPr/>
        </p:nvSpPr>
        <p:spPr bwMode="auto">
          <a:xfrm>
            <a:off x="1803400" y="6889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4419D5CD-A847-3BC5-36AC-F51238F33438}"/>
              </a:ext>
            </a:extLst>
          </p:cNvPr>
          <p:cNvSpPr>
            <a:spLocks noChangeArrowheads="1"/>
          </p:cNvSpPr>
          <p:nvPr/>
        </p:nvSpPr>
        <p:spPr bwMode="auto">
          <a:xfrm>
            <a:off x="1803400" y="6889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737D39EE-E5AF-9F7D-D41D-A6AA6FC8D931}"/>
              </a:ext>
            </a:extLst>
          </p:cNvPr>
          <p:cNvSpPr>
            <a:spLocks noChangeArrowheads="1"/>
          </p:cNvSpPr>
          <p:nvPr/>
        </p:nvSpPr>
        <p:spPr bwMode="auto">
          <a:xfrm>
            <a:off x="1803400" y="6889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D985D23-AD8A-3F4E-2F95-B3BDA1E863DB}"/>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0BAB74E9-AA51-D4D1-A7F3-5CD27318329B}"/>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F9AEE64-969C-E2CE-08C4-B7F49B089C0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E714B90-6C12-090A-1E63-925C8851920F}"/>
              </a:ext>
            </a:extLst>
          </p:cNvPr>
          <p:cNvSpPr>
            <a:spLocks noChangeArrowheads="1"/>
          </p:cNvSpPr>
          <p:nvPr/>
        </p:nvSpPr>
        <p:spPr bwMode="auto">
          <a:xfrm>
            <a:off x="1803400" y="6889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BEF91190-51BB-230F-8EBD-D1096B6598C4}"/>
              </a:ext>
            </a:extLst>
          </p:cNvPr>
          <p:cNvSpPr>
            <a:spLocks noChangeArrowheads="1"/>
          </p:cNvSpPr>
          <p:nvPr/>
        </p:nvSpPr>
        <p:spPr bwMode="auto">
          <a:xfrm>
            <a:off x="1803400" y="6889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64C6A46F-974F-7C76-673C-6C70DAE845D0}"/>
              </a:ext>
            </a:extLst>
          </p:cNvPr>
          <p:cNvSpPr>
            <a:spLocks noChangeArrowheads="1"/>
          </p:cNvSpPr>
          <p:nvPr/>
        </p:nvSpPr>
        <p:spPr bwMode="auto">
          <a:xfrm>
            <a:off x="1803400" y="6889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6D6970D2-1983-BB78-EF7B-3579A5A58451}"/>
              </a:ext>
            </a:extLst>
          </p:cNvPr>
          <p:cNvSpPr txBox="1">
            <a:spLocks noChangeArrowheads="1"/>
          </p:cNvSpPr>
          <p:nvPr/>
        </p:nvSpPr>
        <p:spPr bwMode="auto">
          <a:xfrm>
            <a:off x="1166813" y="4344988"/>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110" name="47 Grupo">
            <a:extLst>
              <a:ext uri="{FF2B5EF4-FFF2-40B4-BE49-F238E27FC236}">
                <a16:creationId xmlns:a16="http://schemas.microsoft.com/office/drawing/2014/main" id="{781FC07B-4675-CF6A-A35A-F90600A0CC9A}"/>
              </a:ext>
            </a:extLst>
          </p:cNvPr>
          <p:cNvGrpSpPr>
            <a:grpSpLocks/>
          </p:cNvGrpSpPr>
          <p:nvPr/>
        </p:nvGrpSpPr>
        <p:grpSpPr bwMode="auto">
          <a:xfrm>
            <a:off x="-11113" y="5661025"/>
            <a:ext cx="9155113" cy="1212850"/>
            <a:chOff x="-10343" y="5804883"/>
            <a:chExt cx="9190855" cy="1069354"/>
          </a:xfrm>
        </p:grpSpPr>
        <p:pic>
          <p:nvPicPr>
            <p:cNvPr id="4127" name="Picture 34">
              <a:extLst>
                <a:ext uri="{FF2B5EF4-FFF2-40B4-BE49-F238E27FC236}">
                  <a16:creationId xmlns:a16="http://schemas.microsoft.com/office/drawing/2014/main" id="{CC51EDCF-5520-9999-8DB4-ABBAD92A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36">
              <a:extLst>
                <a:ext uri="{FF2B5EF4-FFF2-40B4-BE49-F238E27FC236}">
                  <a16:creationId xmlns:a16="http://schemas.microsoft.com/office/drawing/2014/main" id="{80304EA4-CDB0-BE6E-9B0C-099920D71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38">
              <a:extLst>
                <a:ext uri="{FF2B5EF4-FFF2-40B4-BE49-F238E27FC236}">
                  <a16:creationId xmlns:a16="http://schemas.microsoft.com/office/drawing/2014/main" id="{794BE49E-479F-BF37-0D95-ABE080805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39">
              <a:extLst>
                <a:ext uri="{FF2B5EF4-FFF2-40B4-BE49-F238E27FC236}">
                  <a16:creationId xmlns:a16="http://schemas.microsoft.com/office/drawing/2014/main" id="{2B810A5A-6B59-86FB-6651-67F4B691D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35">
              <a:extLst>
                <a:ext uri="{FF2B5EF4-FFF2-40B4-BE49-F238E27FC236}">
                  <a16:creationId xmlns:a16="http://schemas.microsoft.com/office/drawing/2014/main" id="{0EE8E031-3817-6E08-D309-974081218E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459F7127-CE0E-C3F8-27E0-A3A2D19BE997}"/>
              </a:ext>
            </a:extLst>
          </p:cNvPr>
          <p:cNvSpPr>
            <a:spLocks noChangeArrowheads="1"/>
          </p:cNvSpPr>
          <p:nvPr/>
        </p:nvSpPr>
        <p:spPr bwMode="auto">
          <a:xfrm>
            <a:off x="1803400" y="67310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54CD9FE7-7766-D250-0276-66C094B23099}"/>
              </a:ext>
            </a:extLst>
          </p:cNvPr>
          <p:cNvSpPr>
            <a:spLocks noChangeArrowheads="1"/>
          </p:cNvSpPr>
          <p:nvPr/>
        </p:nvSpPr>
        <p:spPr bwMode="auto">
          <a:xfrm>
            <a:off x="1803400" y="67310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C3E3481-DA38-A14F-542E-4A1AAAB21D71}"/>
              </a:ext>
            </a:extLst>
          </p:cNvPr>
          <p:cNvSpPr>
            <a:spLocks noChangeArrowheads="1"/>
          </p:cNvSpPr>
          <p:nvPr/>
        </p:nvSpPr>
        <p:spPr bwMode="auto">
          <a:xfrm>
            <a:off x="1803400" y="67310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DE3A3FA-DCEB-4E5A-207B-71C8F2EC7B0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646EA8E-A65F-C3BF-5707-44DB49F2546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A1CFFD2B-7BB6-07F5-FCB4-8F01DB4A46E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E93D570-84BA-14F8-A590-AB798B234A23}"/>
              </a:ext>
            </a:extLst>
          </p:cNvPr>
          <p:cNvSpPr>
            <a:spLocks noChangeArrowheads="1"/>
          </p:cNvSpPr>
          <p:nvPr/>
        </p:nvSpPr>
        <p:spPr bwMode="auto">
          <a:xfrm>
            <a:off x="1803400" y="67310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1C9CA0B4-9193-6CFC-8AA1-22B00A6A8A14}"/>
              </a:ext>
            </a:extLst>
          </p:cNvPr>
          <p:cNvSpPr>
            <a:spLocks noChangeArrowheads="1"/>
          </p:cNvSpPr>
          <p:nvPr/>
        </p:nvSpPr>
        <p:spPr bwMode="auto">
          <a:xfrm>
            <a:off x="1803400" y="67310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35444722-0D88-D91C-93AF-10320F6BF59F}"/>
              </a:ext>
            </a:extLst>
          </p:cNvPr>
          <p:cNvSpPr>
            <a:spLocks noChangeArrowheads="1"/>
          </p:cNvSpPr>
          <p:nvPr/>
        </p:nvSpPr>
        <p:spPr bwMode="auto">
          <a:xfrm>
            <a:off x="1803400" y="67310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grpSp>
        <p:nvGrpSpPr>
          <p:cNvPr id="4120" name="63 Grupo">
            <a:extLst>
              <a:ext uri="{FF2B5EF4-FFF2-40B4-BE49-F238E27FC236}">
                <a16:creationId xmlns:a16="http://schemas.microsoft.com/office/drawing/2014/main" id="{BB5914F6-251F-0D20-A084-2FBADC91A099}"/>
              </a:ext>
            </a:extLst>
          </p:cNvPr>
          <p:cNvGrpSpPr>
            <a:grpSpLocks/>
          </p:cNvGrpSpPr>
          <p:nvPr/>
        </p:nvGrpSpPr>
        <p:grpSpPr bwMode="auto">
          <a:xfrm>
            <a:off x="-11113" y="5645150"/>
            <a:ext cx="9155113" cy="1212850"/>
            <a:chOff x="-10343" y="5804883"/>
            <a:chExt cx="9190855" cy="1069354"/>
          </a:xfrm>
        </p:grpSpPr>
        <p:pic>
          <p:nvPicPr>
            <p:cNvPr id="4122" name="Picture 34">
              <a:extLst>
                <a:ext uri="{FF2B5EF4-FFF2-40B4-BE49-F238E27FC236}">
                  <a16:creationId xmlns:a16="http://schemas.microsoft.com/office/drawing/2014/main" id="{EE020672-4D9B-5B34-42FF-1B6C1E3FD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36">
              <a:extLst>
                <a:ext uri="{FF2B5EF4-FFF2-40B4-BE49-F238E27FC236}">
                  <a16:creationId xmlns:a16="http://schemas.microsoft.com/office/drawing/2014/main" id="{4E3928FC-3564-E5A5-FF54-E2CB7BD76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38">
              <a:extLst>
                <a:ext uri="{FF2B5EF4-FFF2-40B4-BE49-F238E27FC236}">
                  <a16:creationId xmlns:a16="http://schemas.microsoft.com/office/drawing/2014/main" id="{EFB894FE-944F-AAFF-3E6D-4A5883E64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39">
              <a:extLst>
                <a:ext uri="{FF2B5EF4-FFF2-40B4-BE49-F238E27FC236}">
                  <a16:creationId xmlns:a16="http://schemas.microsoft.com/office/drawing/2014/main" id="{F1CBED55-FCA2-13B3-188C-9CA6AE3C03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35">
              <a:extLst>
                <a:ext uri="{FF2B5EF4-FFF2-40B4-BE49-F238E27FC236}">
                  <a16:creationId xmlns:a16="http://schemas.microsoft.com/office/drawing/2014/main" id="{032E7AFF-BEB2-6843-377A-71893A65FD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21" name="47 Rectángulo">
            <a:extLst>
              <a:ext uri="{FF2B5EF4-FFF2-40B4-BE49-F238E27FC236}">
                <a16:creationId xmlns:a16="http://schemas.microsoft.com/office/drawing/2014/main" id="{2925D1AD-01CA-133E-C1C8-5D03A8237D00}"/>
              </a:ext>
            </a:extLst>
          </p:cNvPr>
          <p:cNvSpPr>
            <a:spLocks noChangeArrowheads="1"/>
          </p:cNvSpPr>
          <p:nvPr/>
        </p:nvSpPr>
        <p:spPr bwMode="auto">
          <a:xfrm>
            <a:off x="683568" y="541596"/>
            <a:ext cx="81359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Ø"/>
            </a:pPr>
            <a:r>
              <a:rPr lang="es-AR" altLang="en-US" sz="2400" b="1" dirty="0">
                <a:latin typeface="Arial Black" panose="020B0A04020102020204" pitchFamily="34" charset="0"/>
              </a:rPr>
              <a:t> Conferencia de las Naciones Unidas sobre el Desarrollo Sostenible Río+20 – Río de Janeiro, Brasil, 2012</a:t>
            </a:r>
            <a:endParaRPr lang="es-ES" altLang="en-US" sz="2400" b="1" i="1" dirty="0">
              <a:solidFill>
                <a:srgbClr val="CC3300"/>
              </a:solidFill>
              <a:latin typeface="Arial Black" panose="020B0A04020102020204" pitchFamily="34" charset="0"/>
            </a:endParaRPr>
          </a:p>
          <a:p>
            <a:pPr>
              <a:spcBef>
                <a:spcPct val="0"/>
              </a:spcBef>
              <a:buFontTx/>
              <a:buNone/>
            </a:pPr>
            <a:endParaRPr lang="es-ES_tradnl" altLang="en-US" sz="1000" b="1" dirty="0">
              <a:latin typeface="Arial Black" panose="020B0A04020102020204" pitchFamily="34" charset="0"/>
            </a:endParaRPr>
          </a:p>
          <a:p>
            <a:pPr>
              <a:spcBef>
                <a:spcPct val="0"/>
              </a:spcBef>
              <a:buFont typeface="Wingdings" panose="05000000000000000000" pitchFamily="2" charset="2"/>
              <a:buChar char="Ø"/>
            </a:pPr>
            <a:r>
              <a:rPr lang="es-ES_tradnl" altLang="en-US" sz="2400" b="1" dirty="0">
                <a:latin typeface="Arial Black" panose="020B0A04020102020204" pitchFamily="34" charset="0"/>
              </a:rPr>
              <a:t> I, II, III, IV y V </a:t>
            </a:r>
            <a:r>
              <a:rPr lang="es-ES" altLang="en-US" sz="2400" b="1" dirty="0">
                <a:latin typeface="Arial Black" panose="020B0A04020102020204" pitchFamily="34" charset="0"/>
              </a:rPr>
              <a:t>Asambleas de las Naciones Unidas para el Medio Ambiente (ANUMA) – Nairobi, Kenia 2014, 2016, 2017 y 2019; ANUMA V 22 y 23 febrero 2021 (híbrido)</a:t>
            </a:r>
            <a:r>
              <a:rPr lang="es-AR" altLang="en-US" sz="2400" b="1" dirty="0">
                <a:latin typeface="Arial Black" panose="020B0A04020102020204" pitchFamily="34" charset="0"/>
              </a:rPr>
              <a:t> con sesiones de Alto Nivel y 28 de febrero a 2 de marzo de 2022 con Declaración Ministerial Nairobi</a:t>
            </a:r>
          </a:p>
          <a:p>
            <a:pPr>
              <a:spcBef>
                <a:spcPct val="0"/>
              </a:spcBef>
              <a:buFont typeface="Wingdings" panose="05000000000000000000" pitchFamily="2" charset="2"/>
              <a:buChar char="Ø"/>
            </a:pPr>
            <a:endParaRPr lang="es-ES" altLang="en-US" sz="1000" b="1" dirty="0">
              <a:latin typeface="Arial Black" panose="020B0A04020102020204" pitchFamily="34" charset="0"/>
            </a:endParaRPr>
          </a:p>
          <a:p>
            <a:pPr>
              <a:spcBef>
                <a:spcPct val="0"/>
              </a:spcBef>
              <a:buFont typeface="Wingdings" panose="05000000000000000000" pitchFamily="2" charset="2"/>
              <a:buChar char="Ø"/>
            </a:pPr>
            <a:r>
              <a:rPr lang="es-ES" altLang="en-US" sz="2400" b="1" dirty="0">
                <a:latin typeface="Arial Black" panose="020B0A04020102020204" pitchFamily="34" charset="0"/>
              </a:rPr>
              <a:t> Otras agendas; Agenda del Desarrollo Sostenible 2016/2030 – Nueva York 2015</a:t>
            </a:r>
            <a:endParaRPr lang="es-AR" altLang="en-US" sz="2400" b="1" dirty="0">
              <a:latin typeface="Arial Black" panose="020B0A04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5093702"/>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Objetivo estratégico B sobre conocimientos, datos e información completos y suficientes:</a:t>
            </a:r>
          </a:p>
          <a:p>
            <a:endParaRPr lang="es-AR" sz="1500" dirty="0">
              <a:cs typeface="Arial" panose="020B0604020202020204" pitchFamily="34" charset="0"/>
            </a:endParaRPr>
          </a:p>
          <a:p>
            <a:r>
              <a:rPr lang="es-AR" sz="1500" dirty="0">
                <a:solidFill>
                  <a:srgbClr val="FF9900"/>
                </a:solidFill>
                <a:cs typeface="Arial" panose="020B0604020202020204" pitchFamily="34" charset="0"/>
              </a:rPr>
              <a:t>Meta B1: </a:t>
            </a:r>
            <a:r>
              <a:rPr lang="es-AR" sz="1500" dirty="0">
                <a:cs typeface="Arial" panose="020B0604020202020204" pitchFamily="34" charset="0"/>
              </a:rPr>
              <a:t>Para 2035, los datos y la información sobre las propiedades de las sustancias químicas serán accesibles;</a:t>
            </a:r>
          </a:p>
          <a:p>
            <a:r>
              <a:rPr lang="es-AR" sz="1500" dirty="0">
                <a:solidFill>
                  <a:srgbClr val="FF9900"/>
                </a:solidFill>
                <a:cs typeface="Arial" panose="020B0604020202020204" pitchFamily="34" charset="0"/>
              </a:rPr>
              <a:t>Meta B2: </a:t>
            </a:r>
            <a:r>
              <a:rPr lang="es-AR" sz="1500" dirty="0">
                <a:cs typeface="Arial" panose="020B0604020202020204" pitchFamily="34" charset="0"/>
              </a:rPr>
              <a:t>Para 2035, las partes interesadas pondrán a disposición información sobre las sustancias químicas en los materiales a lo largo de toda la cadena de valor;</a:t>
            </a:r>
          </a:p>
          <a:p>
            <a:r>
              <a:rPr lang="es-AR" sz="1500" dirty="0">
                <a:solidFill>
                  <a:srgbClr val="FF9900"/>
                </a:solidFill>
                <a:cs typeface="Arial" panose="020B0604020202020204" pitchFamily="34" charset="0"/>
              </a:rPr>
              <a:t>Meta B3: </a:t>
            </a:r>
            <a:r>
              <a:rPr lang="es-AR" sz="1500" dirty="0">
                <a:cs typeface="Arial" panose="020B0604020202020204" pitchFamily="34" charset="0"/>
              </a:rPr>
              <a:t>Para 2035, las partes interesadas generen y publiquen datos sobre la producción de productos químicos;</a:t>
            </a:r>
          </a:p>
          <a:p>
            <a:r>
              <a:rPr lang="es-AR" sz="1500" dirty="0">
                <a:solidFill>
                  <a:srgbClr val="FF9900"/>
                </a:solidFill>
                <a:cs typeface="Arial" panose="020B0604020202020204" pitchFamily="34" charset="0"/>
              </a:rPr>
              <a:t>Meta B4: </a:t>
            </a:r>
            <a:r>
              <a:rPr lang="es-AR" sz="1500" dirty="0">
                <a:cs typeface="Arial" panose="020B0604020202020204" pitchFamily="34" charset="0"/>
              </a:rPr>
              <a:t>Para 2035, las partes interesadas aplican directrices apropiadas y </a:t>
            </a:r>
            <a:r>
              <a:rPr lang="es-AR" sz="1500" dirty="0">
                <a:solidFill>
                  <a:srgbClr val="FF9900"/>
                </a:solidFill>
                <a:cs typeface="Arial" panose="020B0604020202020204" pitchFamily="34" charset="0"/>
              </a:rPr>
              <a:t>herramientas estandarizadas;</a:t>
            </a:r>
          </a:p>
          <a:p>
            <a:r>
              <a:rPr lang="es-AR" sz="1500" dirty="0">
                <a:solidFill>
                  <a:srgbClr val="FF9900"/>
                </a:solidFill>
                <a:cs typeface="Arial" panose="020B0604020202020204" pitchFamily="34" charset="0"/>
              </a:rPr>
              <a:t>Meta B5: </a:t>
            </a:r>
            <a:r>
              <a:rPr lang="es-AR" sz="1500" dirty="0">
                <a:cs typeface="Arial" panose="020B0604020202020204" pitchFamily="34" charset="0"/>
              </a:rPr>
              <a:t>Para 2030, se implementará educación y capacitación sobre productos químicos con perspectiva de género;</a:t>
            </a:r>
          </a:p>
          <a:p>
            <a:r>
              <a:rPr lang="es-AR" sz="1500" dirty="0">
                <a:solidFill>
                  <a:srgbClr val="FF9900"/>
                </a:solidFill>
                <a:cs typeface="Arial" panose="020B0604020202020204" pitchFamily="34" charset="0"/>
              </a:rPr>
              <a:t>Meta B6: </a:t>
            </a:r>
            <a:r>
              <a:rPr lang="es-AR" sz="1500" dirty="0">
                <a:cs typeface="Arial" panose="020B0604020202020204" pitchFamily="34" charset="0"/>
              </a:rPr>
              <a:t>Para 2030, todos los gobiernos habrán implementado el Sistema Globalmente Armonizado (SGA) según corresponda a sus circunstancias nacionales; y</a:t>
            </a:r>
          </a:p>
          <a:p>
            <a:r>
              <a:rPr lang="es-AR" sz="1500" dirty="0">
                <a:solidFill>
                  <a:srgbClr val="FF9900"/>
                </a:solidFill>
                <a:cs typeface="Arial" panose="020B0604020202020204" pitchFamily="34" charset="0"/>
              </a:rPr>
              <a:t>Meta B7: </a:t>
            </a:r>
            <a:r>
              <a:rPr lang="es-AR" sz="1500" dirty="0">
                <a:cs typeface="Arial" panose="020B0604020202020204" pitchFamily="34" charset="0"/>
              </a:rPr>
              <a:t>Para 2030, las partes interesadas generan y comparten datos de seguimiento sobre las concentraciones y la exposición a sustancias químicas en los seres humanos, la biota y el medio ambiente, desglosados ​​por determinantes de salud pertinentes.</a:t>
            </a:r>
          </a:p>
          <a:p>
            <a:pPr>
              <a:defRPr/>
            </a:pPr>
            <a:endParaRPr lang="es-AR" sz="15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a:solidFill>
                  <a:srgbClr val="3384B1"/>
                </a:solidFill>
              </a:rPr>
              <a:t>5 Objetivos Estratégicos</a:t>
            </a:r>
          </a:p>
          <a:p>
            <a:pPr algn="ctr"/>
            <a:r>
              <a:rPr lang="es-AR" dirty="0">
                <a:solidFill>
                  <a:srgbClr val="3384B1"/>
                </a:solidFill>
              </a:rPr>
              <a:t>28 Metas</a:t>
            </a:r>
          </a:p>
        </p:txBody>
      </p:sp>
    </p:spTree>
    <p:extLst>
      <p:ext uri="{BB962C8B-B14F-4D97-AF65-F5344CB8AC3E}">
        <p14:creationId xmlns:p14="http://schemas.microsoft.com/office/powerpoint/2010/main" val="152681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1692771"/>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El objetivo estratégico C sobre temas de preocupación se identifica, prioriza y aborda, con un objetivo,</a:t>
            </a:r>
          </a:p>
          <a:p>
            <a:endParaRPr lang="es-AR" dirty="0"/>
          </a:p>
          <a:p>
            <a:r>
              <a:rPr lang="es-AR" sz="1500" dirty="0">
                <a:solidFill>
                  <a:srgbClr val="FF9900"/>
                </a:solidFill>
              </a:rPr>
              <a:t>Meta C1 </a:t>
            </a:r>
            <a:r>
              <a:rPr lang="es-AR" sz="1500" b="1" dirty="0">
                <a:solidFill>
                  <a:srgbClr val="FF9900"/>
                </a:solidFill>
              </a:rPr>
              <a:t>:</a:t>
            </a:r>
            <a:r>
              <a:rPr lang="es-AR" sz="1500" dirty="0">
                <a:solidFill>
                  <a:srgbClr val="FF9900"/>
                </a:solidFill>
              </a:rPr>
              <a:t> </a:t>
            </a:r>
            <a:r>
              <a:rPr lang="es-AR" sz="1500" dirty="0"/>
              <a:t>Se implementan procesos y programas de trabajo para temas de interés.</a:t>
            </a:r>
          </a:p>
          <a:p>
            <a:endParaRPr lang="es-AR" sz="1500" dirty="0">
              <a:cs typeface="Arial" panose="020B0604020202020204" pitchFamily="34" charset="0"/>
            </a:endParaRPr>
          </a:p>
          <a:p>
            <a:pPr>
              <a:defRPr/>
            </a:pPr>
            <a:endParaRPr lang="es-AR" sz="15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a:solidFill>
                  <a:srgbClr val="3384B1"/>
                </a:solidFill>
              </a:rPr>
              <a:t>5 Objetivos Estratégicos</a:t>
            </a:r>
          </a:p>
          <a:p>
            <a:pPr algn="ctr"/>
            <a:r>
              <a:rPr lang="es-AR" dirty="0">
                <a:solidFill>
                  <a:srgbClr val="3384B1"/>
                </a:solidFill>
              </a:rPr>
              <a:t>28 Metas</a:t>
            </a:r>
          </a:p>
        </p:txBody>
      </p:sp>
    </p:spTree>
    <p:extLst>
      <p:ext uri="{BB962C8B-B14F-4D97-AF65-F5344CB8AC3E}">
        <p14:creationId xmlns:p14="http://schemas.microsoft.com/office/powerpoint/2010/main" val="197759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401205"/>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Objetivo estratégico D sobre alternativas más seguras y soluciones innovadoras y sostenibles:</a:t>
            </a:r>
          </a:p>
          <a:p>
            <a:endParaRPr lang="es-AR" sz="1500" dirty="0">
              <a:cs typeface="Arial" panose="020B0604020202020204" pitchFamily="34" charset="0"/>
            </a:endParaRPr>
          </a:p>
          <a:p>
            <a:r>
              <a:rPr lang="es-AR" sz="1500" dirty="0">
                <a:solidFill>
                  <a:srgbClr val="FF9900"/>
                </a:solidFill>
                <a:cs typeface="Arial" panose="020B0604020202020204" pitchFamily="34" charset="0"/>
              </a:rPr>
              <a:t>Meta D1: </a:t>
            </a:r>
            <a:r>
              <a:rPr lang="es-AR" sz="1500" dirty="0">
                <a:cs typeface="Arial" panose="020B0604020202020204" pitchFamily="34" charset="0"/>
              </a:rPr>
              <a:t>Para 2030, las empresas invierten en química sostenible y eficiencia de recursos;</a:t>
            </a:r>
          </a:p>
          <a:p>
            <a:r>
              <a:rPr lang="es-AR" sz="1500" dirty="0">
                <a:solidFill>
                  <a:srgbClr val="FF9900"/>
                </a:solidFill>
                <a:cs typeface="Arial" panose="020B0604020202020204" pitchFamily="34" charset="0"/>
              </a:rPr>
              <a:t>Meta D2: </a:t>
            </a:r>
            <a:r>
              <a:rPr lang="es-AR" sz="1500" dirty="0">
                <a:cs typeface="Arial" panose="020B0604020202020204" pitchFamily="34" charset="0"/>
              </a:rPr>
              <a:t>Para 2035, los gobiernos implementan políticas que fomenten enfoques circulares, más seguros y sostenibles;</a:t>
            </a:r>
          </a:p>
          <a:p>
            <a:r>
              <a:rPr lang="es-AR" sz="1500" dirty="0">
                <a:solidFill>
                  <a:srgbClr val="FF9900"/>
                </a:solidFill>
                <a:cs typeface="Arial" panose="020B0604020202020204" pitchFamily="34" charset="0"/>
              </a:rPr>
              <a:t>Meta D3: </a:t>
            </a:r>
            <a:r>
              <a:rPr lang="es-AR" sz="1500" dirty="0">
                <a:cs typeface="Arial" panose="020B0604020202020204" pitchFamily="34" charset="0"/>
              </a:rPr>
              <a:t>Para 2030, el sector privado implementa políticas y estrategias junto con estándares de presentación de informes;</a:t>
            </a:r>
          </a:p>
          <a:p>
            <a:r>
              <a:rPr lang="es-AR" sz="1500" dirty="0">
                <a:solidFill>
                  <a:srgbClr val="FF9900"/>
                </a:solidFill>
                <a:cs typeface="Arial" panose="020B0604020202020204" pitchFamily="34" charset="0"/>
              </a:rPr>
              <a:t>Meta D4: </a:t>
            </a:r>
            <a:r>
              <a:rPr lang="es-AR" sz="1500" dirty="0">
                <a:cs typeface="Arial" panose="020B0604020202020204" pitchFamily="34" charset="0"/>
              </a:rPr>
              <a:t>De aquí a 2030, las partes interesadas pertinentes darán prioridad a alternativas sostenibles y más seguras a las sustancias nocivas en la investigación y la innovación;</a:t>
            </a:r>
          </a:p>
          <a:p>
            <a:r>
              <a:rPr lang="es-AR" sz="1500" dirty="0">
                <a:solidFill>
                  <a:srgbClr val="FF9900"/>
                </a:solidFill>
                <a:cs typeface="Arial" panose="020B0604020202020204" pitchFamily="34" charset="0"/>
              </a:rPr>
              <a:t>Meta D5: </a:t>
            </a:r>
            <a:r>
              <a:rPr lang="es-AR" sz="1500" dirty="0">
                <a:cs typeface="Arial" panose="020B0604020202020204" pitchFamily="34" charset="0"/>
              </a:rPr>
              <a:t>Para 2030, los gobiernos implementarán políticas que apoyen prácticas agrícolas más seguras y sostenibles;</a:t>
            </a:r>
          </a:p>
          <a:p>
            <a:r>
              <a:rPr lang="es-AR" sz="1500" dirty="0">
                <a:solidFill>
                  <a:srgbClr val="FF9900"/>
                </a:solidFill>
                <a:cs typeface="Arial" panose="020B0604020202020204" pitchFamily="34" charset="0"/>
              </a:rPr>
              <a:t>Meta D6: </a:t>
            </a:r>
            <a:r>
              <a:rPr lang="es-AR" sz="1500" dirty="0">
                <a:cs typeface="Arial" panose="020B0604020202020204" pitchFamily="34" charset="0"/>
              </a:rPr>
              <a:t>Para 2030, se habrán implementado estrategias sostenibles en los principales sectores económicos e industriales para reducir su impacto; y</a:t>
            </a:r>
          </a:p>
          <a:p>
            <a:r>
              <a:rPr lang="es-AR" sz="1500" dirty="0">
                <a:solidFill>
                  <a:srgbClr val="FF9900"/>
                </a:solidFill>
                <a:cs typeface="Arial" panose="020B0604020202020204" pitchFamily="34" charset="0"/>
              </a:rPr>
              <a:t>Meta D7: </a:t>
            </a:r>
            <a:r>
              <a:rPr lang="es-AR" sz="1500" dirty="0">
                <a:cs typeface="Arial" panose="020B0604020202020204" pitchFamily="34" charset="0"/>
              </a:rPr>
              <a:t>Para 2030, las partes interesadas implementen prácticas de seguridad y salud ocupacional y protección ambiental en toda la cadena de suministro.</a:t>
            </a:r>
            <a:endParaRPr lang="es-AR" sz="15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a:solidFill>
                  <a:srgbClr val="3384B1"/>
                </a:solidFill>
              </a:rPr>
              <a:t>5 Objetivos Estratégicos</a:t>
            </a:r>
          </a:p>
          <a:p>
            <a:pPr algn="ctr"/>
            <a:r>
              <a:rPr lang="es-AR" dirty="0">
                <a:solidFill>
                  <a:srgbClr val="3384B1"/>
                </a:solidFill>
              </a:rPr>
              <a:t>28 Metas</a:t>
            </a:r>
          </a:p>
        </p:txBody>
      </p:sp>
    </p:spTree>
    <p:extLst>
      <p:ext uri="{BB962C8B-B14F-4D97-AF65-F5344CB8AC3E}">
        <p14:creationId xmlns:p14="http://schemas.microsoft.com/office/powerpoint/2010/main" val="204834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555093"/>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Objetivo estratégico E sobre movilización de recursos, asociaciones, cooperación, creación de capacidad e integración en los procesos de decisión para mejorar la implementación:</a:t>
            </a:r>
          </a:p>
          <a:p>
            <a:endParaRPr lang="es-AR" sz="1500" dirty="0">
              <a:cs typeface="Arial" panose="020B0604020202020204" pitchFamily="34" charset="0"/>
            </a:endParaRPr>
          </a:p>
          <a:p>
            <a:r>
              <a:rPr lang="es-AR" sz="1500" dirty="0">
                <a:solidFill>
                  <a:srgbClr val="FF9900"/>
                </a:solidFill>
                <a:cs typeface="Arial" panose="020B0604020202020204" pitchFamily="34" charset="0"/>
              </a:rPr>
              <a:t>Meta E1: </a:t>
            </a:r>
            <a:r>
              <a:rPr lang="es-AR" sz="1500" dirty="0">
                <a:cs typeface="Arial" panose="020B0604020202020204" pitchFamily="34" charset="0"/>
              </a:rPr>
              <a:t>Para 2030, los gobiernos habrán incorporado la gestión racional de los productos químicos y los desechos en los planes sectoriales, presupuestos y planes de desarrollo;</a:t>
            </a:r>
          </a:p>
          <a:p>
            <a:r>
              <a:rPr lang="es-AR" sz="1500" dirty="0">
                <a:solidFill>
                  <a:srgbClr val="FF9900"/>
                </a:solidFill>
                <a:cs typeface="Arial" panose="020B0604020202020204" pitchFamily="34" charset="0"/>
              </a:rPr>
              <a:t>Meta E2: </a:t>
            </a:r>
            <a:r>
              <a:rPr lang="es-AR" sz="1500" dirty="0">
                <a:cs typeface="Arial" panose="020B0604020202020204" pitchFamily="34" charset="0"/>
              </a:rPr>
              <a:t>Para 2030, se fortalecen las asociaciones entre sectores;</a:t>
            </a:r>
          </a:p>
          <a:p>
            <a:r>
              <a:rPr lang="es-AR" sz="1500" dirty="0">
                <a:solidFill>
                  <a:srgbClr val="FF9900"/>
                </a:solidFill>
                <a:cs typeface="Arial" panose="020B0604020202020204" pitchFamily="34" charset="0"/>
              </a:rPr>
              <a:t>Meta E3: </a:t>
            </a:r>
            <a:r>
              <a:rPr lang="es-AR" sz="1500" dirty="0">
                <a:cs typeface="Arial" panose="020B0604020202020204" pitchFamily="34" charset="0"/>
              </a:rPr>
              <a:t>Se movilizan recursos financieros de todas las fuentes en consonancia con el Marco Mundial sobre Productos Químicos (Global Framework </a:t>
            </a:r>
            <a:r>
              <a:rPr lang="es-AR" sz="1500" dirty="0" err="1">
                <a:cs typeface="Arial" panose="020B0604020202020204" pitchFamily="34" charset="0"/>
              </a:rPr>
              <a:t>on</a:t>
            </a:r>
            <a:r>
              <a:rPr lang="es-AR" sz="1500" dirty="0">
                <a:cs typeface="Arial" panose="020B0604020202020204" pitchFamily="34" charset="0"/>
              </a:rPr>
              <a:t> </a:t>
            </a:r>
            <a:r>
              <a:rPr lang="es-AR" sz="1500" dirty="0" err="1">
                <a:cs typeface="Arial" panose="020B0604020202020204" pitchFamily="34" charset="0"/>
              </a:rPr>
              <a:t>Chemicals</a:t>
            </a:r>
            <a:r>
              <a:rPr lang="es-AR" sz="1500" dirty="0">
                <a:cs typeface="Arial" panose="020B0604020202020204" pitchFamily="34" charset="0"/>
              </a:rPr>
              <a:t>-GFC) en todos los sectores;</a:t>
            </a:r>
          </a:p>
          <a:p>
            <a:r>
              <a:rPr lang="es-AR" sz="1500" dirty="0">
                <a:solidFill>
                  <a:srgbClr val="FF9900"/>
                </a:solidFill>
                <a:cs typeface="Arial" panose="020B0604020202020204" pitchFamily="34" charset="0"/>
              </a:rPr>
              <a:t>Meta E4: </a:t>
            </a:r>
            <a:r>
              <a:rPr lang="es-AR" sz="1500" dirty="0">
                <a:cs typeface="Arial" panose="020B0604020202020204" pitchFamily="34" charset="0"/>
              </a:rPr>
              <a:t>Se identifican y consideran las brechas de financiamiento para el desarrollo de capacidades;</a:t>
            </a:r>
          </a:p>
          <a:p>
            <a:r>
              <a:rPr lang="es-AR" sz="1500" dirty="0">
                <a:solidFill>
                  <a:srgbClr val="FF9900"/>
                </a:solidFill>
                <a:cs typeface="Arial" panose="020B0604020202020204" pitchFamily="34" charset="0"/>
              </a:rPr>
              <a:t>Meta E5: </a:t>
            </a:r>
            <a:r>
              <a:rPr lang="es-AR" sz="1500" dirty="0">
                <a:cs typeface="Arial" panose="020B0604020202020204" pitchFamily="34" charset="0"/>
              </a:rPr>
              <a:t>Para 2030, los gobiernos internalizarán los costos; y</a:t>
            </a:r>
          </a:p>
          <a:p>
            <a:r>
              <a:rPr lang="es-AR" sz="1500" dirty="0">
                <a:solidFill>
                  <a:srgbClr val="FF9900"/>
                </a:solidFill>
                <a:cs typeface="Arial" panose="020B0604020202020204" pitchFamily="34" charset="0"/>
              </a:rPr>
              <a:t>Meta E6: </a:t>
            </a:r>
            <a:r>
              <a:rPr lang="es-AR" sz="1500" dirty="0">
                <a:cs typeface="Arial" panose="020B0604020202020204" pitchFamily="34" charset="0"/>
              </a:rPr>
              <a:t>Para 2030, las partes interesadas fortalezcan los vínculos entre los productos químicos y la gestión de desechos y otras políticas clave como el cambio climático, la biodiversidad, los derechos humanos y la salud.</a:t>
            </a:r>
            <a:endParaRPr lang="es-AR" sz="15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a:solidFill>
                  <a:srgbClr val="3384B1"/>
                </a:solidFill>
              </a:rPr>
              <a:t>5 Objetivos Estratégicos</a:t>
            </a:r>
          </a:p>
          <a:p>
            <a:pPr algn="ctr"/>
            <a:r>
              <a:rPr lang="es-AR" dirty="0">
                <a:solidFill>
                  <a:srgbClr val="3384B1"/>
                </a:solidFill>
              </a:rPr>
              <a:t>28 Metas</a:t>
            </a:r>
          </a:p>
        </p:txBody>
      </p:sp>
    </p:spTree>
    <p:extLst>
      <p:ext uri="{BB962C8B-B14F-4D97-AF65-F5344CB8AC3E}">
        <p14:creationId xmlns:p14="http://schemas.microsoft.com/office/powerpoint/2010/main" val="38318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048A6AD-14E8-2F62-32EB-E39A196CF4F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F7CC8F1-84B4-88B2-8766-41056437849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AEBA655A-6EC5-0FB5-F36C-DB2995E450D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FE2EFF6B-5C26-BEE8-65FA-3FA291B9F26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120AF5C6-4895-F848-F9A7-AE0B8598556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DEFB87BB-D95F-0C4D-078E-41689C64607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1D923A8B-FFBB-6457-E3B1-C74EB5F355C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D4FE6406-7A5F-6717-5B1A-3AF5F42F714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8B7A2FC7-9FC9-E4D8-FF3F-6A4E2DF4D7C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5B6CC73B-FB8C-7919-CBF1-A059640599F9}"/>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0492" name="47 Grupo">
            <a:extLst>
              <a:ext uri="{FF2B5EF4-FFF2-40B4-BE49-F238E27FC236}">
                <a16:creationId xmlns:a16="http://schemas.microsoft.com/office/drawing/2014/main" id="{D30635B1-DEEF-27FF-FDA9-214B564C3EA5}"/>
              </a:ext>
            </a:extLst>
          </p:cNvPr>
          <p:cNvGrpSpPr>
            <a:grpSpLocks/>
          </p:cNvGrpSpPr>
          <p:nvPr/>
        </p:nvGrpSpPr>
        <p:grpSpPr bwMode="auto">
          <a:xfrm>
            <a:off x="-11113" y="5661025"/>
            <a:ext cx="9155113" cy="1212850"/>
            <a:chOff x="-10343" y="5804883"/>
            <a:chExt cx="9190855" cy="1069354"/>
          </a:xfrm>
        </p:grpSpPr>
        <p:pic>
          <p:nvPicPr>
            <p:cNvPr id="20516" name="Picture 34">
              <a:extLst>
                <a:ext uri="{FF2B5EF4-FFF2-40B4-BE49-F238E27FC236}">
                  <a16:creationId xmlns:a16="http://schemas.microsoft.com/office/drawing/2014/main" id="{08A0D140-2451-C284-14B2-22415BD3A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Picture 36">
              <a:extLst>
                <a:ext uri="{FF2B5EF4-FFF2-40B4-BE49-F238E27FC236}">
                  <a16:creationId xmlns:a16="http://schemas.microsoft.com/office/drawing/2014/main" id="{E51D45CA-2597-45C0-2F11-C71448061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8" name="Picture 38">
              <a:extLst>
                <a:ext uri="{FF2B5EF4-FFF2-40B4-BE49-F238E27FC236}">
                  <a16:creationId xmlns:a16="http://schemas.microsoft.com/office/drawing/2014/main" id="{3657BBD3-DEC9-FCC4-A2A4-32A89E6FA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9" name="Picture 39">
              <a:extLst>
                <a:ext uri="{FF2B5EF4-FFF2-40B4-BE49-F238E27FC236}">
                  <a16:creationId xmlns:a16="http://schemas.microsoft.com/office/drawing/2014/main" id="{D22E2C5B-FDB2-AA5A-D0C2-B0456DF90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Picture 35">
              <a:extLst>
                <a:ext uri="{FF2B5EF4-FFF2-40B4-BE49-F238E27FC236}">
                  <a16:creationId xmlns:a16="http://schemas.microsoft.com/office/drawing/2014/main" id="{D496C0DD-8385-9BE6-B0DA-F0AA19679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B790478A-50CA-9014-7044-467019E5A8AA}"/>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1B0F4736-8052-2685-E590-A2269BFE9B3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6944A46C-81DA-7995-A413-DEB9B5E596D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F820F5E9-84CE-C53C-A61D-FCFA42D40E9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A1D5C66E-8F89-51F7-9978-6DBA4A1278AE}"/>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8489BE30-C9B8-4950-B437-5C112691C26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995CF588-F4B5-F655-8621-1727E9286314}"/>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A434C1E0-FABF-B9A1-4D14-A67F63E5173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FF0A8B24-5C42-BB07-AC57-04D301E93BE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54CAE7D6-BC57-75BA-6A85-33EA24A5646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00057DD2-986F-38C5-9958-FCFCF5ACE2BB}"/>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0504" name="63 Grupo">
            <a:extLst>
              <a:ext uri="{FF2B5EF4-FFF2-40B4-BE49-F238E27FC236}">
                <a16:creationId xmlns:a16="http://schemas.microsoft.com/office/drawing/2014/main" id="{50E8F486-91C9-0E95-2752-7F8F9652486C}"/>
              </a:ext>
            </a:extLst>
          </p:cNvPr>
          <p:cNvGrpSpPr>
            <a:grpSpLocks/>
          </p:cNvGrpSpPr>
          <p:nvPr/>
        </p:nvGrpSpPr>
        <p:grpSpPr bwMode="auto">
          <a:xfrm>
            <a:off x="-11113" y="5645150"/>
            <a:ext cx="9155113" cy="1212850"/>
            <a:chOff x="-10343" y="5804883"/>
            <a:chExt cx="9190855" cy="1069354"/>
          </a:xfrm>
        </p:grpSpPr>
        <p:pic>
          <p:nvPicPr>
            <p:cNvPr id="20511" name="Picture 34">
              <a:extLst>
                <a:ext uri="{FF2B5EF4-FFF2-40B4-BE49-F238E27FC236}">
                  <a16:creationId xmlns:a16="http://schemas.microsoft.com/office/drawing/2014/main" id="{B96EE0E3-A115-C587-30CB-401F52136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36">
              <a:extLst>
                <a:ext uri="{FF2B5EF4-FFF2-40B4-BE49-F238E27FC236}">
                  <a16:creationId xmlns:a16="http://schemas.microsoft.com/office/drawing/2014/main" id="{1EA40CE6-943A-ACFC-E66E-2A991E73C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38">
              <a:extLst>
                <a:ext uri="{FF2B5EF4-FFF2-40B4-BE49-F238E27FC236}">
                  <a16:creationId xmlns:a16="http://schemas.microsoft.com/office/drawing/2014/main" id="{9BB70EF9-9CE9-0953-F2C2-AD04BE77C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39">
              <a:extLst>
                <a:ext uri="{FF2B5EF4-FFF2-40B4-BE49-F238E27FC236}">
                  <a16:creationId xmlns:a16="http://schemas.microsoft.com/office/drawing/2014/main" id="{C4C55860-2C7F-FFBE-4A09-6EC40F3CF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5" name="Picture 35">
              <a:extLst>
                <a:ext uri="{FF2B5EF4-FFF2-40B4-BE49-F238E27FC236}">
                  <a16:creationId xmlns:a16="http://schemas.microsoft.com/office/drawing/2014/main" id="{A87F3A68-1F83-0B9B-B2B7-0B2A28410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A3090484-4D1A-2B42-ED9D-D544A8F178D8}"/>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BB7B9CE3-BE40-6763-B756-F8EE1669A947}"/>
              </a:ext>
            </a:extLst>
          </p:cNvPr>
          <p:cNvSpPr>
            <a:spLocks noChangeArrowheads="1"/>
          </p:cNvSpPr>
          <p:nvPr/>
        </p:nvSpPr>
        <p:spPr bwMode="auto">
          <a:xfrm>
            <a:off x="250825" y="1346200"/>
            <a:ext cx="8785225" cy="4292600"/>
          </a:xfrm>
          <a:prstGeom prst="rect">
            <a:avLst/>
          </a:prstGeom>
          <a:noFill/>
          <a:ln w="9525">
            <a:noFill/>
            <a:miter lim="800000"/>
            <a:headEnd/>
            <a:tailEnd/>
          </a:ln>
          <a:effectLst/>
        </p:spPr>
        <p:txBody>
          <a:bodyPr>
            <a:spAutoFit/>
          </a:bodyPr>
          <a:lstStyle/>
          <a:p>
            <a:pPr algn="ctr">
              <a:buFont typeface="Wingdings" pitchFamily="2" charset="2"/>
              <a:buNone/>
              <a:defRPr/>
            </a:pPr>
            <a:r>
              <a:rPr lang="es-AR" sz="2800" b="1"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AR" sz="2100" b="1" cap="all" dirty="0">
              <a:solidFill>
                <a:srgbClr val="3E9CB2"/>
              </a:solidFill>
              <a:effectLst>
                <a:outerShdw blurRad="38100" dist="38100" dir="2700000" algn="tl">
                  <a:srgbClr val="000000"/>
                </a:outerShdw>
              </a:effectLst>
            </a:endParaRPr>
          </a:p>
          <a:p>
            <a:pPr>
              <a:buFont typeface="Wingdings" pitchFamily="2" charset="2"/>
              <a:buNone/>
              <a:defRPr/>
            </a:pPr>
            <a:r>
              <a:rPr lang="es-AR" sz="1400" b="1" i="1" dirty="0">
                <a:solidFill>
                  <a:srgbClr val="CC3300"/>
                </a:solidFill>
                <a:effectLst>
                  <a:outerShdw blurRad="38100" dist="38100" dir="2700000" algn="tl">
                    <a:srgbClr val="000000">
                      <a:alpha val="43137"/>
                    </a:srgbClr>
                  </a:outerShdw>
                </a:effectLst>
              </a:rPr>
              <a:t>P</a:t>
            </a:r>
            <a:r>
              <a:rPr lang="es-ES" sz="1400" b="1" i="1" dirty="0">
                <a:solidFill>
                  <a:srgbClr val="CC3300"/>
                </a:solidFill>
                <a:effectLst>
                  <a:outerShdw blurRad="38100" dist="38100" dir="2700000" algn="tl">
                    <a:srgbClr val="000000">
                      <a:alpha val="43137"/>
                    </a:srgbClr>
                  </a:outerShdw>
                </a:effectLst>
              </a:rPr>
              <a:t>revenir, mitigar y gestionar la contaminación del aire, la tierra y el suelo, el agua dulce y los océanos, mediante la adopción de las siguientes medidas</a:t>
            </a:r>
          </a:p>
          <a:p>
            <a:pPr>
              <a:buFont typeface="Wingdings" pitchFamily="2" charset="2"/>
              <a:buNone/>
              <a:defRPr/>
            </a:pPr>
            <a:endParaRPr lang="es-ES" sz="1400" b="1" dirty="0"/>
          </a:p>
          <a:p>
            <a:pPr>
              <a:buFont typeface="Wingdings" pitchFamily="2" charset="2"/>
              <a:buNone/>
              <a:defRPr/>
            </a:pPr>
            <a:r>
              <a:rPr lang="es-ES" sz="1400" b="1" dirty="0"/>
              <a:t>c) Combatiremos la contaminación con medidas específicas, incluidos los acuerdos ambientales.</a:t>
            </a:r>
          </a:p>
          <a:p>
            <a:pPr>
              <a:buFont typeface="Wingdings" pitchFamily="2" charset="2"/>
              <a:buNone/>
              <a:defRPr/>
            </a:pPr>
            <a:endParaRPr lang="es-ES" sz="1400" b="1" dirty="0"/>
          </a:p>
          <a:p>
            <a:pPr>
              <a:defRPr/>
            </a:pPr>
            <a:r>
              <a:rPr lang="es-ES" sz="1400" dirty="0"/>
              <a:t>f) Promoveremos los estilos de vida sostenibles y avanzaremos para garantizar modalidades de consumo y producción más sostenibles, proporcionando información fiable sobre sostenibilidad a los consumidores, aumentando la educación y la sensibilización, y facilitando la forma de repensar, reutilizar, reciclar, recuperar y rehacer productos, materiales o servicios y prevenir y reducir la generación de desechos.</a:t>
            </a:r>
          </a:p>
          <a:p>
            <a:pPr>
              <a:defRPr/>
            </a:pPr>
            <a:endParaRPr lang="es-ES" sz="1400" dirty="0"/>
          </a:p>
          <a:p>
            <a:pPr>
              <a:defRPr/>
            </a:pPr>
            <a:r>
              <a:rPr lang="es-ES" sz="1400" dirty="0"/>
              <a:t>g) Impulsaremos la adopción de políticas y enfoques como los encaminados a la gestión ambientalmente racional de los productos químicos y los desechos, incluido el uso del ciclo de vida integrado, las cadenas de valor y la química sostenible.</a:t>
            </a:r>
            <a:endParaRPr lang="es-AR" sz="1400" b="1" i="1" dirty="0">
              <a:solidFill>
                <a:srgbClr val="CC3300"/>
              </a:solidFill>
              <a:effectLst>
                <a:outerShdw blurRad="38100" dist="38100" dir="2700000" algn="tl">
                  <a:srgbClr val="000000">
                    <a:alpha val="43137"/>
                  </a:srgbClr>
                </a:outerShdw>
              </a:effectLst>
            </a:endParaRPr>
          </a:p>
        </p:txBody>
      </p:sp>
      <p:pic>
        <p:nvPicPr>
          <p:cNvPr id="20507" name="Picture 2">
            <a:extLst>
              <a:ext uri="{FF2B5EF4-FFF2-40B4-BE49-F238E27FC236}">
                <a16:creationId xmlns:a16="http://schemas.microsoft.com/office/drawing/2014/main" id="{D60BAF23-6523-8C33-CA90-7E4897C484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75"/>
            <a:ext cx="2428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3">
            <a:extLst>
              <a:ext uri="{FF2B5EF4-FFF2-40B4-BE49-F238E27FC236}">
                <a16:creationId xmlns:a16="http://schemas.microsoft.com/office/drawing/2014/main" id="{80405AA2-39C5-C729-DC8F-623AC1C2C4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169863"/>
            <a:ext cx="15001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4" descr="A view of the gardens of the UN Environment Programme headquarters">
            <a:extLst>
              <a:ext uri="{FF2B5EF4-FFF2-40B4-BE49-F238E27FC236}">
                <a16:creationId xmlns:a16="http://schemas.microsoft.com/office/drawing/2014/main" id="{B0800F0E-31D1-5278-716C-C6C87BE111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142875"/>
            <a:ext cx="2135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5">
            <a:extLst>
              <a:ext uri="{FF2B5EF4-FFF2-40B4-BE49-F238E27FC236}">
                <a16:creationId xmlns:a16="http://schemas.microsoft.com/office/drawing/2014/main" id="{5E62601D-743A-8E26-07A3-D24B34376A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142875"/>
            <a:ext cx="2152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DE69DF12-A08E-395E-F7C0-8ECEBDBA173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0C3B8867-A11A-835A-4853-0C3299045A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810E6302-FF45-ABE1-5EB9-E70FAC7339C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FD03663-A6EC-867A-7C25-6744D1FF3BCE}"/>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B3417BA-7F8B-7A49-0400-A03D63351FAF}"/>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AA80AE7-35FD-DE0C-23D1-DD69A8BC64F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C6CEE7C2-A87D-5EBC-03E3-54E40BB16B8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9B7B5ADA-CC23-0B76-0CE9-E9DDF26BF60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2325A44-F2BB-1B4D-F975-8421285753B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B8FCD1C4-1220-628A-8694-2856854D1E79}"/>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9708" name="47 Grupo">
            <a:extLst>
              <a:ext uri="{FF2B5EF4-FFF2-40B4-BE49-F238E27FC236}">
                <a16:creationId xmlns:a16="http://schemas.microsoft.com/office/drawing/2014/main" id="{130C9253-B1BF-C9B7-D6C6-D2AC12E29A7E}"/>
              </a:ext>
            </a:extLst>
          </p:cNvPr>
          <p:cNvGrpSpPr>
            <a:grpSpLocks/>
          </p:cNvGrpSpPr>
          <p:nvPr/>
        </p:nvGrpSpPr>
        <p:grpSpPr bwMode="auto">
          <a:xfrm>
            <a:off x="-11113" y="5661025"/>
            <a:ext cx="9155113" cy="1212850"/>
            <a:chOff x="-10343" y="5804883"/>
            <a:chExt cx="9190855" cy="1069354"/>
          </a:xfrm>
        </p:grpSpPr>
        <p:pic>
          <p:nvPicPr>
            <p:cNvPr id="29731" name="Picture 34">
              <a:extLst>
                <a:ext uri="{FF2B5EF4-FFF2-40B4-BE49-F238E27FC236}">
                  <a16:creationId xmlns:a16="http://schemas.microsoft.com/office/drawing/2014/main" id="{38E1CA2F-309B-DDDF-4545-9E04DBA53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6">
              <a:extLst>
                <a:ext uri="{FF2B5EF4-FFF2-40B4-BE49-F238E27FC236}">
                  <a16:creationId xmlns:a16="http://schemas.microsoft.com/office/drawing/2014/main" id="{590A7F9A-3272-B820-5297-4065A63F3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3" name="Picture 38">
              <a:extLst>
                <a:ext uri="{FF2B5EF4-FFF2-40B4-BE49-F238E27FC236}">
                  <a16:creationId xmlns:a16="http://schemas.microsoft.com/office/drawing/2014/main" id="{EFCA7E1B-B15D-BD87-46E6-A2156A602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4" name="Picture 39">
              <a:extLst>
                <a:ext uri="{FF2B5EF4-FFF2-40B4-BE49-F238E27FC236}">
                  <a16:creationId xmlns:a16="http://schemas.microsoft.com/office/drawing/2014/main" id="{1CD5D4ED-D7C5-923B-26C8-C4F96C82F9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35">
              <a:extLst>
                <a:ext uri="{FF2B5EF4-FFF2-40B4-BE49-F238E27FC236}">
                  <a16:creationId xmlns:a16="http://schemas.microsoft.com/office/drawing/2014/main" id="{B09405B3-F58B-22BC-54BA-9DA6D20673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7BF50960-1160-50A7-55F7-243805EB3226}"/>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CFCDE5CB-4D59-3BA3-7FB9-F3E2B03C2E4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E46E77E-09C0-1216-8332-107AC9CC6FC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E70793B-30ED-ACEA-0513-1DE24D0A21E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67A349FD-E4B5-4311-3428-FE6D22263FF5}"/>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40432D80-E401-BDAD-8B67-50C4D296171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B25FBA4A-39C3-B012-C7B7-5B3CAC1634B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F68D583-4684-7D4F-71D7-7C71EA07B40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F4C51E8-C9D1-B471-0545-CEAB604AE3E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01BF8ECD-3AA6-7A53-5B34-36EA5B7F958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C0873C3-67AB-134D-2AB8-454BBEC0334F}"/>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9720" name="63 Grupo">
            <a:extLst>
              <a:ext uri="{FF2B5EF4-FFF2-40B4-BE49-F238E27FC236}">
                <a16:creationId xmlns:a16="http://schemas.microsoft.com/office/drawing/2014/main" id="{00ED1DB1-7B70-F655-956D-E93F36F4220F}"/>
              </a:ext>
            </a:extLst>
          </p:cNvPr>
          <p:cNvGrpSpPr>
            <a:grpSpLocks/>
          </p:cNvGrpSpPr>
          <p:nvPr/>
        </p:nvGrpSpPr>
        <p:grpSpPr bwMode="auto">
          <a:xfrm>
            <a:off x="-11113" y="5645150"/>
            <a:ext cx="9155113" cy="1212850"/>
            <a:chOff x="-10343" y="5804883"/>
            <a:chExt cx="9190855" cy="1069354"/>
          </a:xfrm>
        </p:grpSpPr>
        <p:pic>
          <p:nvPicPr>
            <p:cNvPr id="29726" name="Picture 34">
              <a:extLst>
                <a:ext uri="{FF2B5EF4-FFF2-40B4-BE49-F238E27FC236}">
                  <a16:creationId xmlns:a16="http://schemas.microsoft.com/office/drawing/2014/main" id="{AE6DBFDC-44EF-9BEE-B974-F0640C255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36">
              <a:extLst>
                <a:ext uri="{FF2B5EF4-FFF2-40B4-BE49-F238E27FC236}">
                  <a16:creationId xmlns:a16="http://schemas.microsoft.com/office/drawing/2014/main" id="{C784B896-272F-6D0B-5F5F-D1BD957E4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38">
              <a:extLst>
                <a:ext uri="{FF2B5EF4-FFF2-40B4-BE49-F238E27FC236}">
                  <a16:creationId xmlns:a16="http://schemas.microsoft.com/office/drawing/2014/main" id="{B95D6D56-759B-4459-8101-2D05E1078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Picture 39">
              <a:extLst>
                <a:ext uri="{FF2B5EF4-FFF2-40B4-BE49-F238E27FC236}">
                  <a16:creationId xmlns:a16="http://schemas.microsoft.com/office/drawing/2014/main" id="{27C5EDA4-09F3-5CF7-D095-10C66DBDD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35">
              <a:extLst>
                <a:ext uri="{FF2B5EF4-FFF2-40B4-BE49-F238E27FC236}">
                  <a16:creationId xmlns:a16="http://schemas.microsoft.com/office/drawing/2014/main" id="{7F47A58F-C93E-545A-4150-C704CAF8B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4659FD20-A548-D776-81E5-E54923B2103B}"/>
              </a:ext>
            </a:extLst>
          </p:cNvPr>
          <p:cNvSpPr>
            <a:spLocks noChangeArrowheads="1"/>
          </p:cNvSpPr>
          <p:nvPr/>
        </p:nvSpPr>
        <p:spPr bwMode="auto">
          <a:xfrm>
            <a:off x="-9525" y="-77788"/>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6335EC8B-8465-4638-012E-3911C81D8D87}"/>
              </a:ext>
            </a:extLst>
          </p:cNvPr>
          <p:cNvSpPr>
            <a:spLocks noChangeArrowheads="1"/>
          </p:cNvSpPr>
          <p:nvPr/>
        </p:nvSpPr>
        <p:spPr bwMode="auto">
          <a:xfrm>
            <a:off x="107950" y="919163"/>
            <a:ext cx="8928100" cy="495617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Nairobi, </a:t>
            </a:r>
            <a:r>
              <a:rPr lang="es-AR" sz="2100" b="1" cap="all" dirty="0" err="1">
                <a:solidFill>
                  <a:srgbClr val="3E9CB2"/>
                </a:solidFill>
                <a:effectLst>
                  <a:outerShdw blurRad="38100" dist="38100" dir="2700000" algn="tl">
                    <a:srgbClr val="000000"/>
                  </a:outerShdw>
                </a:effectLst>
              </a:rPr>
              <a:t>kenia</a:t>
            </a:r>
            <a:r>
              <a:rPr lang="es-AR" sz="2100" b="1" cap="all" dirty="0">
                <a:solidFill>
                  <a:srgbClr val="3E9CB2"/>
                </a:solidFill>
                <a:effectLst>
                  <a:outerShdw blurRad="38100" dist="38100" dir="2700000" algn="tl">
                    <a:srgbClr val="000000"/>
                  </a:outerShdw>
                </a:effectLst>
              </a:rPr>
              <a:t> </a:t>
            </a:r>
            <a:r>
              <a:rPr lang="es-ES" sz="2100" b="1" cap="all" dirty="0">
                <a:solidFill>
                  <a:srgbClr val="3E9CB2"/>
                </a:solidFill>
                <a:effectLst>
                  <a:outerShdw blurRad="38100" dist="38100" dir="2700000" algn="tl">
                    <a:srgbClr val="000000"/>
                  </a:outerShdw>
                </a:effectLst>
              </a:rPr>
              <a:t>(híbrido) 22 y 23 de febrero 2021</a:t>
            </a:r>
          </a:p>
          <a:p>
            <a:pPr algn="ctr">
              <a:buFont typeface="Wingdings" pitchFamily="2" charset="2"/>
              <a:buNone/>
              <a:defRPr/>
            </a:pPr>
            <a:r>
              <a:rPr lang="es-ES" sz="2100" b="1" cap="all" dirty="0">
                <a:solidFill>
                  <a:srgbClr val="3E9CB2"/>
                </a:solidFill>
                <a:effectLst>
                  <a:outerShdw blurRad="38100" dist="38100" dir="2700000" algn="tl">
                    <a:srgbClr val="000000"/>
                  </a:outerShdw>
                </a:effectLst>
              </a:rPr>
              <a:t>28 de febrero a 2 de marzo de 2022</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buFont typeface="Wingdings" pitchFamily="2" charset="2"/>
              <a:buChar char="Ø"/>
              <a:defRPr/>
            </a:pPr>
            <a:r>
              <a:rPr lang="es-AR" sz="1400" dirty="0">
                <a:effectLst>
                  <a:outerShdw blurRad="38100" dist="38100" dir="2700000" algn="tl">
                    <a:srgbClr val="000000">
                      <a:alpha val="43137"/>
                    </a:srgbClr>
                  </a:outerShdw>
                </a:effectLst>
              </a:rPr>
              <a:t> </a:t>
            </a:r>
            <a:r>
              <a:rPr lang="es-ES" sz="1300" dirty="0">
                <a:effectLst>
                  <a:outerShdw blurRad="38100" dist="38100" dir="2700000" algn="tl">
                    <a:srgbClr val="000000">
                      <a:alpha val="43137"/>
                    </a:srgbClr>
                  </a:outerShdw>
                </a:effectLst>
              </a:rPr>
              <a:t>Observamos con profunda preocupación las devastadoras consecuencias de la pandemia de COVID-19 para las personas y la salud, las economías y las sociedades, conscientes de que nos enfrentaremos a mayores riesgos de futuras pandemias y otras amenazas para la salud si mantenemos las pautas actuales de interacción con la naturaleza y no adoptamos un enfoque de </a:t>
            </a:r>
            <a:r>
              <a:rPr lang="es-ES" sz="1300" dirty="0">
                <a:solidFill>
                  <a:srgbClr val="FF9900"/>
                </a:solidFill>
                <a:effectLst>
                  <a:outerShdw blurRad="38100" dist="38100" dir="2700000" algn="tl">
                    <a:srgbClr val="000000">
                      <a:alpha val="43137"/>
                    </a:srgbClr>
                  </a:outerShdw>
                </a:effectLst>
              </a:rPr>
              <a:t>“Una sola salud”</a:t>
            </a:r>
            <a:r>
              <a:rPr lang="es-ES" sz="1300" dirty="0">
                <a:effectLst>
                  <a:outerShdw blurRad="38100" dist="38100" dir="2700000" algn="tl">
                    <a:srgbClr val="000000">
                      <a:alpha val="43137"/>
                    </a:srgbClr>
                  </a:outerShdw>
                </a:effectLst>
              </a:rPr>
              <a:t>, y otros enfoques holísticos pertinentes para avanzar.</a:t>
            </a:r>
          </a:p>
          <a:p>
            <a:pPr>
              <a:defRPr/>
            </a:pPr>
            <a:endParaRPr lang="es-ES" sz="1300" dirty="0">
              <a:effectLst>
                <a:outerShdw blurRad="38100" dist="38100" dir="2700000" algn="tl">
                  <a:srgbClr val="000000">
                    <a:alpha val="43137"/>
                  </a:srgbClr>
                </a:outerShdw>
              </a:effectLst>
            </a:endParaRPr>
          </a:p>
          <a:p>
            <a:pPr>
              <a:buFont typeface="Wingdings" pitchFamily="2" charset="2"/>
              <a:buChar char="Ø"/>
              <a:defRPr/>
            </a:pPr>
            <a:r>
              <a:rPr lang="es-ES" sz="1300" dirty="0">
                <a:effectLst>
                  <a:outerShdw blurRad="38100" dist="38100" dir="2700000" algn="tl">
                    <a:srgbClr val="000000">
                      <a:alpha val="43137"/>
                    </a:srgbClr>
                  </a:outerShdw>
                </a:effectLst>
              </a:rPr>
              <a:t>Tomamos nota con profunda preocupación de las conclusiones de la </a:t>
            </a:r>
            <a:r>
              <a:rPr lang="es-ES" sz="1300" b="1" dirty="0">
                <a:solidFill>
                  <a:srgbClr val="FF9900"/>
                </a:solidFill>
                <a:effectLst>
                  <a:outerShdw blurRad="38100" dist="38100" dir="2700000" algn="tl">
                    <a:srgbClr val="000000">
                      <a:alpha val="43137"/>
                    </a:srgbClr>
                  </a:outerShdw>
                </a:effectLst>
              </a:rPr>
              <a:t>Plataforma Intergubernamental Científico-Normativa sobre Diversidad Biológica y Servicios de los Ecosistemas (IPBES)</a:t>
            </a:r>
            <a:r>
              <a:rPr lang="es-ES" sz="1300" dirty="0">
                <a:effectLst>
                  <a:outerShdw blurRad="38100" dist="38100" dir="2700000" algn="tl">
                    <a:srgbClr val="000000">
                      <a:alpha val="43137"/>
                    </a:srgbClr>
                  </a:outerShdw>
                </a:effectLst>
              </a:rPr>
              <a:t>, según las cuales la naturaleza se enfrenta a graves presiones resultado de las actividades humanas, y subrayamos la urgente necesidad de detener el declive global de la diversidad biológica y la fragmentación de los hábitats, que no tienen precedentes en la historia de la humanidad, siendo sus principales impulsores indirectos y directos los cambios en el uso de la tierra y el mar, la explotación directa de los organismos, las modalidades de consumo y producción insostenibles, el cambio climático, las especies exóticas invasoras y la contaminación de los océanos y el agua dulce, el aire y el suelo.</a:t>
            </a:r>
          </a:p>
          <a:p>
            <a:pPr>
              <a:buFont typeface="Wingdings" pitchFamily="2" charset="2"/>
              <a:buChar char="Ø"/>
              <a:defRPr/>
            </a:pPr>
            <a:endParaRPr lang="es-AR" sz="1200" b="1" dirty="0">
              <a:effectLst>
                <a:outerShdw blurRad="38100" dist="38100" dir="2700000" algn="tl">
                  <a:srgbClr val="000000">
                    <a:alpha val="43137"/>
                  </a:srgbClr>
                </a:outerShdw>
              </a:effectLst>
            </a:endParaRPr>
          </a:p>
        </p:txBody>
      </p:sp>
      <p:pic>
        <p:nvPicPr>
          <p:cNvPr id="29723" name="Imagen 2">
            <a:extLst>
              <a:ext uri="{FF2B5EF4-FFF2-40B4-BE49-F238E27FC236}">
                <a16:creationId xmlns:a16="http://schemas.microsoft.com/office/drawing/2014/main" id="{A62F5968-867A-9EED-CEC2-BDD75B2EDE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347788"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Imagen 1">
            <a:extLst>
              <a:ext uri="{FF2B5EF4-FFF2-40B4-BE49-F238E27FC236}">
                <a16:creationId xmlns:a16="http://schemas.microsoft.com/office/drawing/2014/main" id="{ECC78EAD-1105-30B2-E74E-1AAC16EF522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840038"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Imagen 2">
            <a:extLst>
              <a:ext uri="{FF2B5EF4-FFF2-40B4-BE49-F238E27FC236}">
                <a16:creationId xmlns:a16="http://schemas.microsoft.com/office/drawing/2014/main" id="{6A9A385E-B104-A77B-E5D9-3DAE1CB5EF9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30950" y="-155575"/>
            <a:ext cx="28035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39D412EE-86D6-A07E-9C33-B6869F9DC78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EFAC9684-BB98-1DD3-9F8F-7F6A5F9190C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EFEE7CA-BC11-BA35-A143-3EE03A9CF10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E5941FD-7EE9-E433-5245-367499B20DBE}"/>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67E3799-D1FE-0080-53D2-CBD145B6C91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EBB4BE5-640F-87CC-ADC1-184C2F31904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13175F48-F5FB-5A8E-CC9B-F9349D6AE635}"/>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730DB5FD-7070-23C9-2724-1C0DB62B1EC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E3510F52-8373-E2AA-20DB-B2A933C0E9F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29F362A9-1405-5997-80B4-0A59357015C3}"/>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0732" name="47 Grupo">
            <a:extLst>
              <a:ext uri="{FF2B5EF4-FFF2-40B4-BE49-F238E27FC236}">
                <a16:creationId xmlns:a16="http://schemas.microsoft.com/office/drawing/2014/main" id="{02F9F028-F28A-26B9-B8CA-7EAF90858F8E}"/>
              </a:ext>
            </a:extLst>
          </p:cNvPr>
          <p:cNvGrpSpPr>
            <a:grpSpLocks/>
          </p:cNvGrpSpPr>
          <p:nvPr/>
        </p:nvGrpSpPr>
        <p:grpSpPr bwMode="auto">
          <a:xfrm>
            <a:off x="-11113" y="5661025"/>
            <a:ext cx="9155113" cy="1212850"/>
            <a:chOff x="-10343" y="5804883"/>
            <a:chExt cx="9190855" cy="1069354"/>
          </a:xfrm>
        </p:grpSpPr>
        <p:pic>
          <p:nvPicPr>
            <p:cNvPr id="30755" name="Picture 34">
              <a:extLst>
                <a:ext uri="{FF2B5EF4-FFF2-40B4-BE49-F238E27FC236}">
                  <a16:creationId xmlns:a16="http://schemas.microsoft.com/office/drawing/2014/main" id="{24A0C041-5667-7DC2-C6C9-A92C00D34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36">
              <a:extLst>
                <a:ext uri="{FF2B5EF4-FFF2-40B4-BE49-F238E27FC236}">
                  <a16:creationId xmlns:a16="http://schemas.microsoft.com/office/drawing/2014/main" id="{82395FF9-BBCB-B5D7-CED6-DE7E8B4C3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38">
              <a:extLst>
                <a:ext uri="{FF2B5EF4-FFF2-40B4-BE49-F238E27FC236}">
                  <a16:creationId xmlns:a16="http://schemas.microsoft.com/office/drawing/2014/main" id="{89C36C9B-0CF0-04DF-68AC-70E262323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8" name="Picture 39">
              <a:extLst>
                <a:ext uri="{FF2B5EF4-FFF2-40B4-BE49-F238E27FC236}">
                  <a16:creationId xmlns:a16="http://schemas.microsoft.com/office/drawing/2014/main" id="{9519C2C6-035B-3E83-EB2B-BB505D21F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9" name="Picture 35">
              <a:extLst>
                <a:ext uri="{FF2B5EF4-FFF2-40B4-BE49-F238E27FC236}">
                  <a16:creationId xmlns:a16="http://schemas.microsoft.com/office/drawing/2014/main" id="{A21BEE84-A233-9193-2070-89B4916C0C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05B64C28-890E-5E1F-A776-3AD2FA084446}"/>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8A950C8B-F9B9-D5BE-BBE9-A3F7DEF344D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D867EF3-0097-A80D-53F4-EF8EB9BB7E7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A5FFF163-586C-EFD3-F7D5-CA3081CBF83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CB41B2CA-B143-BBC3-EAE6-B683719776EA}"/>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A7C52701-F846-F171-35BA-65597B32C19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A957C990-1447-0857-6D68-462A27F2547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2716E77A-B290-9618-E5FB-87EB0F79938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1D9CDD6A-C759-C684-35F9-24A0D96B0F2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840B2241-F336-DBC9-1B1C-5A3B640C316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A7C4F5A9-2B11-7786-389E-CAEA13602A7D}"/>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0744" name="63 Grupo">
            <a:extLst>
              <a:ext uri="{FF2B5EF4-FFF2-40B4-BE49-F238E27FC236}">
                <a16:creationId xmlns:a16="http://schemas.microsoft.com/office/drawing/2014/main" id="{F1EE4A2F-A13F-F277-F2F7-46F06FD03AF2}"/>
              </a:ext>
            </a:extLst>
          </p:cNvPr>
          <p:cNvGrpSpPr>
            <a:grpSpLocks/>
          </p:cNvGrpSpPr>
          <p:nvPr/>
        </p:nvGrpSpPr>
        <p:grpSpPr bwMode="auto">
          <a:xfrm>
            <a:off x="-11113" y="5645150"/>
            <a:ext cx="9155113" cy="1212850"/>
            <a:chOff x="-10343" y="5804883"/>
            <a:chExt cx="9190855" cy="1069354"/>
          </a:xfrm>
        </p:grpSpPr>
        <p:pic>
          <p:nvPicPr>
            <p:cNvPr id="30750" name="Picture 34">
              <a:extLst>
                <a:ext uri="{FF2B5EF4-FFF2-40B4-BE49-F238E27FC236}">
                  <a16:creationId xmlns:a16="http://schemas.microsoft.com/office/drawing/2014/main" id="{340E62CE-51DD-56E6-80B6-3F923B037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36">
              <a:extLst>
                <a:ext uri="{FF2B5EF4-FFF2-40B4-BE49-F238E27FC236}">
                  <a16:creationId xmlns:a16="http://schemas.microsoft.com/office/drawing/2014/main" id="{3450CC3F-CE35-5393-28E3-A57F7BD9B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38">
              <a:extLst>
                <a:ext uri="{FF2B5EF4-FFF2-40B4-BE49-F238E27FC236}">
                  <a16:creationId xmlns:a16="http://schemas.microsoft.com/office/drawing/2014/main" id="{D8D566D8-D7F1-6E61-D582-94918B771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3" name="Picture 39">
              <a:extLst>
                <a:ext uri="{FF2B5EF4-FFF2-40B4-BE49-F238E27FC236}">
                  <a16:creationId xmlns:a16="http://schemas.microsoft.com/office/drawing/2014/main" id="{CDB00046-2F2A-C8E6-D758-D6576CAD0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4" name="Picture 35">
              <a:extLst>
                <a:ext uri="{FF2B5EF4-FFF2-40B4-BE49-F238E27FC236}">
                  <a16:creationId xmlns:a16="http://schemas.microsoft.com/office/drawing/2014/main" id="{532B9786-EA0B-0515-3CD5-FDCBFC1E00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B21DEF1D-E244-CC2F-16C1-21BD0151D63B}"/>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D36ED476-2159-E4DB-72CB-8E6427F3E3C8}"/>
              </a:ext>
            </a:extLst>
          </p:cNvPr>
          <p:cNvSpPr>
            <a:spLocks noChangeArrowheads="1"/>
          </p:cNvSpPr>
          <p:nvPr/>
        </p:nvSpPr>
        <p:spPr bwMode="auto">
          <a:xfrm>
            <a:off x="198438" y="617538"/>
            <a:ext cx="8928100" cy="503237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1000" cap="all" dirty="0">
              <a:solidFill>
                <a:srgbClr val="3E9CB2"/>
              </a:solidFill>
              <a:effectLst>
                <a:outerShdw blurRad="38100" dist="38100" dir="2700000" algn="tl">
                  <a:srgbClr val="000000"/>
                </a:outerShdw>
              </a:effectLst>
            </a:endParaRPr>
          </a:p>
          <a:p>
            <a:pPr>
              <a:buFont typeface="Wingdings" pitchFamily="2" charset="2"/>
              <a:buChar char="Ø"/>
              <a:defRPr/>
            </a:pPr>
            <a:r>
              <a:rPr lang="es-AR" sz="1400" dirty="0">
                <a:effectLst>
                  <a:outerShdw blurRad="38100" dist="38100" dir="2700000" algn="tl">
                    <a:srgbClr val="000000">
                      <a:alpha val="43137"/>
                    </a:srgbClr>
                  </a:outerShdw>
                </a:effectLst>
              </a:rPr>
              <a:t> </a:t>
            </a:r>
            <a:r>
              <a:rPr lang="es-ES" sz="1300" dirty="0">
                <a:effectLst>
                  <a:outerShdw blurRad="38100" dist="38100" dir="2700000" algn="tl">
                    <a:srgbClr val="000000">
                      <a:alpha val="43137"/>
                    </a:srgbClr>
                  </a:outerShdw>
                </a:effectLst>
              </a:rPr>
              <a:t>Observamos con gran preocupación el </a:t>
            </a:r>
            <a:r>
              <a:rPr lang="es-ES" sz="1300" dirty="0">
                <a:solidFill>
                  <a:srgbClr val="FF9900"/>
                </a:solidFill>
                <a:effectLst>
                  <a:outerShdw blurRad="38100" dist="38100" dir="2700000" algn="tl">
                    <a:srgbClr val="000000">
                      <a:alpha val="43137"/>
                    </a:srgbClr>
                  </a:outerShdw>
                </a:effectLst>
              </a:rPr>
              <a:t>impacto de la degradación de las tierras, la desertificación y las sequías</a:t>
            </a:r>
            <a:r>
              <a:rPr lang="es-ES" sz="1300" dirty="0">
                <a:effectLst>
                  <a:outerShdw blurRad="38100" dist="38100" dir="2700000" algn="tl">
                    <a:srgbClr val="000000">
                      <a:alpha val="43137"/>
                    </a:srgbClr>
                  </a:outerShdw>
                </a:effectLst>
              </a:rPr>
              <a:t>, especialmente en los países más vulnerables, y reconocemos que las prácticas que restauran la tierra y el suelo y tienen como </a:t>
            </a:r>
            <a:r>
              <a:rPr lang="es-ES" sz="1300" dirty="0">
                <a:solidFill>
                  <a:srgbClr val="FF9900"/>
                </a:solidFill>
                <a:effectLst>
                  <a:outerShdw blurRad="38100" dist="38100" dir="2700000" algn="tl">
                    <a:srgbClr val="000000">
                      <a:alpha val="43137"/>
                    </a:srgbClr>
                  </a:outerShdw>
                </a:effectLst>
              </a:rPr>
              <a:t>objetivo lograr la neutralidad de la degradación de las tierras </a:t>
            </a:r>
            <a:r>
              <a:rPr lang="es-ES" sz="1300" dirty="0">
                <a:effectLst>
                  <a:outerShdw blurRad="38100" dist="38100" dir="2700000" algn="tl">
                    <a:srgbClr val="000000">
                      <a:alpha val="43137"/>
                    </a:srgbClr>
                  </a:outerShdw>
                </a:effectLst>
              </a:rPr>
              <a:t>pueden traer consigo un cambio socioeconómico positivo, proteger los ecosistemas, facilitar la adaptación al clima y actuar como un acelerador para lograr varios ODS</a:t>
            </a:r>
            <a:r>
              <a:rPr lang="es-ES" sz="1300" b="1" dirty="0">
                <a:effectLst>
                  <a:outerShdw blurRad="38100" dist="38100" dir="2700000" algn="tl">
                    <a:srgbClr val="000000">
                      <a:alpha val="43137"/>
                    </a:srgbClr>
                  </a:outerShdw>
                </a:effectLst>
              </a:rPr>
              <a:t>; reconocemos la labor realizada a ese respecto por la Convención de las </a:t>
            </a:r>
            <a:r>
              <a:rPr lang="es-ES" sz="1300" dirty="0">
                <a:effectLst>
                  <a:outerShdw blurRad="38100" dist="38100" dir="2700000" algn="tl">
                    <a:srgbClr val="000000">
                      <a:alpha val="43137"/>
                    </a:srgbClr>
                  </a:outerShdw>
                </a:effectLst>
              </a:rPr>
              <a:t>Naciones Unidas de Lucha contra la Desertificación y aguardamos la COP15 (celebrada en Abiyán (</a:t>
            </a:r>
            <a:r>
              <a:rPr lang="es-ES" sz="1300" dirty="0" err="1">
                <a:effectLst>
                  <a:outerShdw blurRad="38100" dist="38100" dir="2700000" algn="tl">
                    <a:srgbClr val="000000">
                      <a:alpha val="43137"/>
                    </a:srgbClr>
                  </a:outerShdw>
                </a:effectLst>
              </a:rPr>
              <a:t>Côte</a:t>
            </a:r>
            <a:r>
              <a:rPr lang="es-ES" sz="1300" dirty="0">
                <a:effectLst>
                  <a:outerShdw blurRad="38100" dist="38100" dir="2700000" algn="tl">
                    <a:srgbClr val="000000">
                      <a:alpha val="43137"/>
                    </a:srgbClr>
                  </a:outerShdw>
                </a:effectLst>
              </a:rPr>
              <a:t> </a:t>
            </a:r>
            <a:r>
              <a:rPr lang="es-ES" sz="1300" dirty="0" err="1">
                <a:effectLst>
                  <a:outerShdw blurRad="38100" dist="38100" dir="2700000" algn="tl">
                    <a:srgbClr val="000000">
                      <a:alpha val="43137"/>
                    </a:srgbClr>
                  </a:outerShdw>
                </a:effectLst>
              </a:rPr>
              <a:t>d'Ivoire</a:t>
            </a:r>
            <a:r>
              <a:rPr lang="es-ES" sz="1300" dirty="0">
                <a:effectLst>
                  <a:outerShdw blurRad="38100" dist="38100" dir="2700000" algn="tl">
                    <a:srgbClr val="000000">
                      <a:alpha val="43137"/>
                    </a:srgbClr>
                  </a:outerShdw>
                </a:effectLst>
              </a:rPr>
              <a:t>) en mayo de 2022.</a:t>
            </a:r>
          </a:p>
          <a:p>
            <a:pPr>
              <a:defRPr/>
            </a:pPr>
            <a:endParaRPr lang="es-ES" sz="1300" dirty="0">
              <a:effectLst>
                <a:outerShdw blurRad="38100" dist="38100" dir="2700000" algn="tl">
                  <a:srgbClr val="000000">
                    <a:alpha val="43137"/>
                  </a:srgbClr>
                </a:outerShdw>
              </a:effectLst>
            </a:endParaRPr>
          </a:p>
          <a:p>
            <a:pPr>
              <a:buFont typeface="Wingdings" pitchFamily="2" charset="2"/>
              <a:buChar char="Ø"/>
              <a:defRPr/>
            </a:pPr>
            <a:r>
              <a:rPr lang="es-ES" sz="1300" dirty="0">
                <a:effectLst>
                  <a:outerShdw blurRad="38100" dist="38100" dir="2700000" algn="tl">
                    <a:srgbClr val="000000">
                      <a:alpha val="43137"/>
                    </a:srgbClr>
                  </a:outerShdw>
                </a:effectLst>
              </a:rPr>
              <a:t>Observamos con gran preocupación que </a:t>
            </a:r>
            <a:r>
              <a:rPr lang="es-ES" sz="1300" dirty="0">
                <a:solidFill>
                  <a:srgbClr val="FF9900"/>
                </a:solidFill>
                <a:effectLst>
                  <a:outerShdw blurRad="38100" dist="38100" dir="2700000" algn="tl">
                    <a:srgbClr val="000000">
                      <a:alpha val="43137"/>
                    </a:srgbClr>
                  </a:outerShdw>
                </a:effectLst>
              </a:rPr>
              <a:t>el objetivo de 2020 relativo a la gestión racional de los productos químicos, acordado en el marco del SAICM, no se ha alcanzado</a:t>
            </a:r>
            <a:r>
              <a:rPr lang="es-ES" sz="1300" dirty="0">
                <a:effectLst>
                  <a:outerShdw blurRad="38100" dist="38100" dir="2700000" algn="tl">
                    <a:srgbClr val="000000">
                      <a:alpha val="43137"/>
                    </a:srgbClr>
                  </a:outerShdw>
                </a:effectLst>
              </a:rPr>
              <a:t>. La gestión no racional de los productos químicos y los desechos sigue siendo una amenaza para el medio ambiente y nuestra salud, y se agrava aún más con la pandemia de COVID-19 como resultado del uso generalizado de productos de plástico desechables y productos químicos desinfectantes, y los desafíos económicos que ello plantea.</a:t>
            </a:r>
          </a:p>
          <a:p>
            <a:pPr>
              <a:buFont typeface="Wingdings" pitchFamily="2" charset="2"/>
              <a:buChar char="Ø"/>
              <a:defRPr/>
            </a:pPr>
            <a:endParaRPr lang="es-ES" sz="1300" b="1" dirty="0">
              <a:effectLst>
                <a:outerShdw blurRad="38100" dist="38100" dir="2700000" algn="tl">
                  <a:srgbClr val="000000">
                    <a:alpha val="43137"/>
                  </a:srgbClr>
                </a:outerShdw>
              </a:effectLst>
            </a:endParaRPr>
          </a:p>
          <a:p>
            <a:pPr>
              <a:buFont typeface="Wingdings" pitchFamily="2" charset="2"/>
              <a:buChar char="Ø"/>
              <a:defRPr/>
            </a:pPr>
            <a:r>
              <a:rPr lang="es-AR" sz="1200" b="1" dirty="0">
                <a:effectLst>
                  <a:outerShdw blurRad="38100" dist="38100" dir="2700000" algn="tl">
                    <a:srgbClr val="000000">
                      <a:alpha val="43137"/>
                    </a:srgbClr>
                  </a:outerShdw>
                </a:effectLst>
              </a:rPr>
              <a:t> </a:t>
            </a:r>
            <a:r>
              <a:rPr lang="es-ES" sz="1200" b="1" dirty="0">
                <a:effectLst>
                  <a:outerShdw blurRad="38100" dist="38100" dir="2700000" algn="tl">
                    <a:srgbClr val="000000">
                      <a:alpha val="43137"/>
                    </a:srgbClr>
                  </a:outerShdw>
                </a:effectLst>
              </a:rPr>
              <a:t>Aprovecharemos el potencial que ofrecen la innovación, la ciencia y el conocimiento, </a:t>
            </a:r>
            <a:r>
              <a:rPr lang="es-ES" sz="1200" b="1" dirty="0">
                <a:solidFill>
                  <a:srgbClr val="FF9900"/>
                </a:solidFill>
                <a:effectLst>
                  <a:outerShdw blurRad="38100" dist="38100" dir="2700000" algn="tl">
                    <a:srgbClr val="000000">
                      <a:alpha val="43137"/>
                    </a:srgbClr>
                  </a:outerShdw>
                </a:effectLst>
              </a:rPr>
              <a:t>la creación de capacidad y la inversión en tecnologías verdes y sostenibles</a:t>
            </a:r>
            <a:r>
              <a:rPr lang="es-ES" sz="1200" b="1" dirty="0">
                <a:effectLst>
                  <a:outerShdw blurRad="38100" dist="38100" dir="2700000" algn="tl">
                    <a:srgbClr val="000000">
                      <a:alpha val="43137"/>
                    </a:srgbClr>
                  </a:outerShdw>
                </a:effectLst>
              </a:rPr>
              <a:t>, que beneficien la cooperación y asociaciones específicas Norte-Sur, Sur-Sur y asociaciones de cooperación triangular.</a:t>
            </a:r>
            <a:endParaRPr lang="es-AR" sz="1200" b="1" dirty="0">
              <a:effectLst>
                <a:outerShdw blurRad="38100" dist="38100" dir="2700000" algn="tl">
                  <a:srgbClr val="000000">
                    <a:alpha val="43137"/>
                  </a:srgbClr>
                </a:outerShdw>
              </a:effectLst>
            </a:endParaRPr>
          </a:p>
        </p:txBody>
      </p:sp>
      <p:pic>
        <p:nvPicPr>
          <p:cNvPr id="30747" name="Imagen 2">
            <a:extLst>
              <a:ext uri="{FF2B5EF4-FFF2-40B4-BE49-F238E27FC236}">
                <a16:creationId xmlns:a16="http://schemas.microsoft.com/office/drawing/2014/main" id="{D7E07F1E-DE18-B57B-73A1-4B20D683E6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Imagen 1">
            <a:extLst>
              <a:ext uri="{FF2B5EF4-FFF2-40B4-BE49-F238E27FC236}">
                <a16:creationId xmlns:a16="http://schemas.microsoft.com/office/drawing/2014/main" id="{06B9EE6F-2F49-7FB9-2EFF-A0B272B5751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Imagen 2">
            <a:extLst>
              <a:ext uri="{FF2B5EF4-FFF2-40B4-BE49-F238E27FC236}">
                <a16:creationId xmlns:a16="http://schemas.microsoft.com/office/drawing/2014/main" id="{3292BA23-B430-30AB-B9D3-A13056570D5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19B614AC-A5B5-B5F1-6B9C-80DDC5B8E6D0}"/>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208C61EB-11AF-B406-EEFB-93A47996E8F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25392B9D-725D-49AD-E5C2-86977E07A7B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5F66C100-9E69-DC0C-4452-0C23850B53CD}"/>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CF67CF8-CBCD-F1E6-F71F-122E6CFE2E3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EBA4FFCA-4726-8D38-5FC4-8825ABC50A8F}"/>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22F6301C-3A3C-087D-C4B5-3122CE62A3C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1FA081D0-20E5-B56C-01AD-C9DE7343447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62415CE7-F084-E506-31A4-FAAD5956B84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9A2DAC63-B6C8-40A1-F94E-3F7FC99316E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1756" name="47 Grupo">
            <a:extLst>
              <a:ext uri="{FF2B5EF4-FFF2-40B4-BE49-F238E27FC236}">
                <a16:creationId xmlns:a16="http://schemas.microsoft.com/office/drawing/2014/main" id="{6EACC749-0993-85EB-474E-D70FB78AD366}"/>
              </a:ext>
            </a:extLst>
          </p:cNvPr>
          <p:cNvGrpSpPr>
            <a:grpSpLocks/>
          </p:cNvGrpSpPr>
          <p:nvPr/>
        </p:nvGrpSpPr>
        <p:grpSpPr bwMode="auto">
          <a:xfrm>
            <a:off x="-11113" y="5661025"/>
            <a:ext cx="9155113" cy="1212850"/>
            <a:chOff x="-10343" y="5804883"/>
            <a:chExt cx="9190855" cy="1069354"/>
          </a:xfrm>
        </p:grpSpPr>
        <p:pic>
          <p:nvPicPr>
            <p:cNvPr id="31779" name="Picture 34">
              <a:extLst>
                <a:ext uri="{FF2B5EF4-FFF2-40B4-BE49-F238E27FC236}">
                  <a16:creationId xmlns:a16="http://schemas.microsoft.com/office/drawing/2014/main" id="{8F9DC3F2-D3BF-A877-FA3F-294B8C125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36">
              <a:extLst>
                <a:ext uri="{FF2B5EF4-FFF2-40B4-BE49-F238E27FC236}">
                  <a16:creationId xmlns:a16="http://schemas.microsoft.com/office/drawing/2014/main" id="{D3E63723-62BA-52DD-FBEA-73B748CF4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1" name="Picture 38">
              <a:extLst>
                <a:ext uri="{FF2B5EF4-FFF2-40B4-BE49-F238E27FC236}">
                  <a16:creationId xmlns:a16="http://schemas.microsoft.com/office/drawing/2014/main" id="{DC5735EE-2BAD-8CD8-28A3-51751AF09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2" name="Picture 39">
              <a:extLst>
                <a:ext uri="{FF2B5EF4-FFF2-40B4-BE49-F238E27FC236}">
                  <a16:creationId xmlns:a16="http://schemas.microsoft.com/office/drawing/2014/main" id="{892EFAA0-865D-05F6-B8B1-9D1D910ED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35">
              <a:extLst>
                <a:ext uri="{FF2B5EF4-FFF2-40B4-BE49-F238E27FC236}">
                  <a16:creationId xmlns:a16="http://schemas.microsoft.com/office/drawing/2014/main" id="{7F8849A7-6395-54BF-9BC3-3BE2143A50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B6DB7A43-ADC1-4ECA-AC75-AAD5BA701ECD}"/>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347C778D-9180-77CD-52FC-78B99E08457A}"/>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0A86C4B-7E01-8E77-4F6F-2543A4E975D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FA11E731-31CD-97AF-4637-E14DB3C455C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4B24453A-0E4D-BECD-4234-90FCBD8AAC5C}"/>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719F44A-A599-0F45-7D7F-E47456FA8B4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427BBD75-459D-51EE-D70C-8E8A28A8CD9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763DE3DA-1C7F-37D9-684D-1DBAA297404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89C8D8DE-C0BA-403C-FFD4-FAEF83A50FE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D4220734-EEF1-2B13-8EC1-F8E98C47E69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2E7A970-C84C-192E-1D69-895F45F7EFAF}"/>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1768" name="63 Grupo">
            <a:extLst>
              <a:ext uri="{FF2B5EF4-FFF2-40B4-BE49-F238E27FC236}">
                <a16:creationId xmlns:a16="http://schemas.microsoft.com/office/drawing/2014/main" id="{E2A6B6DD-5560-A319-85F0-F9A50E7FD046}"/>
              </a:ext>
            </a:extLst>
          </p:cNvPr>
          <p:cNvGrpSpPr>
            <a:grpSpLocks/>
          </p:cNvGrpSpPr>
          <p:nvPr/>
        </p:nvGrpSpPr>
        <p:grpSpPr bwMode="auto">
          <a:xfrm>
            <a:off x="-11113" y="5645150"/>
            <a:ext cx="9155113" cy="1212850"/>
            <a:chOff x="-10343" y="5804883"/>
            <a:chExt cx="9190855" cy="1069354"/>
          </a:xfrm>
        </p:grpSpPr>
        <p:pic>
          <p:nvPicPr>
            <p:cNvPr id="31774" name="Picture 34">
              <a:extLst>
                <a:ext uri="{FF2B5EF4-FFF2-40B4-BE49-F238E27FC236}">
                  <a16:creationId xmlns:a16="http://schemas.microsoft.com/office/drawing/2014/main" id="{8E39FF05-6900-E5D6-8E30-F0CFCD60E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36">
              <a:extLst>
                <a:ext uri="{FF2B5EF4-FFF2-40B4-BE49-F238E27FC236}">
                  <a16:creationId xmlns:a16="http://schemas.microsoft.com/office/drawing/2014/main" id="{FE128CEC-B36A-ABEC-8444-7612BF76D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38">
              <a:extLst>
                <a:ext uri="{FF2B5EF4-FFF2-40B4-BE49-F238E27FC236}">
                  <a16:creationId xmlns:a16="http://schemas.microsoft.com/office/drawing/2014/main" id="{24B71471-B6BC-674A-C214-47E60D624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39">
              <a:extLst>
                <a:ext uri="{FF2B5EF4-FFF2-40B4-BE49-F238E27FC236}">
                  <a16:creationId xmlns:a16="http://schemas.microsoft.com/office/drawing/2014/main" id="{52219A1C-CA3E-3BA8-116F-395E793B2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35">
              <a:extLst>
                <a:ext uri="{FF2B5EF4-FFF2-40B4-BE49-F238E27FC236}">
                  <a16:creationId xmlns:a16="http://schemas.microsoft.com/office/drawing/2014/main" id="{26CD85C5-F221-FEC3-CBB5-5343D4828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C2FB82A9-C89D-913A-2BE0-F8F783A35DB5}"/>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35F957AB-6C66-AEA4-B034-E85D9771E09F}"/>
              </a:ext>
            </a:extLst>
          </p:cNvPr>
          <p:cNvSpPr>
            <a:spLocks noChangeArrowheads="1"/>
          </p:cNvSpPr>
          <p:nvPr/>
        </p:nvSpPr>
        <p:spPr bwMode="auto">
          <a:xfrm>
            <a:off x="198438" y="617538"/>
            <a:ext cx="8928100" cy="5078412"/>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1000" cap="all" dirty="0">
              <a:solidFill>
                <a:srgbClr val="3E9CB2"/>
              </a:solidFill>
              <a:effectLst>
                <a:outerShdw blurRad="38100" dist="38100" dir="2700000" algn="tl">
                  <a:srgbClr val="000000"/>
                </a:outerShdw>
              </a:effectLst>
            </a:endParaRPr>
          </a:p>
          <a:p>
            <a:pPr>
              <a:buFont typeface="Wingdings" pitchFamily="2" charset="2"/>
              <a:buChar char="Ø"/>
              <a:defRPr/>
            </a:pPr>
            <a:r>
              <a:rPr lang="es-AR" sz="1400" dirty="0">
                <a:effectLst>
                  <a:outerShdw blurRad="38100" dist="38100" dir="2700000" algn="tl">
                    <a:srgbClr val="000000">
                      <a:alpha val="43137"/>
                    </a:srgbClr>
                  </a:outerShdw>
                </a:effectLst>
              </a:rPr>
              <a:t> </a:t>
            </a:r>
            <a:r>
              <a:rPr lang="es-ES" sz="1300" dirty="0">
                <a:effectLst>
                  <a:outerShdw blurRad="38100" dist="38100" dir="2700000" algn="tl">
                    <a:srgbClr val="000000">
                      <a:alpha val="43137"/>
                    </a:srgbClr>
                  </a:outerShdw>
                </a:effectLst>
              </a:rPr>
              <a:t>Acogemos con beneplácito los resultados del 26º período de sesiones de la Conferencia de las Partes en la Convención Marco de las Naciones Unidas sobre el Cambio Climático, entre otros la adopción del </a:t>
            </a:r>
            <a:r>
              <a:rPr lang="es-ES" sz="1300" b="1" dirty="0">
                <a:solidFill>
                  <a:srgbClr val="FF9900"/>
                </a:solidFill>
                <a:effectLst>
                  <a:outerShdw blurRad="38100" dist="38100" dir="2700000" algn="tl">
                    <a:srgbClr val="000000">
                      <a:alpha val="43137"/>
                    </a:srgbClr>
                  </a:outerShdw>
                </a:effectLst>
              </a:rPr>
              <a:t>Pacto Climático de Glasgow</a:t>
            </a:r>
            <a:r>
              <a:rPr lang="es-ES" sz="1300" dirty="0">
                <a:effectLst>
                  <a:outerShdw blurRad="38100" dist="38100" dir="2700000" algn="tl">
                    <a:srgbClr val="000000">
                      <a:alpha val="43137"/>
                    </a:srgbClr>
                  </a:outerShdw>
                </a:effectLst>
              </a:rPr>
              <a:t>, que hace hincapié en la necesidad imperiosa de que las Partes redoblen esfuerzos para reducir conjuntamente las emisiones a través de actuaciones urgentes y la aplicación de medidas de mitigación nacionales, así como el papel fundamental que desempeñan la protección, la conservación y la restauración de la naturaleza y los ecosistemas en la obtención de beneficios para la adaptación al cambio climático y la mitigación de sus efectos, al tiempo que se garantizan las salvaguardias sociales y ambientales. </a:t>
            </a:r>
          </a:p>
          <a:p>
            <a:pPr>
              <a:defRPr/>
            </a:pPr>
            <a:endParaRPr lang="es-ES" sz="1300" dirty="0">
              <a:effectLst>
                <a:outerShdw blurRad="38100" dist="38100" dir="2700000" algn="tl">
                  <a:srgbClr val="000000">
                    <a:alpha val="43137"/>
                  </a:srgbClr>
                </a:outerShdw>
              </a:effectLst>
            </a:endParaRPr>
          </a:p>
          <a:p>
            <a:pPr algn="ctr">
              <a:defRPr/>
            </a:pPr>
            <a:r>
              <a:rPr lang="es-ES" sz="1300" dirty="0">
                <a:effectLst>
                  <a:outerShdw blurRad="38100" dist="38100" dir="2700000" algn="tl">
                    <a:srgbClr val="000000">
                      <a:alpha val="43137"/>
                    </a:srgbClr>
                  </a:outerShdw>
                </a:effectLst>
              </a:rPr>
              <a:t>El </a:t>
            </a:r>
            <a:r>
              <a:rPr lang="es-ES" sz="1300" dirty="0">
                <a:solidFill>
                  <a:srgbClr val="FF9900"/>
                </a:solidFill>
                <a:effectLst>
                  <a:outerShdw blurRad="38100" dist="38100" dir="2700000" algn="tl">
                    <a:srgbClr val="000000">
                      <a:alpha val="43137"/>
                    </a:srgbClr>
                  </a:outerShdw>
                </a:effectLst>
              </a:rPr>
              <a:t>Pacto Climático de Glasgow </a:t>
            </a:r>
            <a:r>
              <a:rPr lang="es-ES" sz="1300" dirty="0">
                <a:effectLst>
                  <a:outerShdw blurRad="38100" dist="38100" dir="2700000" algn="tl">
                    <a:srgbClr val="000000">
                      <a:alpha val="43137"/>
                    </a:srgbClr>
                  </a:outerShdw>
                </a:effectLst>
              </a:rPr>
              <a:t>insta a las Partes que son países desarrollados a que proporcionen un mayor apoyo, entre otros mediante recursos financieros, transferencia de tecnología y creación de capacidad, para ayudar a las Partes que son países en desarrollo con respecto a la mitigación y la adaptación de conformidad con sus obligaciones existentes en virtud de la Convención y el Acuerdo de París. El Pacto también reconoce la importancia de la pertinencia y previsibilidad de la financiación para la adaptación, en particular la conveniencia del Fondo de Adaptación en la prestación de apoyo específico en ese ámbito. </a:t>
            </a:r>
          </a:p>
          <a:p>
            <a:pPr algn="ctr">
              <a:defRPr/>
            </a:pPr>
            <a:endParaRPr lang="es-ES" sz="1300" dirty="0">
              <a:effectLst>
                <a:outerShdw blurRad="38100" dist="38100" dir="2700000" algn="tl">
                  <a:srgbClr val="000000">
                    <a:alpha val="43137"/>
                  </a:srgbClr>
                </a:outerShdw>
              </a:effectLst>
            </a:endParaRPr>
          </a:p>
          <a:p>
            <a:pPr algn="ctr">
              <a:defRPr/>
            </a:pPr>
            <a:r>
              <a:rPr lang="es-ES" sz="1300" dirty="0">
                <a:solidFill>
                  <a:srgbClr val="FF9900"/>
                </a:solidFill>
                <a:effectLst>
                  <a:outerShdw blurRad="38100" dist="38100" dir="2700000" algn="tl">
                    <a:srgbClr val="000000">
                      <a:alpha val="43137"/>
                    </a:srgbClr>
                  </a:outerShdw>
                </a:effectLst>
              </a:rPr>
              <a:t>Próxima COP27 se  celebra en Egipto en noviembre de 2022</a:t>
            </a:r>
            <a:endParaRPr lang="es-AR" sz="1200" b="1" dirty="0">
              <a:solidFill>
                <a:srgbClr val="FF9900"/>
              </a:solidFill>
              <a:effectLst>
                <a:outerShdw blurRad="38100" dist="38100" dir="2700000" algn="tl">
                  <a:srgbClr val="000000">
                    <a:alpha val="43137"/>
                  </a:srgbClr>
                </a:outerShdw>
              </a:effectLst>
            </a:endParaRPr>
          </a:p>
        </p:txBody>
      </p:sp>
      <p:pic>
        <p:nvPicPr>
          <p:cNvPr id="31771" name="Imagen 2">
            <a:extLst>
              <a:ext uri="{FF2B5EF4-FFF2-40B4-BE49-F238E27FC236}">
                <a16:creationId xmlns:a16="http://schemas.microsoft.com/office/drawing/2014/main" id="{1A347C52-BEBC-9065-D958-72FDC80075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Imagen 1">
            <a:extLst>
              <a:ext uri="{FF2B5EF4-FFF2-40B4-BE49-F238E27FC236}">
                <a16:creationId xmlns:a16="http://schemas.microsoft.com/office/drawing/2014/main" id="{C1A92D52-F727-809A-DD12-9FA0BFBACDB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Imagen 2">
            <a:extLst>
              <a:ext uri="{FF2B5EF4-FFF2-40B4-BE49-F238E27FC236}">
                <a16:creationId xmlns:a16="http://schemas.microsoft.com/office/drawing/2014/main" id="{1FBB9DCA-1378-5529-015D-DD848A93A3B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78C7C96C-69AD-2989-A1D2-6A79F2DBD35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8346C3B4-B990-6609-98D0-2695FD635AA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AA24BAE6-0A71-C42E-DE4B-7297FB112BA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52F5FFE7-B020-48BE-4033-6C887C0914B4}"/>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3B11C08-2AD8-1451-48BD-20359D671C3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43067CDB-FF65-6EA8-5E6D-00AC35BD5D0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5EFF6C8-B207-3B0B-BE72-A33FAA7C2A6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3D3CE85-9DA5-BAC8-0E1F-0C4F982E9D0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82773257-55B5-51BE-031A-7FA4A91BD46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93C30BCB-D92D-2BA4-38A9-0D52EDAFFFA0}"/>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2780" name="47 Grupo">
            <a:extLst>
              <a:ext uri="{FF2B5EF4-FFF2-40B4-BE49-F238E27FC236}">
                <a16:creationId xmlns:a16="http://schemas.microsoft.com/office/drawing/2014/main" id="{8857A2B0-5011-0946-9A5B-BAB6820031C5}"/>
              </a:ext>
            </a:extLst>
          </p:cNvPr>
          <p:cNvGrpSpPr>
            <a:grpSpLocks/>
          </p:cNvGrpSpPr>
          <p:nvPr/>
        </p:nvGrpSpPr>
        <p:grpSpPr bwMode="auto">
          <a:xfrm>
            <a:off x="-11113" y="5661025"/>
            <a:ext cx="9155113" cy="1212850"/>
            <a:chOff x="-10343" y="5804883"/>
            <a:chExt cx="9190855" cy="1069354"/>
          </a:xfrm>
        </p:grpSpPr>
        <p:pic>
          <p:nvPicPr>
            <p:cNvPr id="32803" name="Picture 34">
              <a:extLst>
                <a:ext uri="{FF2B5EF4-FFF2-40B4-BE49-F238E27FC236}">
                  <a16:creationId xmlns:a16="http://schemas.microsoft.com/office/drawing/2014/main" id="{BAD956A5-00FB-91FC-072B-E0A9EEF4B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36">
              <a:extLst>
                <a:ext uri="{FF2B5EF4-FFF2-40B4-BE49-F238E27FC236}">
                  <a16:creationId xmlns:a16="http://schemas.microsoft.com/office/drawing/2014/main" id="{63A12870-EF71-31AD-05A9-38075C362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5" name="Picture 38">
              <a:extLst>
                <a:ext uri="{FF2B5EF4-FFF2-40B4-BE49-F238E27FC236}">
                  <a16:creationId xmlns:a16="http://schemas.microsoft.com/office/drawing/2014/main" id="{934827F9-5344-E9F3-D061-3B4C22786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39">
              <a:extLst>
                <a:ext uri="{FF2B5EF4-FFF2-40B4-BE49-F238E27FC236}">
                  <a16:creationId xmlns:a16="http://schemas.microsoft.com/office/drawing/2014/main" id="{7FF75346-0AD6-915B-7E06-679F61C1B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35">
              <a:extLst>
                <a:ext uri="{FF2B5EF4-FFF2-40B4-BE49-F238E27FC236}">
                  <a16:creationId xmlns:a16="http://schemas.microsoft.com/office/drawing/2014/main" id="{D9AB1E10-F8F0-F769-89A7-31372E1250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16487E24-3407-B5A5-9AC0-6EE0DDABB354}"/>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324E7971-E648-6838-312E-4E9C2F5A4CC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18F54405-F14A-2CBD-510B-405BC613FA7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DDD2D9D-ECDF-F4F5-DDE2-308DEAF2F73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07E52E8F-F34C-3AA0-F40C-0D187600A51B}"/>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A426FC5-EC9B-78EA-B838-3C7B98997E2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F34CECF-DEED-F589-2396-BBE8C68A6E0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FD45FAFD-64DD-DF31-AA13-831448B5D9D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30F3A03C-5F07-46FB-B575-30A942BDF58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6C4F8FEC-D4E6-3FF0-BEF2-98AB0691A7D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3DBE56C8-5A46-7180-44C2-A92A8295C30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2792" name="63 Grupo">
            <a:extLst>
              <a:ext uri="{FF2B5EF4-FFF2-40B4-BE49-F238E27FC236}">
                <a16:creationId xmlns:a16="http://schemas.microsoft.com/office/drawing/2014/main" id="{B529891D-5F09-1C14-88B5-AEE27D386424}"/>
              </a:ext>
            </a:extLst>
          </p:cNvPr>
          <p:cNvGrpSpPr>
            <a:grpSpLocks/>
          </p:cNvGrpSpPr>
          <p:nvPr/>
        </p:nvGrpSpPr>
        <p:grpSpPr bwMode="auto">
          <a:xfrm>
            <a:off x="-11113" y="5645150"/>
            <a:ext cx="9155113" cy="1212850"/>
            <a:chOff x="-10343" y="5804883"/>
            <a:chExt cx="9190855" cy="1069354"/>
          </a:xfrm>
        </p:grpSpPr>
        <p:pic>
          <p:nvPicPr>
            <p:cNvPr id="32798" name="Picture 34">
              <a:extLst>
                <a:ext uri="{FF2B5EF4-FFF2-40B4-BE49-F238E27FC236}">
                  <a16:creationId xmlns:a16="http://schemas.microsoft.com/office/drawing/2014/main" id="{99A23BBD-2CF0-D9FC-B72F-7434C8181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Picture 36">
              <a:extLst>
                <a:ext uri="{FF2B5EF4-FFF2-40B4-BE49-F238E27FC236}">
                  <a16:creationId xmlns:a16="http://schemas.microsoft.com/office/drawing/2014/main" id="{F3E52A6C-4FE5-51E1-8B80-4333636B4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38">
              <a:extLst>
                <a:ext uri="{FF2B5EF4-FFF2-40B4-BE49-F238E27FC236}">
                  <a16:creationId xmlns:a16="http://schemas.microsoft.com/office/drawing/2014/main" id="{EB1C1C82-AE3B-8DA9-E6F7-4F9863822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39">
              <a:extLst>
                <a:ext uri="{FF2B5EF4-FFF2-40B4-BE49-F238E27FC236}">
                  <a16:creationId xmlns:a16="http://schemas.microsoft.com/office/drawing/2014/main" id="{A67D11AD-0FB8-2632-C168-013F92ADCF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2" name="Picture 35">
              <a:extLst>
                <a:ext uri="{FF2B5EF4-FFF2-40B4-BE49-F238E27FC236}">
                  <a16:creationId xmlns:a16="http://schemas.microsoft.com/office/drawing/2014/main" id="{B28412D1-0FA1-1D87-9F38-950A8D20D5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895684A5-93F2-D465-42EB-51DA2AEF3087}"/>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88739F4D-2D75-1D70-5B64-DC64498FAFCE}"/>
              </a:ext>
            </a:extLst>
          </p:cNvPr>
          <p:cNvSpPr>
            <a:spLocks noChangeArrowheads="1"/>
          </p:cNvSpPr>
          <p:nvPr/>
        </p:nvSpPr>
        <p:spPr bwMode="auto">
          <a:xfrm>
            <a:off x="168275" y="549275"/>
            <a:ext cx="8928100" cy="5354638"/>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AR" sz="1400" dirty="0">
                <a:effectLst>
                  <a:outerShdw blurRad="38100" dist="38100" dir="2700000" algn="tl">
                    <a:srgbClr val="000000">
                      <a:alpha val="43137"/>
                    </a:srgbClr>
                  </a:outerShdw>
                </a:effectLst>
              </a:rPr>
              <a:t> </a:t>
            </a:r>
            <a:r>
              <a:rPr lang="es-ES" sz="1300" dirty="0">
                <a:effectLst>
                  <a:outerShdw blurRad="38100" dist="38100" dir="2700000" algn="tl">
                    <a:srgbClr val="000000">
                      <a:alpha val="43137"/>
                    </a:srgbClr>
                  </a:outerShdw>
                </a:effectLst>
              </a:rPr>
              <a:t>Acogemos con satisfacción la celebración en 2021 de la primera parte del 15º período de sesiones de la COP sobre la Diversidad Biológica en Kunming (China), bajo el tema </a:t>
            </a:r>
            <a:r>
              <a:rPr lang="es-ES" sz="1300" dirty="0">
                <a:solidFill>
                  <a:srgbClr val="FF9900"/>
                </a:solidFill>
                <a:effectLst>
                  <a:outerShdw blurRad="38100" dist="38100" dir="2700000" algn="tl">
                    <a:srgbClr val="000000">
                      <a:alpha val="43137"/>
                    </a:srgbClr>
                  </a:outerShdw>
                </a:effectLst>
              </a:rPr>
              <a:t>“Una civilización ecológica: la construcción de un futuro compartido para todos los seres vivos de la Tierra”</a:t>
            </a:r>
            <a:r>
              <a:rPr lang="es-ES" sz="1300" dirty="0">
                <a:effectLst>
                  <a:outerShdw blurRad="38100" dist="38100" dir="2700000" algn="tl">
                    <a:srgbClr val="000000">
                      <a:alpha val="43137"/>
                    </a:srgbClr>
                  </a:outerShdw>
                </a:effectLst>
              </a:rPr>
              <a:t>. Pedimos que en la segunda parte de la COP15 se apruebe un </a:t>
            </a:r>
            <a:r>
              <a:rPr lang="es-ES" sz="1300" dirty="0">
                <a:solidFill>
                  <a:srgbClr val="FF9900"/>
                </a:solidFill>
                <a:effectLst>
                  <a:outerShdw blurRad="38100" dist="38100" dir="2700000" algn="tl">
                    <a:srgbClr val="000000">
                      <a:alpha val="43137"/>
                    </a:srgbClr>
                  </a:outerShdw>
                </a:effectLst>
              </a:rPr>
              <a:t>“Marco Mundial de la Diversidad Biológica Post 2020” </a:t>
            </a:r>
            <a:r>
              <a:rPr lang="es-ES" sz="1300" dirty="0">
                <a:effectLst>
                  <a:outerShdw blurRad="38100" dist="38100" dir="2700000" algn="tl">
                    <a:srgbClr val="000000">
                      <a:alpha val="43137"/>
                    </a:srgbClr>
                  </a:outerShdw>
                </a:effectLst>
              </a:rPr>
              <a:t>ambicioso y transformador que, entre otras cosas, incluya un conjunto de objetivos y metas claros y sólidos que estén respaldados por un aumento de la financiación y un refuerzo de los mecanismos de presentación de informes y revisión, como instrumento clave para alcanzar los ODS y la Visión 2050 de la CBD de vivir en armonía con la naturaleza.</a:t>
            </a:r>
          </a:p>
          <a:p>
            <a:pPr>
              <a:buFont typeface="Wingdings" pitchFamily="2" charset="2"/>
              <a:buChar char="Ø"/>
              <a:defRPr/>
            </a:pPr>
            <a:endParaRPr lang="es-ES" sz="800" b="1" dirty="0">
              <a:effectLst>
                <a:outerShdw blurRad="38100" dist="38100" dir="2700000" algn="tl">
                  <a:srgbClr val="000000">
                    <a:alpha val="43137"/>
                  </a:srgbClr>
                </a:outerShdw>
              </a:effectLst>
            </a:endParaRPr>
          </a:p>
          <a:p>
            <a:pPr>
              <a:buFont typeface="Wingdings" pitchFamily="2" charset="2"/>
              <a:buChar char="Ø"/>
              <a:defRPr/>
            </a:pPr>
            <a:r>
              <a:rPr lang="es-ES" sz="1300" b="1" dirty="0">
                <a:effectLst>
                  <a:outerShdw blurRad="38100" dist="38100" dir="2700000" algn="tl">
                    <a:srgbClr val="000000">
                      <a:alpha val="43137"/>
                    </a:srgbClr>
                  </a:outerShdw>
                </a:effectLst>
              </a:rPr>
              <a:t> Reafirmamos nuestro compromiso con el </a:t>
            </a:r>
            <a:r>
              <a:rPr lang="es-ES" sz="1300" b="1" dirty="0">
                <a:solidFill>
                  <a:srgbClr val="FF9900"/>
                </a:solidFill>
                <a:effectLst>
                  <a:outerShdw blurRad="38100" dist="38100" dir="2700000" algn="tl">
                    <a:srgbClr val="000000">
                      <a:alpha val="43137"/>
                    </a:srgbClr>
                  </a:outerShdw>
                </a:effectLst>
              </a:rPr>
              <a:t>Decenio de las Naciones Unidas para la Restauración de los Ecosistemas</a:t>
            </a:r>
            <a:r>
              <a:rPr lang="es-ES" sz="1300" b="1" dirty="0">
                <a:effectLst>
                  <a:outerShdw blurRad="38100" dist="38100" dir="2700000" algn="tl">
                    <a:srgbClr val="000000">
                      <a:alpha val="43137"/>
                    </a:srgbClr>
                  </a:outerShdw>
                </a:effectLst>
              </a:rPr>
              <a:t> y nos comprometemos a trabajar para detener la pérdida, la degradación y la fragmentación de los ecosistemas, centrándonos en las zonas de especial importancia para la diversidad biológica; el uso sostenible de la tierra, el mar y el agua; la gestión eficaz y la designación activa de zonas y parques protegidos; la salvaguardia de hábitats, tipos de naturaleza y ecosistemas especialmente vulnerables; el fomento de la conectividad ecológica, y la lucha contra la deforestación, el comercio ilícito de madera y el tráfico de especies de flora y fauna silvestres, la minería ilícita y perjudicial para el medio ambiente, la pesca ilegal, no declarada y no reglamentada, y los delitos, conflictos y otras actividades insostenibles que tienen efectos graves sobre el medio ambiente.</a:t>
            </a:r>
          </a:p>
          <a:p>
            <a:pPr>
              <a:buFont typeface="Wingdings" pitchFamily="2" charset="2"/>
              <a:buChar char="Ø"/>
              <a:defRPr/>
            </a:pPr>
            <a:endParaRPr lang="es-AR" sz="1200" b="1" dirty="0">
              <a:solidFill>
                <a:srgbClr val="FF9900"/>
              </a:solidFill>
              <a:effectLst>
                <a:outerShdw blurRad="38100" dist="38100" dir="2700000" algn="tl">
                  <a:srgbClr val="000000">
                    <a:alpha val="43137"/>
                  </a:srgbClr>
                </a:outerShdw>
              </a:effectLst>
            </a:endParaRPr>
          </a:p>
        </p:txBody>
      </p:sp>
      <p:pic>
        <p:nvPicPr>
          <p:cNvPr id="32795" name="Imagen 2">
            <a:extLst>
              <a:ext uri="{FF2B5EF4-FFF2-40B4-BE49-F238E27FC236}">
                <a16:creationId xmlns:a16="http://schemas.microsoft.com/office/drawing/2014/main" id="{9BFEE12B-9CC0-C863-1AFB-A59E017EFD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6" name="Imagen 1">
            <a:extLst>
              <a:ext uri="{FF2B5EF4-FFF2-40B4-BE49-F238E27FC236}">
                <a16:creationId xmlns:a16="http://schemas.microsoft.com/office/drawing/2014/main" id="{D9C9E2FE-2421-3D05-B174-6AB7217056A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Imagen 2">
            <a:extLst>
              <a:ext uri="{FF2B5EF4-FFF2-40B4-BE49-F238E27FC236}">
                <a16:creationId xmlns:a16="http://schemas.microsoft.com/office/drawing/2014/main" id="{EF8EF9F2-D252-8A18-2968-2D9D79809C1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64B9DBE0-FB9E-B7E4-AB1E-45591A1306D0}"/>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491C5865-44E8-41E9-E586-A01DCF7F961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154BC582-4DA5-B429-A5F4-F186A1AEA47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4F4E0E6-B3E8-8426-6A85-95BB0F3465CB}"/>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BA1396B7-F886-B484-2CCA-D43641D00CD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38FD144-5EA6-8C22-0D21-287FEE417DB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2A975F0F-3800-A012-919F-973D55150CA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FCA5CE8B-16E9-9F18-793B-7A615D0D7AA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397CA2F0-75C9-5689-5308-6B20AFCB136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A2285FCD-4229-53C0-C054-B94BD4D381ED}"/>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3804" name="47 Grupo">
            <a:extLst>
              <a:ext uri="{FF2B5EF4-FFF2-40B4-BE49-F238E27FC236}">
                <a16:creationId xmlns:a16="http://schemas.microsoft.com/office/drawing/2014/main" id="{7A85223C-CD40-EDC3-C7F0-CB5EE6F33F5A}"/>
              </a:ext>
            </a:extLst>
          </p:cNvPr>
          <p:cNvGrpSpPr>
            <a:grpSpLocks/>
          </p:cNvGrpSpPr>
          <p:nvPr/>
        </p:nvGrpSpPr>
        <p:grpSpPr bwMode="auto">
          <a:xfrm>
            <a:off x="-11113" y="5661025"/>
            <a:ext cx="9155113" cy="1212850"/>
            <a:chOff x="-10343" y="5804883"/>
            <a:chExt cx="9190855" cy="1069354"/>
          </a:xfrm>
        </p:grpSpPr>
        <p:pic>
          <p:nvPicPr>
            <p:cNvPr id="33827" name="Picture 34">
              <a:extLst>
                <a:ext uri="{FF2B5EF4-FFF2-40B4-BE49-F238E27FC236}">
                  <a16:creationId xmlns:a16="http://schemas.microsoft.com/office/drawing/2014/main" id="{4BCADE4F-86C8-72C6-928C-84A274C62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36">
              <a:extLst>
                <a:ext uri="{FF2B5EF4-FFF2-40B4-BE49-F238E27FC236}">
                  <a16:creationId xmlns:a16="http://schemas.microsoft.com/office/drawing/2014/main" id="{0797E9C4-7DDC-8460-AEEF-491B4E6DD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38">
              <a:extLst>
                <a:ext uri="{FF2B5EF4-FFF2-40B4-BE49-F238E27FC236}">
                  <a16:creationId xmlns:a16="http://schemas.microsoft.com/office/drawing/2014/main" id="{4B61EF2F-A8EC-E79D-3092-D21F0AB80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39">
              <a:extLst>
                <a:ext uri="{FF2B5EF4-FFF2-40B4-BE49-F238E27FC236}">
                  <a16:creationId xmlns:a16="http://schemas.microsoft.com/office/drawing/2014/main" id="{680F25A6-132A-8B93-1D5C-F3E37B8EF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35">
              <a:extLst>
                <a:ext uri="{FF2B5EF4-FFF2-40B4-BE49-F238E27FC236}">
                  <a16:creationId xmlns:a16="http://schemas.microsoft.com/office/drawing/2014/main" id="{79B46BE7-7ABF-5230-5190-9EB4B5F0D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DE43B152-9161-9481-AD79-5EED449CD4A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0FA6172B-6851-3B4F-258C-8C505A154342}"/>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BA4B7E79-5F31-C19F-F30F-54B3714445D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418A4EA-3110-6165-06A4-4CF157AE945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953433C-8F25-D7C3-CF5E-577177E17120}"/>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964188A5-0A23-D33E-AE4D-D2FD47F1869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44690EC-629A-9197-661A-A462D682D80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24E6648D-8C4B-26F2-E13A-11E2908B89C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4D3AAAFE-D71B-18E5-67E2-8E151986EA4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0F6CD1C8-C664-3B8A-6869-780719609FA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F2AA5C0-192B-F4FE-0765-89A4AF2D5F32}"/>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3816" name="63 Grupo">
            <a:extLst>
              <a:ext uri="{FF2B5EF4-FFF2-40B4-BE49-F238E27FC236}">
                <a16:creationId xmlns:a16="http://schemas.microsoft.com/office/drawing/2014/main" id="{3C517015-4C0C-D745-67B0-244E3AB4FC9E}"/>
              </a:ext>
            </a:extLst>
          </p:cNvPr>
          <p:cNvGrpSpPr>
            <a:grpSpLocks/>
          </p:cNvGrpSpPr>
          <p:nvPr/>
        </p:nvGrpSpPr>
        <p:grpSpPr bwMode="auto">
          <a:xfrm>
            <a:off x="-11113" y="5645150"/>
            <a:ext cx="9155113" cy="1212850"/>
            <a:chOff x="-10343" y="5804883"/>
            <a:chExt cx="9190855" cy="1069354"/>
          </a:xfrm>
        </p:grpSpPr>
        <p:pic>
          <p:nvPicPr>
            <p:cNvPr id="33822" name="Picture 34">
              <a:extLst>
                <a:ext uri="{FF2B5EF4-FFF2-40B4-BE49-F238E27FC236}">
                  <a16:creationId xmlns:a16="http://schemas.microsoft.com/office/drawing/2014/main" id="{90B99A47-7CA0-A7C4-DCDE-8E5941743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Picture 36">
              <a:extLst>
                <a:ext uri="{FF2B5EF4-FFF2-40B4-BE49-F238E27FC236}">
                  <a16:creationId xmlns:a16="http://schemas.microsoft.com/office/drawing/2014/main" id="{03FDBEC7-5248-DD91-88D8-194CFE4E0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4" name="Picture 38">
              <a:extLst>
                <a:ext uri="{FF2B5EF4-FFF2-40B4-BE49-F238E27FC236}">
                  <a16:creationId xmlns:a16="http://schemas.microsoft.com/office/drawing/2014/main" id="{30821E57-5279-FB46-2753-FD21880D1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5" name="Picture 39">
              <a:extLst>
                <a:ext uri="{FF2B5EF4-FFF2-40B4-BE49-F238E27FC236}">
                  <a16:creationId xmlns:a16="http://schemas.microsoft.com/office/drawing/2014/main" id="{7834395A-A13F-5C9D-8D91-37986AD13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35">
              <a:extLst>
                <a:ext uri="{FF2B5EF4-FFF2-40B4-BE49-F238E27FC236}">
                  <a16:creationId xmlns:a16="http://schemas.microsoft.com/office/drawing/2014/main" id="{4C3FF31E-2FD9-0127-F609-923136AB4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4AE7FA8F-629E-3E1B-4544-8DBD0C52CFF8}"/>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047E35B4-5FA0-E0EF-DC77-9F128F8FC470}"/>
              </a:ext>
            </a:extLst>
          </p:cNvPr>
          <p:cNvSpPr>
            <a:spLocks noChangeArrowheads="1"/>
          </p:cNvSpPr>
          <p:nvPr/>
        </p:nvSpPr>
        <p:spPr bwMode="auto">
          <a:xfrm>
            <a:off x="103188" y="577850"/>
            <a:ext cx="8993187" cy="5294313"/>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AR" sz="1100" dirty="0">
                <a:effectLst>
                  <a:outerShdw blurRad="38100" dist="38100" dir="2700000" algn="tl">
                    <a:srgbClr val="000000">
                      <a:alpha val="43137"/>
                    </a:srgbClr>
                  </a:outerShdw>
                </a:effectLst>
              </a:rPr>
              <a:t> </a:t>
            </a:r>
            <a:r>
              <a:rPr lang="es-ES" sz="1200" dirty="0">
                <a:effectLst>
                  <a:outerShdw blurRad="38100" dist="38100" dir="2700000" algn="tl">
                    <a:srgbClr val="000000">
                      <a:alpha val="43137"/>
                    </a:srgbClr>
                  </a:outerShdw>
                </a:effectLst>
              </a:rPr>
              <a:t>Promoveremos y fortaleceremos los </a:t>
            </a:r>
            <a:r>
              <a:rPr lang="es-ES" sz="1200" dirty="0">
                <a:solidFill>
                  <a:srgbClr val="FF9900"/>
                </a:solidFill>
                <a:effectLst>
                  <a:outerShdw blurRad="38100" dist="38100" dir="2700000" algn="tl">
                    <a:srgbClr val="000000">
                      <a:alpha val="43137"/>
                    </a:srgbClr>
                  </a:outerShdw>
                </a:effectLst>
              </a:rPr>
              <a:t>enfoques basados en los ecosistemas y las soluciones</a:t>
            </a:r>
          </a:p>
          <a:p>
            <a:pPr>
              <a:defRPr/>
            </a:pPr>
            <a:r>
              <a:rPr lang="es-ES" sz="1200" dirty="0">
                <a:solidFill>
                  <a:srgbClr val="FF9900"/>
                </a:solidFill>
                <a:effectLst>
                  <a:outerShdw blurRad="38100" dist="38100" dir="2700000" algn="tl">
                    <a:srgbClr val="000000">
                      <a:alpha val="43137"/>
                    </a:srgbClr>
                  </a:outerShdw>
                </a:effectLst>
              </a:rPr>
              <a:t> basadas en la naturaleza</a:t>
            </a:r>
            <a:r>
              <a:rPr lang="es-ES" sz="1200" dirty="0">
                <a:effectLst>
                  <a:outerShdw blurRad="38100" dist="38100" dir="2700000" algn="tl">
                    <a:srgbClr val="000000">
                      <a:alpha val="43137"/>
                    </a:srgbClr>
                  </a:outerShdw>
                </a:effectLst>
              </a:rPr>
              <a:t>, entre otras cosas mediante la reducción de la deforestación y la degradación de los bosques, y la protección y conservación, la gestión sostenible y la restauración de la tierra, el suelo y los ecosistemas degradados que nos proporcionan alimentos, agua y energía y que son hábitats para la diversidad biológica y se ocupan del almacenamiento y el secuestro de carbono, aportando de ese modo múltiples beneficios en los ámbitos económico, social y ambiental y potenciando nuestros esfuerzos encaminados a lograr los Objetivos de Desarrollo Sostenible.</a:t>
            </a:r>
          </a:p>
          <a:p>
            <a:pPr>
              <a:defRPr/>
            </a:pPr>
            <a:endParaRPr lang="es-ES" sz="800" dirty="0">
              <a:effectLst>
                <a:outerShdw blurRad="38100" dist="38100" dir="2700000" algn="tl">
                  <a:srgbClr val="000000">
                    <a:alpha val="43137"/>
                  </a:srgbClr>
                </a:outerShdw>
              </a:effectLst>
            </a:endParaRPr>
          </a:p>
          <a:p>
            <a:pPr marL="285750" indent="-285750">
              <a:buFont typeface="Wingdings" panose="05000000000000000000" pitchFamily="2" charset="2"/>
              <a:buChar char="Ø"/>
              <a:defRPr/>
            </a:pPr>
            <a:r>
              <a:rPr lang="es-ES" sz="1200" dirty="0">
                <a:effectLst>
                  <a:outerShdw blurRad="38100" dist="38100" dir="2700000" algn="tl">
                    <a:srgbClr val="000000">
                      <a:alpha val="43137"/>
                    </a:srgbClr>
                  </a:outerShdw>
                </a:effectLst>
              </a:rPr>
              <a:t>Promoveremos la </a:t>
            </a:r>
            <a:r>
              <a:rPr lang="es-ES" sz="1200" dirty="0">
                <a:solidFill>
                  <a:srgbClr val="FF9900"/>
                </a:solidFill>
                <a:effectLst>
                  <a:outerShdw blurRad="38100" dist="38100" dir="2700000" algn="tl">
                    <a:srgbClr val="000000">
                      <a:alpha val="43137"/>
                    </a:srgbClr>
                  </a:outerShdw>
                </a:effectLst>
              </a:rPr>
              <a:t>planificación integral del uso del suelo y el agua </a:t>
            </a:r>
            <a:r>
              <a:rPr lang="es-ES" sz="1200" dirty="0">
                <a:effectLst>
                  <a:outerShdw blurRad="38100" dist="38100" dir="2700000" algn="tl">
                    <a:srgbClr val="000000">
                      <a:alpha val="43137"/>
                    </a:srgbClr>
                  </a:outerShdw>
                </a:effectLst>
              </a:rPr>
              <a:t>con una sólida aplicación</a:t>
            </a:r>
          </a:p>
          <a:p>
            <a:pPr>
              <a:defRPr/>
            </a:pPr>
            <a:r>
              <a:rPr lang="es-ES" sz="1200" dirty="0">
                <a:effectLst>
                  <a:outerShdw blurRad="38100" dist="38100" dir="2700000" algn="tl">
                    <a:srgbClr val="000000">
                      <a:alpha val="43137"/>
                    </a:srgbClr>
                  </a:outerShdw>
                </a:effectLst>
              </a:rPr>
              <a:t>nacional como herramienta importante para el desarrollo sostenible y fomentaremos la cooperación internacional para ayudar a </a:t>
            </a:r>
            <a:r>
              <a:rPr lang="es-ES" sz="1200" dirty="0">
                <a:solidFill>
                  <a:srgbClr val="FF9900"/>
                </a:solidFill>
                <a:effectLst>
                  <a:outerShdw blurRad="38100" dist="38100" dir="2700000" algn="tl">
                    <a:srgbClr val="000000">
                      <a:alpha val="43137"/>
                    </a:srgbClr>
                  </a:outerShdw>
                </a:effectLst>
              </a:rPr>
              <a:t>crear un entorno empresarial propicio que estimule las inversiones en la producción sostenible </a:t>
            </a:r>
            <a:r>
              <a:rPr lang="es-ES" sz="1200" b="1" dirty="0">
                <a:solidFill>
                  <a:srgbClr val="FF9900"/>
                </a:solidFill>
                <a:effectLst>
                  <a:outerShdw blurRad="38100" dist="38100" dir="2700000" algn="tl">
                    <a:srgbClr val="000000">
                      <a:alpha val="43137"/>
                    </a:srgbClr>
                  </a:outerShdw>
                </a:effectLst>
              </a:rPr>
              <a:t>y las cadenas de valor</a:t>
            </a:r>
            <a:r>
              <a:rPr lang="es-ES" sz="1200" b="1" dirty="0">
                <a:effectLst>
                  <a:outerShdw blurRad="38100" dist="38100" dir="2700000" algn="tl">
                    <a:srgbClr val="000000">
                      <a:alpha val="43137"/>
                    </a:srgbClr>
                  </a:outerShdw>
                </a:effectLst>
              </a:rPr>
              <a:t>.</a:t>
            </a:r>
          </a:p>
          <a:p>
            <a:pPr>
              <a:defRPr/>
            </a:pPr>
            <a:endParaRPr lang="es-ES" sz="800" b="1" dirty="0">
              <a:effectLst>
                <a:outerShdw blurRad="38100" dist="38100" dir="2700000" algn="tl">
                  <a:srgbClr val="000000">
                    <a:alpha val="43137"/>
                  </a:srgbClr>
                </a:outerShdw>
              </a:effectLst>
            </a:endParaRPr>
          </a:p>
          <a:p>
            <a:pPr>
              <a:buFont typeface="Wingdings" panose="05000000000000000000" pitchFamily="2" charset="2"/>
              <a:buChar char="Ø"/>
              <a:defRPr/>
            </a:pPr>
            <a:r>
              <a:rPr lang="es-ES" sz="1200" b="1" dirty="0">
                <a:effectLst>
                  <a:outerShdw blurRad="38100" dist="38100" dir="2700000" algn="tl">
                    <a:srgbClr val="000000">
                      <a:alpha val="43137"/>
                    </a:srgbClr>
                  </a:outerShdw>
                </a:effectLst>
              </a:rPr>
              <a:t> Nos comprometemos a </a:t>
            </a:r>
            <a:r>
              <a:rPr lang="es-ES" sz="1200" b="1" dirty="0">
                <a:solidFill>
                  <a:srgbClr val="FF9900"/>
                </a:solidFill>
                <a:effectLst>
                  <a:outerShdw blurRad="38100" dist="38100" dir="2700000" algn="tl">
                    <a:srgbClr val="000000">
                      <a:alpha val="43137"/>
                    </a:srgbClr>
                  </a:outerShdw>
                </a:effectLst>
              </a:rPr>
              <a:t>salvaguardar la vida submarina y restablecer un océano limpio, saludable, </a:t>
            </a:r>
            <a:r>
              <a:rPr lang="es-ES" sz="1200" b="1" dirty="0" err="1">
                <a:solidFill>
                  <a:srgbClr val="FF9900"/>
                </a:solidFill>
                <a:effectLst>
                  <a:outerShdw blurRad="38100" dist="38100" dir="2700000" algn="tl">
                    <a:srgbClr val="000000">
                      <a:alpha val="43137"/>
                    </a:srgbClr>
                  </a:outerShdw>
                </a:effectLst>
              </a:rPr>
              <a:t>resiliente</a:t>
            </a:r>
            <a:r>
              <a:rPr lang="es-ES" sz="1200" b="1" dirty="0">
                <a:solidFill>
                  <a:srgbClr val="FF9900"/>
                </a:solidFill>
                <a:effectLst>
                  <a:outerShdw blurRad="38100" dist="38100" dir="2700000" algn="tl">
                    <a:srgbClr val="000000">
                      <a:alpha val="43137"/>
                    </a:srgbClr>
                  </a:outerShdw>
                </a:effectLst>
              </a:rPr>
              <a:t> y productivo</a:t>
            </a:r>
            <a:r>
              <a:rPr lang="es-ES" sz="1200" b="1" dirty="0">
                <a:effectLst>
                  <a:outerShdw blurRad="38100" dist="38100" dir="2700000" algn="tl">
                    <a:srgbClr val="000000">
                      <a:alpha val="43137"/>
                    </a:srgbClr>
                  </a:outerShdw>
                </a:effectLst>
              </a:rPr>
              <a:t>, capaz de almacenar carbono y proporcionar alimentos y medios de vida sostenibles, y lo haremos mediante la intensificación de los esfuerzos para proteger, conservar y gestionar de forma sostenible nuestros océanos, mares, lagos, ríos y ecosistemas costeros, a la vez que actuamos para prevenir la contaminación, incluida la eutrofización y la contaminación por plásticos, y evitar el aumento del nivel del mar, el calentamiento de los océanos y la acidificación, en consonancia. Aguardamos con interés la organización de la Segunda Conferencia sobre los Océanos de las Naciones Unidas en Lisboa, Portugal en junio 2022 y la Conferencia de las Naciones Unidas sobre el Agua en Nueva York en 2023.</a:t>
            </a:r>
            <a:endParaRPr lang="es-AR" sz="1200" b="1" dirty="0">
              <a:effectLst>
                <a:outerShdw blurRad="38100" dist="38100" dir="2700000" algn="tl">
                  <a:srgbClr val="000000">
                    <a:alpha val="43137"/>
                  </a:srgbClr>
                </a:outerShdw>
              </a:effectLst>
            </a:endParaRPr>
          </a:p>
        </p:txBody>
      </p:sp>
      <p:pic>
        <p:nvPicPr>
          <p:cNvPr id="33819" name="Imagen 2">
            <a:extLst>
              <a:ext uri="{FF2B5EF4-FFF2-40B4-BE49-F238E27FC236}">
                <a16:creationId xmlns:a16="http://schemas.microsoft.com/office/drawing/2014/main" id="{157E8D2E-E6D6-D0B5-3E90-243F96D526E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0" name="Imagen 1">
            <a:extLst>
              <a:ext uri="{FF2B5EF4-FFF2-40B4-BE49-F238E27FC236}">
                <a16:creationId xmlns:a16="http://schemas.microsoft.com/office/drawing/2014/main" id="{DCB4FD0E-0C86-DACD-CDE7-DE412FBE7B4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Imagen 2">
            <a:extLst>
              <a:ext uri="{FF2B5EF4-FFF2-40B4-BE49-F238E27FC236}">
                <a16:creationId xmlns:a16="http://schemas.microsoft.com/office/drawing/2014/main" id="{A8D147CD-3867-EA6C-AA58-E93D615264F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CC300A39-7DAB-EBD3-9454-471B06C607C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BFD30425-F97C-196C-14E2-82DE66E2D12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EEFF7704-D993-C5B9-686A-206CEE512FB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441B02B-3183-D6D1-5171-0A141A8087B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0350B69-B4FF-1A96-8913-EFB5793776D8}"/>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2CC7EB1-7FC9-2CA2-BE67-384ED076E40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9021EA88-B2DD-9561-72A9-C55C3D73952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5F1539A-EE77-38A8-190B-6D95A44038F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226D98E-5CDE-02A4-2931-25F23E983F2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7BCED207-8786-DE1F-302C-D88424EFC1E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132" name="47 Grupo">
            <a:extLst>
              <a:ext uri="{FF2B5EF4-FFF2-40B4-BE49-F238E27FC236}">
                <a16:creationId xmlns:a16="http://schemas.microsoft.com/office/drawing/2014/main" id="{8A78C2D5-BB92-1889-120B-642741A2BB1C}"/>
              </a:ext>
            </a:extLst>
          </p:cNvPr>
          <p:cNvGrpSpPr>
            <a:grpSpLocks/>
          </p:cNvGrpSpPr>
          <p:nvPr/>
        </p:nvGrpSpPr>
        <p:grpSpPr bwMode="auto">
          <a:xfrm>
            <a:off x="-11113" y="5661025"/>
            <a:ext cx="9155113" cy="1212850"/>
            <a:chOff x="-10343" y="5804883"/>
            <a:chExt cx="9190855" cy="1069354"/>
          </a:xfrm>
        </p:grpSpPr>
        <p:pic>
          <p:nvPicPr>
            <p:cNvPr id="5152" name="Picture 34">
              <a:extLst>
                <a:ext uri="{FF2B5EF4-FFF2-40B4-BE49-F238E27FC236}">
                  <a16:creationId xmlns:a16="http://schemas.microsoft.com/office/drawing/2014/main" id="{634CB951-2A11-0269-F170-13D161F84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6">
              <a:extLst>
                <a:ext uri="{FF2B5EF4-FFF2-40B4-BE49-F238E27FC236}">
                  <a16:creationId xmlns:a16="http://schemas.microsoft.com/office/drawing/2014/main" id="{3A35ECF2-46F1-FCFC-02A9-4D4BC3785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8">
              <a:extLst>
                <a:ext uri="{FF2B5EF4-FFF2-40B4-BE49-F238E27FC236}">
                  <a16:creationId xmlns:a16="http://schemas.microsoft.com/office/drawing/2014/main" id="{F6241D9A-3256-C8D8-BA7B-8337AF212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9">
              <a:extLst>
                <a:ext uri="{FF2B5EF4-FFF2-40B4-BE49-F238E27FC236}">
                  <a16:creationId xmlns:a16="http://schemas.microsoft.com/office/drawing/2014/main" id="{CF269F2C-4509-ED72-31F4-6C7DDCCFA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35">
              <a:extLst>
                <a:ext uri="{FF2B5EF4-FFF2-40B4-BE49-F238E27FC236}">
                  <a16:creationId xmlns:a16="http://schemas.microsoft.com/office/drawing/2014/main" id="{AB229856-87E8-D4C5-8D79-9007B5D12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2021F7CB-42F0-D00E-0FD9-F9402A60946C}"/>
              </a:ext>
            </a:extLst>
          </p:cNvPr>
          <p:cNvSpPr>
            <a:spLocks noChangeArrowheads="1"/>
          </p:cNvSpPr>
          <p:nvPr/>
        </p:nvSpPr>
        <p:spPr bwMode="auto">
          <a:xfrm>
            <a:off x="0" y="-26988"/>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7DC86E44-143F-6F04-D73E-ED564391F75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393D1BA2-B879-7286-F8E9-0DB84FF580F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812AF9D-1CBA-B980-51DA-2596013DA93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9970060-C454-EE88-173E-BC9E12E6F9E8}"/>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5658868-CCC3-037D-0A5F-FFCE6CA4DDC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3396D077-0EC9-EA6F-45CF-260F5F74CED7}"/>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E01C074-506C-7E94-FD51-0289700045E2}"/>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A6F1AB04-EEFC-FE77-DF24-395B114303B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EDD81C54-2DCA-322D-A489-A867DC82256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8D571EC9-ACF1-D2DF-CD3C-013C8297B0BB}"/>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144" name="63 Grupo">
            <a:extLst>
              <a:ext uri="{FF2B5EF4-FFF2-40B4-BE49-F238E27FC236}">
                <a16:creationId xmlns:a16="http://schemas.microsoft.com/office/drawing/2014/main" id="{8E925ED7-FE1A-8BF4-FE59-5065BBE43AE3}"/>
              </a:ext>
            </a:extLst>
          </p:cNvPr>
          <p:cNvGrpSpPr>
            <a:grpSpLocks/>
          </p:cNvGrpSpPr>
          <p:nvPr/>
        </p:nvGrpSpPr>
        <p:grpSpPr bwMode="auto">
          <a:xfrm>
            <a:off x="-11113" y="5645150"/>
            <a:ext cx="9155113" cy="1212850"/>
            <a:chOff x="-10343" y="5804883"/>
            <a:chExt cx="9190855" cy="1069354"/>
          </a:xfrm>
        </p:grpSpPr>
        <p:pic>
          <p:nvPicPr>
            <p:cNvPr id="5147" name="Picture 34">
              <a:extLst>
                <a:ext uri="{FF2B5EF4-FFF2-40B4-BE49-F238E27FC236}">
                  <a16:creationId xmlns:a16="http://schemas.microsoft.com/office/drawing/2014/main" id="{6E956636-C1B3-D62F-C826-73144D8CF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36">
              <a:extLst>
                <a:ext uri="{FF2B5EF4-FFF2-40B4-BE49-F238E27FC236}">
                  <a16:creationId xmlns:a16="http://schemas.microsoft.com/office/drawing/2014/main" id="{AD85C057-A810-9FE7-7C20-EF85D237F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38">
              <a:extLst>
                <a:ext uri="{FF2B5EF4-FFF2-40B4-BE49-F238E27FC236}">
                  <a16:creationId xmlns:a16="http://schemas.microsoft.com/office/drawing/2014/main" id="{8EA82003-BE90-AAE6-356B-2B19F826B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39">
              <a:extLst>
                <a:ext uri="{FF2B5EF4-FFF2-40B4-BE49-F238E27FC236}">
                  <a16:creationId xmlns:a16="http://schemas.microsoft.com/office/drawing/2014/main" id="{E35F6442-78E1-026C-3CD1-8CDC56F2A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5">
              <a:extLst>
                <a:ext uri="{FF2B5EF4-FFF2-40B4-BE49-F238E27FC236}">
                  <a16:creationId xmlns:a16="http://schemas.microsoft.com/office/drawing/2014/main" id="{40CA1553-9DD2-5D95-B034-471F36A1DE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4DA8A8C7-3BFA-AC23-A1E1-32E62F1F7739}"/>
              </a:ext>
            </a:extLst>
          </p:cNvPr>
          <p:cNvSpPr>
            <a:spLocks noChangeArrowheads="1"/>
          </p:cNvSpPr>
          <p:nvPr/>
        </p:nvSpPr>
        <p:spPr bwMode="auto">
          <a:xfrm>
            <a:off x="250825" y="1052513"/>
            <a:ext cx="8785225" cy="4600575"/>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Documento final de la conferencia 2012</a:t>
            </a:r>
          </a:p>
          <a:p>
            <a:pPr algn="ctr">
              <a:buFont typeface="Wingdings" pitchFamily="2" charset="2"/>
              <a:buNone/>
              <a:defRPr/>
            </a:pPr>
            <a:r>
              <a:rPr lang="es-ES" sz="2400" b="1" cap="all" dirty="0">
                <a:solidFill>
                  <a:srgbClr val="3E9CB2"/>
                </a:solidFill>
                <a:effectLst>
                  <a:outerShdw blurRad="38100" dist="38100" dir="2700000" algn="tl">
                    <a:srgbClr val="000000"/>
                  </a:outerShdw>
                </a:effectLst>
              </a:rPr>
              <a:t>Rio+20 “El futuro que queremos”</a:t>
            </a:r>
          </a:p>
          <a:p>
            <a:pPr algn="ctr">
              <a:buFont typeface="Wingdings" pitchFamily="2" charset="2"/>
              <a:buNone/>
              <a:defRPr/>
            </a:pPr>
            <a:endParaRPr lang="es-ES" sz="1000" b="1" dirty="0">
              <a:effectLst>
                <a:outerShdw blurRad="38100" dist="38100" dir="2700000" algn="tl">
                  <a:srgbClr val="FFFFFF"/>
                </a:outerShdw>
              </a:effectLst>
              <a:latin typeface="Arial" pitchFamily="34" charset="0"/>
              <a:cs typeface="Arial" pitchFamily="34" charset="0"/>
            </a:endParaRPr>
          </a:p>
          <a:p>
            <a:pPr algn="ctr">
              <a:buFont typeface="Wingdings" pitchFamily="2" charset="2"/>
              <a:buNone/>
              <a:defRPr/>
            </a:pPr>
            <a:endParaRPr lang="es-ES" sz="1000" b="1" dirty="0">
              <a:effectLst>
                <a:outerShdw blurRad="38100" dist="38100" dir="2700000" algn="tl">
                  <a:srgbClr val="FFFFFF"/>
                </a:outerShdw>
              </a:effectLst>
              <a:latin typeface="Arial" pitchFamily="34" charset="0"/>
              <a:cs typeface="Arial" pitchFamily="34" charset="0"/>
            </a:endParaRPr>
          </a:p>
          <a:p>
            <a:pPr>
              <a:buFont typeface="Wingdings" pitchFamily="2" charset="2"/>
              <a:buChar char="Ø"/>
              <a:defRPr/>
            </a:pPr>
            <a:r>
              <a:rPr lang="es-ES" sz="2000" dirty="0">
                <a:latin typeface="Arial" pitchFamily="34" charset="0"/>
                <a:cs typeface="Arial" pitchFamily="34" charset="0"/>
              </a:rPr>
              <a:t> </a:t>
            </a:r>
            <a:r>
              <a:rPr lang="es-ES" b="1" dirty="0"/>
              <a:t>La </a:t>
            </a:r>
            <a:r>
              <a:rPr lang="es-ES" b="1" i="1" dirty="0">
                <a:solidFill>
                  <a:srgbClr val="CC3300"/>
                </a:solidFill>
                <a:effectLst>
                  <a:outerShdw blurRad="38100" dist="38100" dir="2700000" algn="tl">
                    <a:srgbClr val="000000">
                      <a:alpha val="43137"/>
                    </a:srgbClr>
                  </a:outerShdw>
                </a:effectLst>
              </a:rPr>
              <a:t>Asamblea General de las Naciones Unidas (AGNU) </a:t>
            </a:r>
            <a:r>
              <a:rPr lang="es-ES" b="1" dirty="0"/>
              <a:t>en su sexagésimo sexto período de sesiones en 2012 y por Resolución A/RES/66/288 lo </a:t>
            </a:r>
            <a:r>
              <a:rPr lang="es-ES" b="1" i="1" dirty="0">
                <a:solidFill>
                  <a:srgbClr val="CC3300"/>
                </a:solidFill>
                <a:effectLst>
                  <a:outerShdw blurRad="38100" dist="38100" dir="2700000" algn="tl">
                    <a:srgbClr val="000000">
                      <a:alpha val="43137"/>
                    </a:srgbClr>
                  </a:outerShdw>
                </a:effectLst>
              </a:rPr>
              <a:t>“hace suyo”</a:t>
            </a:r>
          </a:p>
          <a:p>
            <a:pPr>
              <a:defRPr/>
            </a:pPr>
            <a:endParaRPr lang="es-ES" sz="1400" b="1" dirty="0"/>
          </a:p>
          <a:p>
            <a:pPr>
              <a:buFont typeface="Wingdings" pitchFamily="2" charset="2"/>
              <a:buChar char="Ø"/>
              <a:defRPr/>
            </a:pPr>
            <a:r>
              <a:rPr lang="es-ES" b="1" dirty="0"/>
              <a:t> Sección V </a:t>
            </a:r>
            <a:r>
              <a:rPr lang="es-ES" b="1" i="1" dirty="0"/>
              <a:t>“Marco para la acción y el seguimiento”</a:t>
            </a:r>
            <a:r>
              <a:rPr lang="es-ES" b="1" dirty="0"/>
              <a:t>, Sub-sección A </a:t>
            </a:r>
            <a:r>
              <a:rPr lang="es-ES" b="1" i="1" dirty="0"/>
              <a:t>“Esferas temáticas y cuestiones intersectoriales”</a:t>
            </a:r>
            <a:r>
              <a:rPr lang="es-ES" b="1" dirty="0"/>
              <a:t> :</a:t>
            </a:r>
          </a:p>
          <a:p>
            <a:pPr>
              <a:buFont typeface="Wingdings" pitchFamily="2" charset="2"/>
              <a:buChar char="Ø"/>
              <a:defRPr/>
            </a:pPr>
            <a:endParaRPr lang="es-ES" sz="1000" b="1" dirty="0"/>
          </a:p>
          <a:p>
            <a:pPr>
              <a:buFont typeface="Wingdings" pitchFamily="2" charset="2"/>
              <a:buChar char="ü"/>
              <a:defRPr/>
            </a:pPr>
            <a:r>
              <a:rPr lang="es-ES" b="1" dirty="0"/>
              <a:t> Ítem </a:t>
            </a:r>
            <a:r>
              <a:rPr lang="es-ES" b="1" i="1" dirty="0"/>
              <a:t>“Ciudades y asentamientos humanos sostenibles” </a:t>
            </a:r>
            <a:r>
              <a:rPr lang="es-ES" b="1" dirty="0"/>
              <a:t>donde se apoya la </a:t>
            </a:r>
            <a:r>
              <a:rPr lang="es-ES" b="1" i="1" dirty="0">
                <a:solidFill>
                  <a:srgbClr val="CC3300"/>
                </a:solidFill>
                <a:effectLst>
                  <a:outerShdw blurRad="38100" dist="38100" dir="2700000" algn="tl">
                    <a:srgbClr val="000000">
                      <a:alpha val="43137"/>
                    </a:srgbClr>
                  </a:outerShdw>
                </a:effectLst>
              </a:rPr>
              <a:t>“gestión sostenible de los desechos mediante la aplicación del concepto de las “3 erres” (reducción, reutilización y reciclado)</a:t>
            </a:r>
            <a:r>
              <a:rPr lang="es-ES" b="1" dirty="0"/>
              <a:t> párrafo 135; “3Rs”</a:t>
            </a:r>
          </a:p>
          <a:p>
            <a:pPr>
              <a:buFont typeface="Wingdings" pitchFamily="2" charset="2"/>
              <a:buChar char="ü"/>
              <a:defRPr/>
            </a:pPr>
            <a:endParaRPr lang="es-ES" sz="1000" b="1" dirty="0"/>
          </a:p>
          <a:p>
            <a:pPr>
              <a:buFont typeface="Wingdings" pitchFamily="2" charset="2"/>
              <a:buChar char="ü"/>
              <a:defRPr/>
            </a:pPr>
            <a:r>
              <a:rPr lang="es-ES" b="1" dirty="0"/>
              <a:t> Ítem </a:t>
            </a:r>
            <a:r>
              <a:rPr lang="es-ES" b="1" i="1" dirty="0">
                <a:solidFill>
                  <a:srgbClr val="CC3300"/>
                </a:solidFill>
                <a:effectLst>
                  <a:outerShdw blurRad="38100" dist="38100" dir="2700000" algn="tl">
                    <a:srgbClr val="000000">
                      <a:alpha val="43137"/>
                    </a:srgbClr>
                  </a:outerShdw>
                </a:effectLst>
              </a:rPr>
              <a:t>“Productos químicos y desechos”  </a:t>
            </a:r>
            <a:r>
              <a:rPr lang="es-ES" b="1" dirty="0"/>
              <a:t>párrafos 213 a 223</a:t>
            </a:r>
            <a:endParaRPr lang="es-ES" sz="2000" b="1" i="1" dirty="0">
              <a:solidFill>
                <a:srgbClr val="CC3300"/>
              </a:solidFill>
              <a:effectLst>
                <a:outerShdw blurRad="38100" dist="38100" dir="2700000" algn="tl">
                  <a:srgbClr val="000000">
                    <a:alpha val="43137"/>
                  </a:srgbClr>
                </a:outerShdw>
              </a:effectLst>
            </a:endParaRPr>
          </a:p>
        </p:txBody>
      </p:sp>
      <p:pic>
        <p:nvPicPr>
          <p:cNvPr id="5146" name="Picture 42" descr="http://www.unep.org/about/portals/24119/images/Rio20Logo.jpg">
            <a:hlinkClick r:id="rId7"/>
            <a:extLst>
              <a:ext uri="{FF2B5EF4-FFF2-40B4-BE49-F238E27FC236}">
                <a16:creationId xmlns:a16="http://schemas.microsoft.com/office/drawing/2014/main" id="{5621B02A-ECF1-D79F-3F08-2CC549F517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188" y="0"/>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9EE4426F-8CBB-FA1B-7C44-3C4694ABB81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D0BBE948-6164-D409-A204-AADD1A9C98E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E456B33-9680-D8F3-0394-AC9756DA71F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59B371DA-68FA-8C14-0399-C722F90A9710}"/>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81E4C7E7-8A52-7816-8796-DB4018C80E2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34FC1DC5-0D73-C986-A1A2-05586FE5854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DC5844C-E6B4-CC57-F053-5DFA92ECC1C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BF0B0AA-778E-CB43-4B2A-FE34704063D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1A7136D6-1CC8-4A3E-D485-747EB51170A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E9915C55-18AB-5DC6-3E3C-76F827468463}"/>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4828" name="47 Grupo">
            <a:extLst>
              <a:ext uri="{FF2B5EF4-FFF2-40B4-BE49-F238E27FC236}">
                <a16:creationId xmlns:a16="http://schemas.microsoft.com/office/drawing/2014/main" id="{11B45753-079A-4927-D39D-242185725458}"/>
              </a:ext>
            </a:extLst>
          </p:cNvPr>
          <p:cNvGrpSpPr>
            <a:grpSpLocks/>
          </p:cNvGrpSpPr>
          <p:nvPr/>
        </p:nvGrpSpPr>
        <p:grpSpPr bwMode="auto">
          <a:xfrm>
            <a:off x="-11113" y="5661025"/>
            <a:ext cx="9155113" cy="1212850"/>
            <a:chOff x="-10343" y="5804883"/>
            <a:chExt cx="9190855" cy="1069354"/>
          </a:xfrm>
        </p:grpSpPr>
        <p:pic>
          <p:nvPicPr>
            <p:cNvPr id="34851" name="Picture 34">
              <a:extLst>
                <a:ext uri="{FF2B5EF4-FFF2-40B4-BE49-F238E27FC236}">
                  <a16:creationId xmlns:a16="http://schemas.microsoft.com/office/drawing/2014/main" id="{BB5FF207-C383-AABF-F4FD-A713775E9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36">
              <a:extLst>
                <a:ext uri="{FF2B5EF4-FFF2-40B4-BE49-F238E27FC236}">
                  <a16:creationId xmlns:a16="http://schemas.microsoft.com/office/drawing/2014/main" id="{0461F69B-6F1E-F537-7E86-099717C76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3" name="Picture 38">
              <a:extLst>
                <a:ext uri="{FF2B5EF4-FFF2-40B4-BE49-F238E27FC236}">
                  <a16:creationId xmlns:a16="http://schemas.microsoft.com/office/drawing/2014/main" id="{915903C7-92B7-90AF-FE2A-D5111038E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4" name="Picture 39">
              <a:extLst>
                <a:ext uri="{FF2B5EF4-FFF2-40B4-BE49-F238E27FC236}">
                  <a16:creationId xmlns:a16="http://schemas.microsoft.com/office/drawing/2014/main" id="{3D0E5705-9248-D0BD-663B-FCA337547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5" name="Picture 35">
              <a:extLst>
                <a:ext uri="{FF2B5EF4-FFF2-40B4-BE49-F238E27FC236}">
                  <a16:creationId xmlns:a16="http://schemas.microsoft.com/office/drawing/2014/main" id="{AD585BA4-3315-25B8-D855-4E98DB857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DF61AD24-68F2-C0EA-8BB0-3A7C35C93242}"/>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CA61B4C3-B657-3322-0499-A6FCB818CFE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5DAE05B4-BD92-F456-4A33-AA2BAC47EC1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8B150D4-1F3A-8972-CB6C-011E579170F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F5B9B29-FB6E-CA98-2C96-3CFDF3ADAFB2}"/>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AA4B6F19-FAD7-C33F-D447-A9942F280D8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0D6CFCD-9B85-417D-4E01-CF41032C1CF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FDA1037A-D43B-2582-0D69-2F3081268CE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C1FEC3E6-6227-4090-1930-9457837A12A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759A666-527B-02C3-5FA3-DA633A63585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B02292F8-B77E-3F96-FF22-D2D2C260F086}"/>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4840" name="63 Grupo">
            <a:extLst>
              <a:ext uri="{FF2B5EF4-FFF2-40B4-BE49-F238E27FC236}">
                <a16:creationId xmlns:a16="http://schemas.microsoft.com/office/drawing/2014/main" id="{0C8C5088-CEC9-8AE4-A7CB-0862B32E941F}"/>
              </a:ext>
            </a:extLst>
          </p:cNvPr>
          <p:cNvGrpSpPr>
            <a:grpSpLocks/>
          </p:cNvGrpSpPr>
          <p:nvPr/>
        </p:nvGrpSpPr>
        <p:grpSpPr bwMode="auto">
          <a:xfrm>
            <a:off x="-11113" y="5645150"/>
            <a:ext cx="9155113" cy="1212850"/>
            <a:chOff x="-10343" y="5804883"/>
            <a:chExt cx="9190855" cy="1069354"/>
          </a:xfrm>
        </p:grpSpPr>
        <p:pic>
          <p:nvPicPr>
            <p:cNvPr id="34846" name="Picture 34">
              <a:extLst>
                <a:ext uri="{FF2B5EF4-FFF2-40B4-BE49-F238E27FC236}">
                  <a16:creationId xmlns:a16="http://schemas.microsoft.com/office/drawing/2014/main" id="{4DA0691B-C111-E782-D148-DE449D1BA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7" name="Picture 36">
              <a:extLst>
                <a:ext uri="{FF2B5EF4-FFF2-40B4-BE49-F238E27FC236}">
                  <a16:creationId xmlns:a16="http://schemas.microsoft.com/office/drawing/2014/main" id="{8FA41B11-569E-03CC-6292-169F1F774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38">
              <a:extLst>
                <a:ext uri="{FF2B5EF4-FFF2-40B4-BE49-F238E27FC236}">
                  <a16:creationId xmlns:a16="http://schemas.microsoft.com/office/drawing/2014/main" id="{200F6C25-6D33-05E2-0577-B34919885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9" name="Picture 39">
              <a:extLst>
                <a:ext uri="{FF2B5EF4-FFF2-40B4-BE49-F238E27FC236}">
                  <a16:creationId xmlns:a16="http://schemas.microsoft.com/office/drawing/2014/main" id="{1D9C1919-57FA-8EFE-8314-543B81858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0" name="Picture 35">
              <a:extLst>
                <a:ext uri="{FF2B5EF4-FFF2-40B4-BE49-F238E27FC236}">
                  <a16:creationId xmlns:a16="http://schemas.microsoft.com/office/drawing/2014/main" id="{D3C9AF27-84B4-6BC2-F9F3-8407B4C16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76E28CBB-DF31-41D7-CD95-38C977743EA6}"/>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7ED61711-C51D-51E5-392C-7EF8B0DEDAC2}"/>
              </a:ext>
            </a:extLst>
          </p:cNvPr>
          <p:cNvSpPr>
            <a:spLocks noChangeArrowheads="1"/>
          </p:cNvSpPr>
          <p:nvPr/>
        </p:nvSpPr>
        <p:spPr bwMode="auto">
          <a:xfrm>
            <a:off x="103188" y="577850"/>
            <a:ext cx="8993187" cy="5186363"/>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Seguiremos esforzándonos por actuar para proteger la naturaleza y la salud humana de las repercusiones negativas de los productos químicos y los desechos, y respaldamos un marco ambicioso para la gestión racional de los productos químicos y los desechos después de 2020 en la </a:t>
            </a:r>
            <a:r>
              <a:rPr lang="es-ES" sz="1100" dirty="0">
                <a:solidFill>
                  <a:srgbClr val="FF9900"/>
                </a:solidFill>
                <a:effectLst>
                  <a:outerShdw blurRad="38100" dist="38100" dir="2700000" algn="tl">
                    <a:srgbClr val="000000">
                      <a:alpha val="43137"/>
                    </a:srgbClr>
                  </a:outerShdw>
                </a:effectLst>
              </a:rPr>
              <a:t>Quinta reunión de la Conferencia Internacional sobre Gestión de los Productos Químicos</a:t>
            </a:r>
            <a:r>
              <a:rPr lang="es-ES" sz="1100" dirty="0">
                <a:effectLst>
                  <a:outerShdw blurRad="38100" dist="38100" dir="2700000" algn="tl">
                    <a:srgbClr val="000000">
                      <a:alpha val="43137"/>
                    </a:srgbClr>
                  </a:outerShdw>
                </a:effectLst>
              </a:rPr>
              <a:t>, Bucarest, Rumania Agosto/Septiembre 2022, y reconocemos que la contaminación es uno de los principales motores del cambio climático y la pérdida de diversidad biológica, lo cual a su vez nos exige que prevengamos la contaminación que intoxica la tierra, el aire, los océanos y el agua dulce.</a:t>
            </a:r>
          </a:p>
          <a:p>
            <a:pPr>
              <a:buFont typeface="Wingdings" pitchFamily="2" charset="2"/>
              <a:buChar char="Ø"/>
              <a:defRPr/>
            </a:pPr>
            <a:endParaRPr lang="es-ES" sz="800" b="1" dirty="0">
              <a:effectLst>
                <a:outerShdw blurRad="38100" dist="38100" dir="2700000" algn="tl">
                  <a:srgbClr val="000000">
                    <a:alpha val="43137"/>
                  </a:srgbClr>
                </a:outerShdw>
              </a:effectLst>
            </a:endParaRPr>
          </a:p>
          <a:p>
            <a:pPr>
              <a:buFont typeface="Wingdings" pitchFamily="2" charset="2"/>
              <a:buChar char="Ø"/>
              <a:defRPr/>
            </a:pPr>
            <a:r>
              <a:rPr lang="es-ES" sz="1200" b="1" dirty="0">
                <a:effectLst>
                  <a:outerShdw blurRad="38100" dist="38100" dir="2700000" algn="tl">
                    <a:srgbClr val="000000">
                      <a:alpha val="43137"/>
                    </a:srgbClr>
                  </a:outerShdw>
                </a:effectLst>
              </a:rPr>
              <a:t> Nos comprometemos a </a:t>
            </a:r>
            <a:r>
              <a:rPr lang="es-ES" sz="1200" b="1" dirty="0">
                <a:solidFill>
                  <a:srgbClr val="FF9900"/>
                </a:solidFill>
                <a:effectLst>
                  <a:outerShdw blurRad="38100" dist="38100" dir="2700000" algn="tl">
                    <a:srgbClr val="000000">
                      <a:alpha val="43137"/>
                    </a:srgbClr>
                  </a:outerShdw>
                </a:effectLst>
              </a:rPr>
              <a:t>crear asociaciones nuevas e innovadoras en todos los sectores y atraer la participación de todos los interesados, trabajar con los jóvenes, las mujeres, los pueblos indígenas y las comunidades locales, las empresas, las entidades financieras, los sectores educativos y científicos,</a:t>
            </a:r>
            <a:r>
              <a:rPr lang="es-ES" sz="1200" b="1" dirty="0">
                <a:effectLst>
                  <a:outerShdw blurRad="38100" dist="38100" dir="2700000" algn="tl">
                    <a:srgbClr val="000000">
                      <a:alpha val="43137"/>
                    </a:srgbClr>
                  </a:outerShdw>
                </a:effectLst>
              </a:rPr>
              <a:t> para desarrollar acciones en pro de la naturaleza que sean positivas e invertir la tendencia persistentemente negativa a largo plazo para el medio ambiente. Es por ello que acogemos con beneplácito la celebración de la </a:t>
            </a:r>
            <a:r>
              <a:rPr lang="es-ES" sz="1200" b="1" dirty="0">
                <a:solidFill>
                  <a:srgbClr val="FF9900"/>
                </a:solidFill>
                <a:effectLst>
                  <a:outerShdw blurRad="38100" dist="38100" dir="2700000" algn="tl">
                    <a:srgbClr val="000000">
                      <a:alpha val="43137"/>
                    </a:srgbClr>
                  </a:outerShdw>
                </a:effectLst>
              </a:rPr>
              <a:t>Asamblea de Jóvenes por el Medio Ambiente en Nairobi en febrero de 2022</a:t>
            </a:r>
            <a:r>
              <a:rPr lang="es-ES" sz="1200" b="1" dirty="0">
                <a:effectLst>
                  <a:outerShdw blurRad="38100" dist="38100" dir="2700000" algn="tl">
                    <a:srgbClr val="000000">
                      <a:alpha val="43137"/>
                    </a:srgbClr>
                  </a:outerShdw>
                </a:effectLst>
              </a:rPr>
              <a:t>.</a:t>
            </a:r>
          </a:p>
          <a:p>
            <a:pPr>
              <a:buFont typeface="Wingdings" pitchFamily="2" charset="2"/>
              <a:buChar char="Ø"/>
              <a:defRPr/>
            </a:pPr>
            <a:endParaRPr lang="es-ES" sz="800" b="1" dirty="0">
              <a:effectLst>
                <a:outerShdw blurRad="38100" dist="38100" dir="2700000" algn="tl">
                  <a:srgbClr val="000000">
                    <a:alpha val="43137"/>
                  </a:srgbClr>
                </a:outerShdw>
              </a:effectLst>
            </a:endParaRPr>
          </a:p>
          <a:p>
            <a:pPr>
              <a:buFont typeface="Wingdings" pitchFamily="2" charset="2"/>
              <a:buChar char="Ø"/>
              <a:defRPr/>
            </a:pPr>
            <a:r>
              <a:rPr lang="es-ES" sz="1200" b="1" dirty="0">
                <a:effectLst>
                  <a:outerShdw blurRad="38100" dist="38100" dir="2700000" algn="tl">
                    <a:srgbClr val="000000">
                      <a:alpha val="43137"/>
                    </a:srgbClr>
                  </a:outerShdw>
                </a:effectLst>
              </a:rPr>
              <a:t>Acogemos con beneplácito la prórroga por la Asamblea General de las Naciones Unidas del mandato del </a:t>
            </a:r>
            <a:r>
              <a:rPr lang="es-ES" sz="1200" b="1" dirty="0">
                <a:solidFill>
                  <a:srgbClr val="FF9900"/>
                </a:solidFill>
                <a:effectLst>
                  <a:outerShdw blurRad="38100" dist="38100" dir="2700000" algn="tl">
                    <a:srgbClr val="000000">
                      <a:alpha val="43137"/>
                    </a:srgbClr>
                  </a:outerShdw>
                </a:effectLst>
              </a:rPr>
              <a:t>Marco Decenal de Programas sobre Modalidades de Consumo y Producción Sostenibles </a:t>
            </a:r>
            <a:r>
              <a:rPr lang="es-ES" sz="1200" b="1" dirty="0">
                <a:effectLst>
                  <a:outerShdw blurRad="38100" dist="38100" dir="2700000" algn="tl">
                    <a:srgbClr val="000000">
                      <a:alpha val="43137"/>
                    </a:srgbClr>
                  </a:outerShdw>
                </a:effectLst>
              </a:rPr>
              <a:t>(red </a:t>
            </a:r>
            <a:r>
              <a:rPr lang="es-ES" sz="1200" b="1" dirty="0" err="1">
                <a:effectLst>
                  <a:outerShdw blurRad="38100" dist="38100" dir="2700000" algn="tl">
                    <a:srgbClr val="000000">
                      <a:alpha val="43137"/>
                    </a:srgbClr>
                  </a:outerShdw>
                </a:effectLst>
              </a:rPr>
              <a:t>One</a:t>
            </a:r>
            <a:r>
              <a:rPr lang="es-ES" sz="1200" b="1" dirty="0">
                <a:effectLst>
                  <a:outerShdw blurRad="38100" dist="38100" dir="2700000" algn="tl">
                    <a:srgbClr val="000000">
                      <a:alpha val="43137"/>
                    </a:srgbClr>
                  </a:outerShdw>
                </a:effectLst>
              </a:rPr>
              <a:t> </a:t>
            </a:r>
            <a:r>
              <a:rPr lang="es-ES" sz="1200" b="1" dirty="0" err="1">
                <a:effectLst>
                  <a:outerShdw blurRad="38100" dist="38100" dir="2700000" algn="tl">
                    <a:srgbClr val="000000">
                      <a:alpha val="43137"/>
                    </a:srgbClr>
                  </a:outerShdw>
                </a:effectLst>
              </a:rPr>
              <a:t>Planet</a:t>
            </a:r>
            <a:r>
              <a:rPr lang="es-ES" sz="1200" b="1" dirty="0">
                <a:effectLst>
                  <a:outerShdw blurRad="38100" dist="38100" dir="2700000" algn="tl">
                    <a:srgbClr val="000000">
                      <a:alpha val="43137"/>
                    </a:srgbClr>
                  </a:outerShdw>
                </a:effectLst>
              </a:rPr>
              <a:t>) hasta 2030.</a:t>
            </a:r>
          </a:p>
          <a:p>
            <a:pPr>
              <a:buFont typeface="Wingdings" pitchFamily="2" charset="2"/>
              <a:buChar char="Ø"/>
              <a:defRPr/>
            </a:pPr>
            <a:endParaRPr lang="es-ES" sz="800" b="1" dirty="0">
              <a:effectLst>
                <a:outerShdw blurRad="38100" dist="38100" dir="2700000" algn="tl">
                  <a:srgbClr val="000000">
                    <a:alpha val="43137"/>
                  </a:srgbClr>
                </a:outerShdw>
              </a:effectLst>
            </a:endParaRPr>
          </a:p>
          <a:p>
            <a:pPr>
              <a:buFont typeface="Wingdings" pitchFamily="2" charset="2"/>
              <a:buChar char="Ø"/>
              <a:defRPr/>
            </a:pPr>
            <a:r>
              <a:rPr lang="es-ES" sz="1200" b="1" dirty="0">
                <a:effectLst>
                  <a:outerShdw blurRad="38100" dist="38100" dir="2700000" algn="tl">
                    <a:srgbClr val="000000">
                      <a:alpha val="43137"/>
                    </a:srgbClr>
                  </a:outerShdw>
                </a:effectLst>
              </a:rPr>
              <a:t> Por último, acogemos con beneplácito y expresamos nuestro apoyo a la próxima reunión internacional </a:t>
            </a:r>
            <a:r>
              <a:rPr lang="es-ES" sz="1200" b="1" dirty="0">
                <a:solidFill>
                  <a:srgbClr val="FF9900"/>
                </a:solidFill>
                <a:effectLst>
                  <a:outerShdw blurRad="38100" dist="38100" dir="2700000" algn="tl">
                    <a:srgbClr val="000000">
                      <a:alpha val="43137"/>
                    </a:srgbClr>
                  </a:outerShdw>
                </a:effectLst>
              </a:rPr>
              <a:t>“Estocolmo+50: un planeta sano para la prosperidad de todos: nuestra responsabilidad, nuestra oportunidad”</a:t>
            </a:r>
            <a:r>
              <a:rPr lang="es-ES" sz="1200" b="1" dirty="0">
                <a:effectLst>
                  <a:outerShdw blurRad="38100" dist="38100" dir="2700000" algn="tl">
                    <a:srgbClr val="000000">
                      <a:alpha val="43137"/>
                    </a:srgbClr>
                  </a:outerShdw>
                </a:effectLst>
              </a:rPr>
              <a:t>, Estocolmo (Suecia), los días 2 y 3 de junio de 2022.</a:t>
            </a:r>
            <a:endParaRPr lang="es-AR" sz="1200" b="1" dirty="0">
              <a:effectLst>
                <a:outerShdw blurRad="38100" dist="38100" dir="2700000" algn="tl">
                  <a:srgbClr val="000000">
                    <a:alpha val="43137"/>
                  </a:srgbClr>
                </a:outerShdw>
              </a:effectLst>
            </a:endParaRPr>
          </a:p>
        </p:txBody>
      </p:sp>
      <p:pic>
        <p:nvPicPr>
          <p:cNvPr id="34843" name="Imagen 2">
            <a:extLst>
              <a:ext uri="{FF2B5EF4-FFF2-40B4-BE49-F238E27FC236}">
                <a16:creationId xmlns:a16="http://schemas.microsoft.com/office/drawing/2014/main" id="{1800F142-BB5A-CAF5-B8E9-8B287CF216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Imagen 1">
            <a:extLst>
              <a:ext uri="{FF2B5EF4-FFF2-40B4-BE49-F238E27FC236}">
                <a16:creationId xmlns:a16="http://schemas.microsoft.com/office/drawing/2014/main" id="{9578FA8A-EA30-0506-E15A-FF414D90893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Imagen 2">
            <a:extLst>
              <a:ext uri="{FF2B5EF4-FFF2-40B4-BE49-F238E27FC236}">
                <a16:creationId xmlns:a16="http://schemas.microsoft.com/office/drawing/2014/main" id="{F2381F0D-3132-7AA1-5957-EFB7F467440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27E5E2F-B131-A7DB-6861-375E7C1FD94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434BC6C9-26BE-3D26-AD69-59954B7D6BC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64D23F24-BACD-7D58-74D7-77A412438A7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D096B229-3391-73DD-98F0-FD9EFB34785B}"/>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582B3B6-0B03-B898-EF01-73C98B0C82E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A1892872-BEF3-4AC4-9824-9C8B2527A76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2D78F44A-3DC3-E7C1-7B9A-F315678C2E41}"/>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303C63E-A765-9C42-01CB-D49B746D15C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804AF079-E7D3-E338-F399-95E57EEBCF3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6D649D70-34B8-0C29-787E-1ED8D920EF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5852" name="47 Grupo">
            <a:extLst>
              <a:ext uri="{FF2B5EF4-FFF2-40B4-BE49-F238E27FC236}">
                <a16:creationId xmlns:a16="http://schemas.microsoft.com/office/drawing/2014/main" id="{D87B5571-90CA-8880-BA54-19AC33ACA39E}"/>
              </a:ext>
            </a:extLst>
          </p:cNvPr>
          <p:cNvGrpSpPr>
            <a:grpSpLocks/>
          </p:cNvGrpSpPr>
          <p:nvPr/>
        </p:nvGrpSpPr>
        <p:grpSpPr bwMode="auto">
          <a:xfrm>
            <a:off x="-11113" y="5661025"/>
            <a:ext cx="9155113" cy="1212850"/>
            <a:chOff x="-10343" y="5804883"/>
            <a:chExt cx="9190855" cy="1069354"/>
          </a:xfrm>
        </p:grpSpPr>
        <p:pic>
          <p:nvPicPr>
            <p:cNvPr id="35875" name="Picture 34">
              <a:extLst>
                <a:ext uri="{FF2B5EF4-FFF2-40B4-BE49-F238E27FC236}">
                  <a16:creationId xmlns:a16="http://schemas.microsoft.com/office/drawing/2014/main" id="{17C963BF-6CD5-DD69-8992-85551DB3F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36">
              <a:extLst>
                <a:ext uri="{FF2B5EF4-FFF2-40B4-BE49-F238E27FC236}">
                  <a16:creationId xmlns:a16="http://schemas.microsoft.com/office/drawing/2014/main" id="{1B0F9A30-31AF-D5C7-5250-2F1983FD0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7" name="Picture 38">
              <a:extLst>
                <a:ext uri="{FF2B5EF4-FFF2-40B4-BE49-F238E27FC236}">
                  <a16:creationId xmlns:a16="http://schemas.microsoft.com/office/drawing/2014/main" id="{A3871566-710B-736F-98F3-04FD9D24F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8" name="Picture 39">
              <a:extLst>
                <a:ext uri="{FF2B5EF4-FFF2-40B4-BE49-F238E27FC236}">
                  <a16:creationId xmlns:a16="http://schemas.microsoft.com/office/drawing/2014/main" id="{CC8F3AC0-5071-7C1D-593D-5DE642C01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9" name="Picture 35">
              <a:extLst>
                <a:ext uri="{FF2B5EF4-FFF2-40B4-BE49-F238E27FC236}">
                  <a16:creationId xmlns:a16="http://schemas.microsoft.com/office/drawing/2014/main" id="{9B43B470-6984-38B1-5A5D-812D265160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7B72F085-9A8D-33CD-563F-C424AA20E75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1272ED84-F28A-3A9D-DA3E-77035C9769B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52C0A57-DC92-1E68-2E31-CBFAB3476F3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64B6B5C2-D65F-3AA1-BCAE-635505E987B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6760ADB5-C8B8-7123-8344-D3139889FC24}"/>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0968E39E-F7E1-EC63-8151-D41D3E48DFCE}"/>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E8596A88-0878-785F-946B-87E50AD5BEF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0ED9D2E9-94A9-662A-606C-E62B02641B6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9DB82B9-D5A4-440D-B94D-5D03D938630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2F9CEF1E-DF8E-F5D2-2427-238756174FC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027411E0-B275-BDBB-72FD-23B335443F76}"/>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5864" name="63 Grupo">
            <a:extLst>
              <a:ext uri="{FF2B5EF4-FFF2-40B4-BE49-F238E27FC236}">
                <a16:creationId xmlns:a16="http://schemas.microsoft.com/office/drawing/2014/main" id="{605DC113-8C0F-81FA-7ED5-C91179F4656C}"/>
              </a:ext>
            </a:extLst>
          </p:cNvPr>
          <p:cNvGrpSpPr>
            <a:grpSpLocks/>
          </p:cNvGrpSpPr>
          <p:nvPr/>
        </p:nvGrpSpPr>
        <p:grpSpPr bwMode="auto">
          <a:xfrm>
            <a:off x="-11113" y="5645150"/>
            <a:ext cx="9155113" cy="1212850"/>
            <a:chOff x="-10343" y="5804883"/>
            <a:chExt cx="9190855" cy="1069354"/>
          </a:xfrm>
        </p:grpSpPr>
        <p:pic>
          <p:nvPicPr>
            <p:cNvPr id="35870" name="Picture 34">
              <a:extLst>
                <a:ext uri="{FF2B5EF4-FFF2-40B4-BE49-F238E27FC236}">
                  <a16:creationId xmlns:a16="http://schemas.microsoft.com/office/drawing/2014/main" id="{CDA46782-A3F4-1AAC-3BC3-DA4A0F3F8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1" name="Picture 36">
              <a:extLst>
                <a:ext uri="{FF2B5EF4-FFF2-40B4-BE49-F238E27FC236}">
                  <a16:creationId xmlns:a16="http://schemas.microsoft.com/office/drawing/2014/main" id="{77000777-DAA4-A070-90C4-946C03B3E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2" name="Picture 38">
              <a:extLst>
                <a:ext uri="{FF2B5EF4-FFF2-40B4-BE49-F238E27FC236}">
                  <a16:creationId xmlns:a16="http://schemas.microsoft.com/office/drawing/2014/main" id="{218A9869-D642-E730-0806-32252192F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3" name="Picture 39">
              <a:extLst>
                <a:ext uri="{FF2B5EF4-FFF2-40B4-BE49-F238E27FC236}">
                  <a16:creationId xmlns:a16="http://schemas.microsoft.com/office/drawing/2014/main" id="{5E7CCC14-63AE-44AB-3859-03AAB5007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4" name="Picture 35">
              <a:extLst>
                <a:ext uri="{FF2B5EF4-FFF2-40B4-BE49-F238E27FC236}">
                  <a16:creationId xmlns:a16="http://schemas.microsoft.com/office/drawing/2014/main" id="{D97286E7-9963-6DE9-B2ED-E09A7C804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20F93831-6C4A-78EA-9BD9-EADCB7016E88}"/>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8B917661-9CF6-A77B-2D17-83446552CE43}"/>
              </a:ext>
            </a:extLst>
          </p:cNvPr>
          <p:cNvSpPr>
            <a:spLocks noChangeArrowheads="1"/>
          </p:cNvSpPr>
          <p:nvPr/>
        </p:nvSpPr>
        <p:spPr bwMode="auto">
          <a:xfrm>
            <a:off x="103188" y="549275"/>
            <a:ext cx="8993187" cy="518477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5/1 Nexo entre bienestar animal, medio ambiente y desarrollo sostenible</a:t>
            </a:r>
          </a:p>
          <a:p>
            <a:pPr>
              <a:defRPr/>
            </a:pPr>
            <a:r>
              <a:rPr lang="es-ES" sz="1100" dirty="0">
                <a:effectLst>
                  <a:outerShdw blurRad="38100" dist="38100" dir="2700000" algn="tl">
                    <a:srgbClr val="000000">
                      <a:alpha val="43137"/>
                    </a:srgbClr>
                  </a:outerShdw>
                </a:effectLst>
              </a:rPr>
              <a:t>Solicita al PNUMA con la FAO, OMS y la Organización Mundial de Sanidad Animal, y con el Cuadro de Expertos de Alto Nivel para el Enfoque de “Una sola salud”, elabore </a:t>
            </a:r>
            <a:r>
              <a:rPr lang="es-ES" sz="1100" dirty="0">
                <a:solidFill>
                  <a:srgbClr val="FFC000"/>
                </a:solidFill>
                <a:effectLst>
                  <a:outerShdw blurRad="38100" dist="38100" dir="2700000" algn="tl">
                    <a:srgbClr val="000000">
                      <a:alpha val="43137"/>
                    </a:srgbClr>
                  </a:outerShdw>
                </a:effectLst>
              </a:rPr>
              <a:t>un informe sobre el nexo entre el bienestar animal, el medio ambiente y el desarrollo sostenible</a:t>
            </a:r>
            <a:r>
              <a:rPr lang="es-ES" sz="1100" dirty="0">
                <a:effectLst>
                  <a:outerShdw blurRad="38100" dist="38100" dir="2700000" algn="tl">
                    <a:srgbClr val="000000">
                      <a:alpha val="43137"/>
                    </a:srgbClr>
                  </a:outerShdw>
                </a:effectLst>
              </a:rPr>
              <a:t>, para cuya preparación se analizará el nexo entre el bienestar de los animales, el medio ambiente y el desarrollo sostenible.</a:t>
            </a:r>
          </a:p>
          <a:p>
            <a:pPr>
              <a:defRPr/>
            </a:pPr>
            <a:endParaRPr lang="es-ES" sz="1100" b="1" dirty="0">
              <a:effectLst>
                <a:outerShdw blurRad="38100" dist="38100" dir="2700000" algn="tl">
                  <a:srgbClr val="000000">
                    <a:alpha val="43137"/>
                  </a:srgbClr>
                </a:outerShdw>
              </a:effectLst>
            </a:endParaRPr>
          </a:p>
          <a:p>
            <a:pPr marL="171450" indent="-171450">
              <a:buFont typeface="Wingdings" panose="05000000000000000000" pitchFamily="2" charset="2"/>
              <a:buChar char="Ø"/>
              <a:defRPr/>
            </a:pPr>
            <a:r>
              <a:rPr lang="es-ES" sz="1200" b="1"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5/2 Gestión sostenible del Nitrógeno</a:t>
            </a:r>
          </a:p>
          <a:p>
            <a:pPr>
              <a:defRPr/>
            </a:pPr>
            <a:r>
              <a:rPr lang="es-AR" sz="1200" b="1" dirty="0">
                <a:effectLst>
                  <a:outerShdw blurRad="38100" dist="38100" dir="2700000" algn="tl">
                    <a:srgbClr val="000000">
                      <a:alpha val="43137"/>
                    </a:srgbClr>
                  </a:outerShdw>
                </a:effectLst>
              </a:rPr>
              <a:t>Considerando los resultados del </a:t>
            </a:r>
            <a:r>
              <a:rPr lang="es-AR" sz="1200" b="1" dirty="0">
                <a:solidFill>
                  <a:srgbClr val="FFC000"/>
                </a:solidFill>
                <a:effectLst>
                  <a:outerShdw blurRad="38100" dist="38100" dir="2700000" algn="tl">
                    <a:srgbClr val="000000">
                      <a:alpha val="43137"/>
                    </a:srgbClr>
                  </a:outerShdw>
                </a:effectLst>
              </a:rPr>
              <a:t>Proyecto PMAM-PNUMA </a:t>
            </a:r>
            <a:r>
              <a:rPr lang="es-ES" sz="1200" b="1" dirty="0">
                <a:solidFill>
                  <a:srgbClr val="FFC000"/>
                </a:solidFill>
                <a:effectLst>
                  <a:outerShdw blurRad="38100" dist="38100" dir="2700000" algn="tl">
                    <a:srgbClr val="000000">
                      <a:alpha val="43137"/>
                    </a:srgbClr>
                  </a:outerShdw>
                </a:effectLst>
              </a:rPr>
              <a:t>para el establecimiento de un sistema internacional de gestión del nitrógeno</a:t>
            </a:r>
            <a:r>
              <a:rPr lang="es-ES" sz="1200" b="1" dirty="0">
                <a:effectLst>
                  <a:outerShdw blurRad="38100" dist="38100" dir="2700000" algn="tl">
                    <a:srgbClr val="000000">
                      <a:alpha val="43137"/>
                    </a:srgbClr>
                  </a:outerShdw>
                </a:effectLst>
              </a:rPr>
              <a:t> se alienta a los Estados miembros a que aceleren las medidas para reducir significativamente los residuos de nitrógeno a nivel mundial para 2030 y más allá, mediante la mejora de la gestión sostenible del nitrógeno, elaborando </a:t>
            </a:r>
            <a:r>
              <a:rPr lang="es-ES" sz="1200" b="1" dirty="0">
                <a:solidFill>
                  <a:srgbClr val="FFC000"/>
                </a:solidFill>
                <a:effectLst>
                  <a:outerShdw blurRad="38100" dist="38100" dir="2700000" algn="tl">
                    <a:srgbClr val="000000">
                      <a:alpha val="43137"/>
                    </a:srgbClr>
                  </a:outerShdw>
                </a:effectLst>
              </a:rPr>
              <a:t>Planes de Acción Nacionales</a:t>
            </a:r>
            <a:r>
              <a:rPr lang="es-ES" sz="1200" b="1" dirty="0">
                <a:effectLst>
                  <a:outerShdw blurRad="38100" dist="38100" dir="2700000" algn="tl">
                    <a:srgbClr val="000000">
                      <a:alpha val="43137"/>
                    </a:srgbClr>
                  </a:outerShdw>
                </a:effectLst>
              </a:rPr>
              <a:t>.</a:t>
            </a:r>
          </a:p>
          <a:p>
            <a:pPr>
              <a:defRPr/>
            </a:pPr>
            <a:endParaRPr lang="es-ES" sz="1200" b="1" dirty="0">
              <a:effectLst>
                <a:outerShdw blurRad="38100" dist="38100" dir="2700000" algn="tl">
                  <a:srgbClr val="000000">
                    <a:alpha val="43137"/>
                  </a:srgbClr>
                </a:outerShdw>
              </a:effectLst>
            </a:endParaRPr>
          </a:p>
          <a:p>
            <a:pPr marL="228600" indent="-228600">
              <a:buFont typeface="Wingdings" panose="05000000000000000000" pitchFamily="2" charset="2"/>
              <a:buChar char="Ø"/>
              <a:defRPr/>
            </a:pPr>
            <a:r>
              <a:rPr lang="es-AR" sz="1100" dirty="0">
                <a:solidFill>
                  <a:srgbClr val="C00000"/>
                </a:solidFill>
                <a:effectLst>
                  <a:outerShdw blurRad="38100" dist="38100" dir="2700000" algn="tl">
                    <a:srgbClr val="000000">
                      <a:alpha val="43137"/>
                    </a:srgbClr>
                  </a:outerShdw>
                </a:effectLst>
              </a:rPr>
              <a:t>Resolución ANUMA 5/3 </a:t>
            </a:r>
            <a:r>
              <a:rPr lang="es-ES" sz="1100" dirty="0">
                <a:solidFill>
                  <a:srgbClr val="C00000"/>
                </a:solidFill>
                <a:effectLst>
                  <a:outerShdw blurRad="38100" dist="38100" dir="2700000" algn="tl">
                    <a:srgbClr val="000000">
                      <a:alpha val="43137"/>
                    </a:srgbClr>
                  </a:outerShdw>
                </a:effectLst>
              </a:rPr>
              <a:t>Futuro del proceso informe Perspectivas del Medio Ambiente Mundial (GEO)</a:t>
            </a:r>
          </a:p>
          <a:p>
            <a:pPr>
              <a:defRPr/>
            </a:pPr>
            <a:r>
              <a:rPr lang="es-ES" sz="1200" b="1" dirty="0">
                <a:effectLst>
                  <a:outerShdw blurRad="38100" dist="38100" dir="2700000" algn="tl">
                    <a:srgbClr val="000000">
                      <a:alpha val="43137"/>
                    </a:srgbClr>
                  </a:outerShdw>
                </a:effectLst>
              </a:rPr>
              <a:t>Reafirma que el objetivo del proceso GEO es someter a un examen continuado las condiciones ambientales del planeta para informar periódicamente a los Estados miembros y los interesados, y apoyar su labor individual y colectiva, al tiempo que se refuerza la interfaz científico-normativa del PNUMA; estableciendo un grupo consultivo especial, intergubernamental y de múltiples interesado.</a:t>
            </a:r>
          </a:p>
          <a:p>
            <a:pPr>
              <a:defRPr/>
            </a:pPr>
            <a:r>
              <a:rPr lang="es-ES" sz="1200" b="1" dirty="0">
                <a:effectLst>
                  <a:outerShdw blurRad="38100" dist="38100" dir="2700000" algn="tl">
                    <a:srgbClr val="000000">
                      <a:alpha val="43137"/>
                    </a:srgbClr>
                  </a:outerShdw>
                </a:effectLst>
              </a:rPr>
              <a:t>Decide que la función principal del proceso GEO será realizar, cada cuatro años, una evaluación mundial autorizada, intergubernamental, dirigida por expertos y con especificidades regionales, que analice y haga un seguimiento de las tendencias y evalúe la eficacia de la respuesta política mundial, las perspectivas futuras de los </a:t>
            </a:r>
            <a:r>
              <a:rPr lang="es-ES" sz="1200" b="1" dirty="0">
                <a:solidFill>
                  <a:srgbClr val="FFC000"/>
                </a:solidFill>
                <a:effectLst>
                  <a:outerShdw blurRad="38100" dist="38100" dir="2700000" algn="tl">
                    <a:srgbClr val="000000">
                      <a:alpha val="43137"/>
                    </a:srgbClr>
                  </a:outerShdw>
                </a:effectLst>
              </a:rPr>
              <a:t>cinco temas ambientales abordados en las evaluaciones anteriores (aire, biodiversidad, océanos y costas, tierra y suelo, agua dulce): 2025</a:t>
            </a:r>
            <a:endParaRPr lang="es-AR" sz="1200" b="1" dirty="0">
              <a:solidFill>
                <a:srgbClr val="FFC000"/>
              </a:solidFill>
              <a:effectLst>
                <a:outerShdw blurRad="38100" dist="38100" dir="2700000" algn="tl">
                  <a:srgbClr val="000000">
                    <a:alpha val="43137"/>
                  </a:srgbClr>
                </a:outerShdw>
              </a:effectLst>
            </a:endParaRPr>
          </a:p>
        </p:txBody>
      </p:sp>
      <p:pic>
        <p:nvPicPr>
          <p:cNvPr id="35867" name="Imagen 2">
            <a:extLst>
              <a:ext uri="{FF2B5EF4-FFF2-40B4-BE49-F238E27FC236}">
                <a16:creationId xmlns:a16="http://schemas.microsoft.com/office/drawing/2014/main" id="{480A26F8-D87C-D1DD-359D-C70E7D2F957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Imagen 1">
            <a:extLst>
              <a:ext uri="{FF2B5EF4-FFF2-40B4-BE49-F238E27FC236}">
                <a16:creationId xmlns:a16="http://schemas.microsoft.com/office/drawing/2014/main" id="{ABCF1B67-9C93-0285-1A26-FB18650AC52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9" name="Imagen 2">
            <a:extLst>
              <a:ext uri="{FF2B5EF4-FFF2-40B4-BE49-F238E27FC236}">
                <a16:creationId xmlns:a16="http://schemas.microsoft.com/office/drawing/2014/main" id="{008DFDFB-D197-3588-C907-2D24343DD2E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16A01E1C-1D60-F02E-5CCA-5272218E3D2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8FED081B-6ACC-3C36-C2DC-456B98CBAFB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74E62D73-D2CC-6645-A7D4-ECF06ABE0F0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6492934-F6D2-320A-0CC2-EA0400419AA5}"/>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3F52720-7DAF-18AB-0BDF-F4A8A63D70B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5BD04BBE-4C44-D056-9448-0336AFFDB7A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D46DFE1D-F2A9-2C83-6F5B-EF7E28DD8D4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F6B4067E-06C6-C7BF-74F3-1E0CC783C1E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A4E04B18-F2A5-EB33-B135-E89E8063AEE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406703A1-BFB9-236E-FD32-87591C701373}"/>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6876" name="47 Grupo">
            <a:extLst>
              <a:ext uri="{FF2B5EF4-FFF2-40B4-BE49-F238E27FC236}">
                <a16:creationId xmlns:a16="http://schemas.microsoft.com/office/drawing/2014/main" id="{8D9D6334-988A-8B13-E578-0790BBF9889E}"/>
              </a:ext>
            </a:extLst>
          </p:cNvPr>
          <p:cNvGrpSpPr>
            <a:grpSpLocks/>
          </p:cNvGrpSpPr>
          <p:nvPr/>
        </p:nvGrpSpPr>
        <p:grpSpPr bwMode="auto">
          <a:xfrm>
            <a:off x="-11113" y="5661025"/>
            <a:ext cx="9155113" cy="1212850"/>
            <a:chOff x="-10343" y="5804883"/>
            <a:chExt cx="9190855" cy="1069354"/>
          </a:xfrm>
        </p:grpSpPr>
        <p:pic>
          <p:nvPicPr>
            <p:cNvPr id="36899" name="Picture 34">
              <a:extLst>
                <a:ext uri="{FF2B5EF4-FFF2-40B4-BE49-F238E27FC236}">
                  <a16:creationId xmlns:a16="http://schemas.microsoft.com/office/drawing/2014/main" id="{BF9BC934-C9E3-85A3-0457-A1687958B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6">
              <a:extLst>
                <a:ext uri="{FF2B5EF4-FFF2-40B4-BE49-F238E27FC236}">
                  <a16:creationId xmlns:a16="http://schemas.microsoft.com/office/drawing/2014/main" id="{FFE9DFCD-B36D-2A81-7F81-CDBF7D295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38">
              <a:extLst>
                <a:ext uri="{FF2B5EF4-FFF2-40B4-BE49-F238E27FC236}">
                  <a16:creationId xmlns:a16="http://schemas.microsoft.com/office/drawing/2014/main" id="{AC5E4AEF-C9CE-A014-F546-2778A9E78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Picture 39">
              <a:extLst>
                <a:ext uri="{FF2B5EF4-FFF2-40B4-BE49-F238E27FC236}">
                  <a16:creationId xmlns:a16="http://schemas.microsoft.com/office/drawing/2014/main" id="{0CCB084D-D036-6044-01B2-50E754EDB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35">
              <a:extLst>
                <a:ext uri="{FF2B5EF4-FFF2-40B4-BE49-F238E27FC236}">
                  <a16:creationId xmlns:a16="http://schemas.microsoft.com/office/drawing/2014/main" id="{59FC4F80-B1E0-C15E-84AD-7D1C963B27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65C1E0F1-1574-FEBC-B4DA-0593EA1FF5E1}"/>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A7A48964-204A-4623-97A1-D579DE6F124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3B8A9385-F327-9414-73F4-FCB0C58CFEE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69315802-BDE8-EE3B-4E65-1E03EF744F8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45814D4-7E29-5F27-C8E5-3B830B1FA1D9}"/>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3C619727-4EB1-F04F-5DBA-530E965D6FE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21D6A01E-A69A-CB09-7FD8-9F05057E25C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3CDFE7A0-D19F-D296-BE44-9C9EE350BB5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8B0589FD-F92B-60E1-C0CE-0CA1B987897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7083D217-A8C6-299F-B7B2-298B0D945AD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29EC116-4020-BC52-4A60-D2A650693E8B}"/>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6888" name="63 Grupo">
            <a:extLst>
              <a:ext uri="{FF2B5EF4-FFF2-40B4-BE49-F238E27FC236}">
                <a16:creationId xmlns:a16="http://schemas.microsoft.com/office/drawing/2014/main" id="{11C13C10-70C5-1D5B-49F2-427F4C818104}"/>
              </a:ext>
            </a:extLst>
          </p:cNvPr>
          <p:cNvGrpSpPr>
            <a:grpSpLocks/>
          </p:cNvGrpSpPr>
          <p:nvPr/>
        </p:nvGrpSpPr>
        <p:grpSpPr bwMode="auto">
          <a:xfrm>
            <a:off x="-11113" y="5645150"/>
            <a:ext cx="9155113" cy="1212850"/>
            <a:chOff x="-10343" y="5804883"/>
            <a:chExt cx="9190855" cy="1069354"/>
          </a:xfrm>
        </p:grpSpPr>
        <p:pic>
          <p:nvPicPr>
            <p:cNvPr id="36894" name="Picture 34">
              <a:extLst>
                <a:ext uri="{FF2B5EF4-FFF2-40B4-BE49-F238E27FC236}">
                  <a16:creationId xmlns:a16="http://schemas.microsoft.com/office/drawing/2014/main" id="{D97BDF31-6A5B-2712-8832-1DA0BC31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Picture 36">
              <a:extLst>
                <a:ext uri="{FF2B5EF4-FFF2-40B4-BE49-F238E27FC236}">
                  <a16:creationId xmlns:a16="http://schemas.microsoft.com/office/drawing/2014/main" id="{EE51135C-D3DB-1D30-5DDD-10213C49A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38">
              <a:extLst>
                <a:ext uri="{FF2B5EF4-FFF2-40B4-BE49-F238E27FC236}">
                  <a16:creationId xmlns:a16="http://schemas.microsoft.com/office/drawing/2014/main" id="{D783C096-9547-C59B-9257-A448432A1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39">
              <a:extLst>
                <a:ext uri="{FF2B5EF4-FFF2-40B4-BE49-F238E27FC236}">
                  <a16:creationId xmlns:a16="http://schemas.microsoft.com/office/drawing/2014/main" id="{60C1989E-7FCE-3362-9627-8A412B16A1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35">
              <a:extLst>
                <a:ext uri="{FF2B5EF4-FFF2-40B4-BE49-F238E27FC236}">
                  <a16:creationId xmlns:a16="http://schemas.microsoft.com/office/drawing/2014/main" id="{4D0B0A75-6B2F-0DA1-069C-DE6BB4A68D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9434C784-F747-A8B3-3B72-7E897CB416BF}"/>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CD407F1E-8DD3-1953-2B80-DB6DC17C4E55}"/>
              </a:ext>
            </a:extLst>
          </p:cNvPr>
          <p:cNvSpPr>
            <a:spLocks noChangeArrowheads="1"/>
          </p:cNvSpPr>
          <p:nvPr/>
        </p:nvSpPr>
        <p:spPr bwMode="auto">
          <a:xfrm>
            <a:off x="103188" y="549275"/>
            <a:ext cx="8993187" cy="478472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5/4 Gestión Sostenible de Lagos</a:t>
            </a:r>
          </a:p>
          <a:p>
            <a:pPr>
              <a:defRPr/>
            </a:pPr>
            <a:r>
              <a:rPr lang="es-ES" sz="1100" dirty="0">
                <a:effectLst>
                  <a:outerShdw blurRad="38100" dist="38100" dir="2700000" algn="tl">
                    <a:srgbClr val="000000">
                      <a:alpha val="43137"/>
                    </a:srgbClr>
                  </a:outerShdw>
                </a:effectLst>
              </a:rPr>
              <a:t>Reconociendo que los lagos naturales y artificiales contienen más del 90% del agua dulce de la superficie de la Tierra y contribuyen en gran medida a garantizar la disponibilidad y la accesibilidad del agua para proteger la vida y los medios de subsistencia, y contribuyen también a los avances en relación con la Agenda 2030 para el Desarrollo Sostenible </a:t>
            </a:r>
            <a:r>
              <a:rPr lang="es-ES" sz="1100" dirty="0">
                <a:solidFill>
                  <a:srgbClr val="FFC000"/>
                </a:solidFill>
                <a:effectLst>
                  <a:outerShdw blurRad="38100" dist="38100" dir="2700000" algn="tl">
                    <a:srgbClr val="000000">
                      <a:alpha val="43137"/>
                    </a:srgbClr>
                  </a:outerShdw>
                </a:effectLst>
              </a:rPr>
              <a:t>ODS 6 “Garantizar la disponibilidad y la gestión sostenible del agua y el saneamiento para todos”</a:t>
            </a:r>
          </a:p>
          <a:p>
            <a:pPr>
              <a:defRPr/>
            </a:pPr>
            <a:r>
              <a:rPr lang="es-ES" sz="1100" b="1" dirty="0">
                <a:effectLst>
                  <a:outerShdw blurRad="38100" dist="38100" dir="2700000" algn="tl">
                    <a:srgbClr val="000000">
                      <a:alpha val="43137"/>
                    </a:srgbClr>
                  </a:outerShdw>
                </a:effectLst>
              </a:rPr>
              <a:t>Solicita proteger, conservar, restaurar y garantizar el uso sostenible de los lagos, incluyendo aspectos como la calidad del agua, la erosión, la sedimentación y la diversidad biológica acuática, mediante una gestión integrada a todos los niveles, tal y como se establece en las metas 6.5 y 6.6 de los ODS, de forma que se abarque la masa de agua y toda la cuenca lacustre, con el apoyo de la reglamentación pertinente, desarrollo institucional, asignaciones presupuestarias, un seguimiento y datos bien gestionados, investigación integrada, tecnología sostenible y cooperación internacional</a:t>
            </a:r>
          </a:p>
          <a:p>
            <a:pPr>
              <a:defRPr/>
            </a:pPr>
            <a:r>
              <a:rPr lang="es-ES" sz="1100" b="1" dirty="0">
                <a:effectLst>
                  <a:outerShdw blurRad="38100" dist="38100" dir="2700000" algn="tl">
                    <a:srgbClr val="000000">
                      <a:alpha val="43137"/>
                    </a:srgbClr>
                  </a:outerShdw>
                </a:effectLst>
              </a:rPr>
              <a:t>Integrar los lagos en los planes de desarrollo nacionales y regionales, en particular en lo referente a la adaptación al clima, la gestión de los recursos hídricos y la conservación de la diversidad biológica, a fin de avanzar en la consecución del ODS 6, la resiliencia climática y la conservación de la diversidad biológica</a:t>
            </a:r>
          </a:p>
          <a:p>
            <a:pPr>
              <a:defRPr/>
            </a:pPr>
            <a:r>
              <a:rPr lang="es-ES" sz="1100" b="1" dirty="0">
                <a:effectLst>
                  <a:outerShdw blurRad="38100" dist="38100" dir="2700000" algn="tl">
                    <a:srgbClr val="000000">
                      <a:alpha val="43137"/>
                    </a:srgbClr>
                  </a:outerShdw>
                </a:effectLst>
              </a:rPr>
              <a:t>Tener en cuenta la cultura y los conocimientos locales, así como su dependencia e impacto en los lagos, </a:t>
            </a:r>
            <a:r>
              <a:rPr lang="es-ES" sz="1100" b="1" dirty="0">
                <a:solidFill>
                  <a:srgbClr val="FFC000"/>
                </a:solidFill>
                <a:effectLst>
                  <a:outerShdw blurRad="38100" dist="38100" dir="2700000" algn="tl">
                    <a:srgbClr val="000000">
                      <a:alpha val="43137"/>
                    </a:srgbClr>
                  </a:outerShdw>
                </a:effectLst>
              </a:rPr>
              <a:t>garantizando la cooperación con las comunidades locales y los pueblos indígenas </a:t>
            </a:r>
            <a:r>
              <a:rPr lang="es-ES" sz="1100" b="1" dirty="0">
                <a:effectLst>
                  <a:outerShdw blurRad="38100" dist="38100" dir="2700000" algn="tl">
                    <a:srgbClr val="000000">
                      <a:alpha val="43137"/>
                    </a:srgbClr>
                  </a:outerShdw>
                </a:effectLst>
              </a:rPr>
              <a:t>y el desarrollo de sus capacidades</a:t>
            </a:r>
          </a:p>
          <a:p>
            <a:pPr>
              <a:defRPr/>
            </a:pPr>
            <a:r>
              <a:rPr lang="es-ES" sz="1100" b="1" dirty="0">
                <a:effectLst>
                  <a:outerShdw blurRad="38100" dist="38100" dir="2700000" algn="tl">
                    <a:srgbClr val="000000">
                      <a:alpha val="43137"/>
                    </a:srgbClr>
                  </a:outerShdw>
                </a:effectLst>
              </a:rPr>
              <a:t>Apoyar la promoción de la gestión sostenible de los lagos a todos los niveles, en coordinación con los convenios pertinentes, según proceda, incluida la </a:t>
            </a:r>
            <a:r>
              <a:rPr lang="es-ES" sz="1100" b="1" dirty="0">
                <a:solidFill>
                  <a:srgbClr val="FFC000"/>
                </a:solidFill>
                <a:effectLst>
                  <a:outerShdw blurRad="38100" dist="38100" dir="2700000" algn="tl">
                    <a:srgbClr val="000000">
                      <a:alpha val="43137"/>
                    </a:srgbClr>
                  </a:outerShdw>
                </a:effectLst>
              </a:rPr>
              <a:t>Convención sobre los Humedales de Importancia Internacional especialmente como Hábitat de Aves Acuáticas (Convención RAMSAR)</a:t>
            </a:r>
          </a:p>
        </p:txBody>
      </p:sp>
      <p:pic>
        <p:nvPicPr>
          <p:cNvPr id="36891" name="Imagen 2">
            <a:extLst>
              <a:ext uri="{FF2B5EF4-FFF2-40B4-BE49-F238E27FC236}">
                <a16:creationId xmlns:a16="http://schemas.microsoft.com/office/drawing/2014/main" id="{3EE7DA72-E305-AE73-4BDD-DF18D9E227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Imagen 1">
            <a:extLst>
              <a:ext uri="{FF2B5EF4-FFF2-40B4-BE49-F238E27FC236}">
                <a16:creationId xmlns:a16="http://schemas.microsoft.com/office/drawing/2014/main" id="{4138594D-7818-3A65-4AE1-41B92BF90DD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3" name="Imagen 2">
            <a:extLst>
              <a:ext uri="{FF2B5EF4-FFF2-40B4-BE49-F238E27FC236}">
                <a16:creationId xmlns:a16="http://schemas.microsoft.com/office/drawing/2014/main" id="{11CA9169-729B-F447-86CD-0CD1526CF64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8FC12523-1FE0-F7E4-4AB3-357ED3656B70}"/>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2A09EC80-0A58-861F-CE79-370DF6A27C2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6D2F3427-B80F-5A1D-5354-B2847EE8544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325AB39E-C7C3-50DD-8D11-270876B3A9D2}"/>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AECE96F2-3E24-5709-1BBA-D3C0E9E0001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20099762-6C17-C136-3D6A-CCE52F90019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AD358CD4-93E9-4CEF-B180-3CC745DB258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3786914D-B173-938E-41C1-70EB110F7C0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EED795F-0D0A-392F-4E44-A33DA3DD34D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CFB162AD-1FD6-AB98-7EA1-B416437CB9EA}"/>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7900" name="47 Grupo">
            <a:extLst>
              <a:ext uri="{FF2B5EF4-FFF2-40B4-BE49-F238E27FC236}">
                <a16:creationId xmlns:a16="http://schemas.microsoft.com/office/drawing/2014/main" id="{D98911B4-C439-A03E-DC57-A40625EE14C8}"/>
              </a:ext>
            </a:extLst>
          </p:cNvPr>
          <p:cNvGrpSpPr>
            <a:grpSpLocks/>
          </p:cNvGrpSpPr>
          <p:nvPr/>
        </p:nvGrpSpPr>
        <p:grpSpPr bwMode="auto">
          <a:xfrm>
            <a:off x="-11113" y="5661025"/>
            <a:ext cx="9155113" cy="1212850"/>
            <a:chOff x="-10343" y="5804883"/>
            <a:chExt cx="9190855" cy="1069354"/>
          </a:xfrm>
        </p:grpSpPr>
        <p:pic>
          <p:nvPicPr>
            <p:cNvPr id="37923" name="Picture 34">
              <a:extLst>
                <a:ext uri="{FF2B5EF4-FFF2-40B4-BE49-F238E27FC236}">
                  <a16:creationId xmlns:a16="http://schemas.microsoft.com/office/drawing/2014/main" id="{B0680483-A2EA-69EF-B6D9-D2B8F8B82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6">
              <a:extLst>
                <a:ext uri="{FF2B5EF4-FFF2-40B4-BE49-F238E27FC236}">
                  <a16:creationId xmlns:a16="http://schemas.microsoft.com/office/drawing/2014/main" id="{2C615E39-868E-374E-19EE-E0A8C5CCB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38">
              <a:extLst>
                <a:ext uri="{FF2B5EF4-FFF2-40B4-BE49-F238E27FC236}">
                  <a16:creationId xmlns:a16="http://schemas.microsoft.com/office/drawing/2014/main" id="{8865790D-D568-D881-8A53-9BCEE0D3B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39">
              <a:extLst>
                <a:ext uri="{FF2B5EF4-FFF2-40B4-BE49-F238E27FC236}">
                  <a16:creationId xmlns:a16="http://schemas.microsoft.com/office/drawing/2014/main" id="{E0AF1274-C6D4-2095-FE7E-97F6A92D3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35">
              <a:extLst>
                <a:ext uri="{FF2B5EF4-FFF2-40B4-BE49-F238E27FC236}">
                  <a16:creationId xmlns:a16="http://schemas.microsoft.com/office/drawing/2014/main" id="{E5190E4B-9EF5-3C99-AB2E-444351BDD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39BE05E9-CB47-B2B1-6095-7E1175C58074}"/>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0BA38899-6891-7373-2836-4F14E8613BBC}"/>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22D03C8-4CE4-FA0B-4B0D-D203CC93322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94D1934-12B4-BDB4-5E3B-1C5E46DE306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CCBAD50-A6B5-14E6-672B-829C2720EAE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BE02AE75-95BE-26C3-C0DA-E105BDE28ADE}"/>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39E8985C-861B-2C4B-AF54-E02F03FE7861}"/>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2CF235F0-2D42-5B15-9070-7BFC3E18441E}"/>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9D15BA3F-2BF5-1E43-C079-C88A8F379E4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85963B04-9694-5566-E17C-7A110FF0DCD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48F3ADF3-492C-547A-9761-6E44E4B7C8C0}"/>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7912" name="63 Grupo">
            <a:extLst>
              <a:ext uri="{FF2B5EF4-FFF2-40B4-BE49-F238E27FC236}">
                <a16:creationId xmlns:a16="http://schemas.microsoft.com/office/drawing/2014/main" id="{8DF35754-598D-B0C3-1383-60C721251F69}"/>
              </a:ext>
            </a:extLst>
          </p:cNvPr>
          <p:cNvGrpSpPr>
            <a:grpSpLocks/>
          </p:cNvGrpSpPr>
          <p:nvPr/>
        </p:nvGrpSpPr>
        <p:grpSpPr bwMode="auto">
          <a:xfrm>
            <a:off x="-11113" y="5645150"/>
            <a:ext cx="9155113" cy="1212850"/>
            <a:chOff x="-10343" y="5804883"/>
            <a:chExt cx="9190855" cy="1069354"/>
          </a:xfrm>
        </p:grpSpPr>
        <p:pic>
          <p:nvPicPr>
            <p:cNvPr id="37918" name="Picture 34">
              <a:extLst>
                <a:ext uri="{FF2B5EF4-FFF2-40B4-BE49-F238E27FC236}">
                  <a16:creationId xmlns:a16="http://schemas.microsoft.com/office/drawing/2014/main" id="{3121FAA1-BF8B-A5EF-9804-BAE6B9E7A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36">
              <a:extLst>
                <a:ext uri="{FF2B5EF4-FFF2-40B4-BE49-F238E27FC236}">
                  <a16:creationId xmlns:a16="http://schemas.microsoft.com/office/drawing/2014/main" id="{DCE5AB39-29B9-1CBF-1F99-2D8100A44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38">
              <a:extLst>
                <a:ext uri="{FF2B5EF4-FFF2-40B4-BE49-F238E27FC236}">
                  <a16:creationId xmlns:a16="http://schemas.microsoft.com/office/drawing/2014/main" id="{37A8D20E-36B3-A994-699D-9DCFAFE1B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39">
              <a:extLst>
                <a:ext uri="{FF2B5EF4-FFF2-40B4-BE49-F238E27FC236}">
                  <a16:creationId xmlns:a16="http://schemas.microsoft.com/office/drawing/2014/main" id="{84C8AFDF-926D-8B6F-B133-6CA5F957F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35">
              <a:extLst>
                <a:ext uri="{FF2B5EF4-FFF2-40B4-BE49-F238E27FC236}">
                  <a16:creationId xmlns:a16="http://schemas.microsoft.com/office/drawing/2014/main" id="{707CD975-4A01-3E6F-A6C2-00E6861D1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C6B276D9-4B3C-ECC8-7822-4593143A8927}"/>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02C55300-9523-59AF-D31E-F07B043E1EB8}"/>
              </a:ext>
            </a:extLst>
          </p:cNvPr>
          <p:cNvSpPr>
            <a:spLocks noChangeArrowheads="1"/>
          </p:cNvSpPr>
          <p:nvPr/>
        </p:nvSpPr>
        <p:spPr bwMode="auto">
          <a:xfrm>
            <a:off x="103188" y="549275"/>
            <a:ext cx="8993187" cy="5092700"/>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5/5 Soluciones Basadas en la Naturaleza en pro del Desarrollo Sostenible</a:t>
            </a:r>
          </a:p>
          <a:p>
            <a:pPr>
              <a:defRPr/>
            </a:pPr>
            <a:r>
              <a:rPr lang="es-ES" sz="1100" dirty="0">
                <a:effectLst>
                  <a:outerShdw blurRad="38100" dist="38100" dir="2700000" algn="tl">
                    <a:srgbClr val="000000">
                      <a:alpha val="43137"/>
                    </a:srgbClr>
                  </a:outerShdw>
                </a:effectLst>
              </a:rPr>
              <a:t>Reconociendo las interdependencias entre la pérdida de diversidad biológica, la contaminación, el cambio climático, la desertificación y la degradación de las tierras y sus vinculaciones con el bienestar humano, en particular la salud, y la importancia de garantizar la integridad de todos los ecosistemas.</a:t>
            </a:r>
          </a:p>
          <a:p>
            <a:pPr>
              <a:defRPr/>
            </a:pPr>
            <a:r>
              <a:rPr lang="es-ES" sz="1100" dirty="0">
                <a:effectLst>
                  <a:outerShdw blurRad="38100" dist="38100" dir="2700000" algn="tl">
                    <a:srgbClr val="000000">
                      <a:alpha val="43137"/>
                    </a:srgbClr>
                  </a:outerShdw>
                </a:effectLst>
              </a:rPr>
              <a:t>Reconociendo </a:t>
            </a:r>
            <a:r>
              <a:rPr lang="es-ES" sz="1100" b="1" dirty="0">
                <a:solidFill>
                  <a:srgbClr val="FF9900"/>
                </a:solidFill>
                <a:effectLst>
                  <a:outerShdw blurRad="38100" dist="38100" dir="2700000" algn="tl">
                    <a:srgbClr val="000000">
                      <a:alpha val="43137"/>
                    </a:srgbClr>
                  </a:outerShdw>
                </a:effectLst>
              </a:rPr>
              <a:t>la necesidad de una definición convenida multilateralmente del concepto de soluciones basadas en la naturaleza</a:t>
            </a:r>
            <a:r>
              <a:rPr lang="es-ES" sz="1100" dirty="0">
                <a:effectLst>
                  <a:outerShdw blurRad="38100" dist="38100" dir="2700000" algn="tl">
                    <a:srgbClr val="000000">
                      <a:alpha val="43137"/>
                    </a:srgbClr>
                  </a:outerShdw>
                </a:effectLst>
              </a:rPr>
              <a:t>, consciente del concepto de enfoques basados en los ecosistemas y en armonía con este, y a la luz de las inquietudes sobre el posible uso indebido del concepto de soluciones basadas en la naturaleza.</a:t>
            </a:r>
          </a:p>
          <a:p>
            <a:pPr>
              <a:defRPr/>
            </a:pPr>
            <a:endParaRPr lang="es-ES" sz="1100" dirty="0">
              <a:effectLst>
                <a:outerShdw blurRad="38100" dist="38100" dir="2700000" algn="tl">
                  <a:srgbClr val="000000">
                    <a:alpha val="43137"/>
                  </a:srgbClr>
                </a:outerShdw>
              </a:effectLst>
            </a:endParaRPr>
          </a:p>
          <a:p>
            <a:pPr>
              <a:defRPr/>
            </a:pPr>
            <a:r>
              <a:rPr lang="es-ES" sz="1100" dirty="0">
                <a:effectLst>
                  <a:outerShdw blurRad="38100" dist="38100" dir="2700000" algn="tl">
                    <a:srgbClr val="000000">
                      <a:alpha val="43137"/>
                    </a:srgbClr>
                  </a:outerShdw>
                </a:effectLst>
              </a:rPr>
              <a:t>Decide que las soluciones basadas en la naturaleza consisten en </a:t>
            </a:r>
            <a:r>
              <a:rPr lang="es-ES" sz="1100" dirty="0">
                <a:solidFill>
                  <a:srgbClr val="FF9900"/>
                </a:solidFill>
                <a:effectLst>
                  <a:outerShdw blurRad="38100" dist="38100" dir="2700000" algn="tl">
                    <a:srgbClr val="000000">
                      <a:alpha val="43137"/>
                    </a:srgbClr>
                  </a:outerShdw>
                </a:effectLst>
              </a:rPr>
              <a:t>medidas encaminadas a proteger, conservar, restaurar, utilizar de forma sostenible y gestionar los ecosistemas terrestres, de agua dulce, costeros y marinos naturales o modificados que hacen frente a los problemas sociales, económicos y ambientales de manera eficaz y adaptativa, procurando al mismo tiempo bienestar humano, servicios </a:t>
            </a:r>
            <a:r>
              <a:rPr lang="es-ES" sz="1100" dirty="0" err="1">
                <a:solidFill>
                  <a:srgbClr val="FF9900"/>
                </a:solidFill>
                <a:effectLst>
                  <a:outerShdw blurRad="38100" dist="38100" dir="2700000" algn="tl">
                    <a:srgbClr val="000000">
                      <a:alpha val="43137"/>
                    </a:srgbClr>
                  </a:outerShdw>
                </a:effectLst>
              </a:rPr>
              <a:t>ecosistémicos</a:t>
            </a:r>
            <a:r>
              <a:rPr lang="es-ES" sz="1100" dirty="0">
                <a:solidFill>
                  <a:srgbClr val="FF9900"/>
                </a:solidFill>
                <a:effectLst>
                  <a:outerShdw blurRad="38100" dist="38100" dir="2700000" algn="tl">
                    <a:srgbClr val="000000">
                      <a:alpha val="43137"/>
                    </a:srgbClr>
                  </a:outerShdw>
                </a:effectLst>
              </a:rPr>
              <a:t>, resiliencia y beneficios para la biodiversidad</a:t>
            </a:r>
            <a:r>
              <a:rPr lang="es-ES" sz="1100" dirty="0">
                <a:effectLst>
                  <a:outerShdw blurRad="38100" dist="38100" dir="2700000" algn="tl">
                    <a:srgbClr val="000000">
                      <a:alpha val="43137"/>
                    </a:srgbClr>
                  </a:outerShdw>
                </a:effectLst>
              </a:rPr>
              <a:t>, y reconoce que las soluciones basadas en la naturaleza:</a:t>
            </a:r>
          </a:p>
          <a:p>
            <a:pPr marL="228600" indent="-228600">
              <a:buFontTx/>
              <a:buAutoNum type="alphaLcParenR"/>
              <a:defRPr/>
            </a:pPr>
            <a:r>
              <a:rPr lang="es-ES" sz="900" dirty="0">
                <a:effectLst>
                  <a:outerShdw blurRad="38100" dist="38100" dir="2700000" algn="tl">
                    <a:srgbClr val="000000">
                      <a:alpha val="43137"/>
                    </a:srgbClr>
                  </a:outerShdw>
                </a:effectLst>
              </a:rPr>
              <a:t>Respetan las salvaguardias sociales y ambientales, en consonancia con las tres “convenciones de Río” (Diversidad Biológica, Lucha contra la Desertificación y Cambio Climático), con inclusión de tales salvaguardias para las comunidades locales y los pueblos indígenas;</a:t>
            </a:r>
          </a:p>
          <a:p>
            <a:pPr marL="228600" indent="-228600">
              <a:buFontTx/>
              <a:buAutoNum type="alphaLcParenR"/>
              <a:defRPr/>
            </a:pPr>
            <a:r>
              <a:rPr lang="es-ES" sz="900" dirty="0">
                <a:effectLst>
                  <a:outerShdw blurRad="38100" dist="38100" dir="2700000" algn="tl">
                    <a:srgbClr val="000000">
                      <a:alpha val="43137"/>
                    </a:srgbClr>
                  </a:outerShdw>
                </a:effectLst>
              </a:rPr>
              <a:t>Pueden aplicarse de acuerdo con las circunstancias locales, nacionales y regionales, de manera compatible con la Agenda 2030 para el Desarrollo Sostenible, y pueden gestionarse de forma adaptativa;</a:t>
            </a:r>
          </a:p>
          <a:p>
            <a:pPr marL="228600" indent="-228600">
              <a:buFontTx/>
              <a:buAutoNum type="alphaLcParenR"/>
              <a:defRPr/>
            </a:pPr>
            <a:r>
              <a:rPr lang="es-ES" sz="900" dirty="0">
                <a:effectLst>
                  <a:outerShdw blurRad="38100" dist="38100" dir="2700000" algn="tl">
                    <a:srgbClr val="000000">
                      <a:alpha val="43137"/>
                    </a:srgbClr>
                  </a:outerShdw>
                </a:effectLst>
              </a:rPr>
              <a:t>Se cuentan entre las medidas que cumplen una función indispensable en el empeño mundial de carácter general por alcanzar los Objetivos de Desarrollo Sostenible, en particular abordando de forma eficiente y eficaz los principales desafíos sociales, económicos y ambientales, como la pérdida de diversidad biológica, el cambio climático, la degradación de las tierras, la desertificación, la seguridad alimentaria, los riesgos de desastres, el desarrollo urbano, la disponibilidad de agua, la erradicación de la pobreza, la desigualdad y el desempleo, así como el desarrollo social, el desarrollo económico sostenible, la salud humana y una amplia gama de servicios </a:t>
            </a:r>
            <a:r>
              <a:rPr lang="es-ES" sz="900" dirty="0" err="1">
                <a:effectLst>
                  <a:outerShdw blurRad="38100" dist="38100" dir="2700000" algn="tl">
                    <a:srgbClr val="000000">
                      <a:alpha val="43137"/>
                    </a:srgbClr>
                  </a:outerShdw>
                </a:effectLst>
              </a:rPr>
              <a:t>ecosistémicos</a:t>
            </a:r>
            <a:r>
              <a:rPr lang="es-ES" sz="900" dirty="0">
                <a:effectLst>
                  <a:outerShdw blurRad="38100" dist="38100" dir="2700000" algn="tl">
                    <a:srgbClr val="000000">
                      <a:alpha val="43137"/>
                    </a:srgbClr>
                  </a:outerShdw>
                </a:effectLst>
              </a:rPr>
              <a:t>;</a:t>
            </a:r>
          </a:p>
          <a:p>
            <a:pPr marL="228600" indent="-228600">
              <a:buFontTx/>
              <a:buAutoNum type="alphaLcParenR"/>
              <a:defRPr/>
            </a:pPr>
            <a:r>
              <a:rPr lang="es-ES" sz="900" dirty="0">
                <a:effectLst>
                  <a:outerShdw blurRad="38100" dist="38100" dir="2700000" algn="tl">
                    <a:srgbClr val="000000">
                      <a:alpha val="43137"/>
                    </a:srgbClr>
                  </a:outerShdw>
                </a:effectLst>
              </a:rPr>
              <a:t>Pueden contribuir a estimular la innovación sostenible y la investigación científica;</a:t>
            </a:r>
          </a:p>
        </p:txBody>
      </p:sp>
      <p:pic>
        <p:nvPicPr>
          <p:cNvPr id="37915" name="Imagen 2">
            <a:extLst>
              <a:ext uri="{FF2B5EF4-FFF2-40B4-BE49-F238E27FC236}">
                <a16:creationId xmlns:a16="http://schemas.microsoft.com/office/drawing/2014/main" id="{29E51FBC-F057-D9D3-10B4-71E4D5B8C29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Imagen 1">
            <a:extLst>
              <a:ext uri="{FF2B5EF4-FFF2-40B4-BE49-F238E27FC236}">
                <a16:creationId xmlns:a16="http://schemas.microsoft.com/office/drawing/2014/main" id="{BB2A75E4-54B6-07AD-0FDA-C16ECAE3F3B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Imagen 2">
            <a:extLst>
              <a:ext uri="{FF2B5EF4-FFF2-40B4-BE49-F238E27FC236}">
                <a16:creationId xmlns:a16="http://schemas.microsoft.com/office/drawing/2014/main" id="{60151361-CE3F-8DC0-273E-A53FCB752AF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73C1097F-CCD1-FDF3-804F-666F9079C5F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D95F7E57-3A45-F25E-A999-492FE28B800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19EC74C7-52A4-13C7-A7D0-C27C76A4545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C2529C90-88B2-021C-2CEC-247611DAF82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8C0AB87-B153-F6D3-E63C-3297E9E21DFF}"/>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C081F332-BC74-0FDE-EF4A-45ED0B3D88E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A74D4D25-BBB7-C1B8-4EDB-7E6FA03CE2D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69B9AADA-9B2B-1FCE-1127-161EB4BE9A4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67C14BD6-F5AD-7D7A-F5C7-045E4CD053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F27C3E3-341B-5223-F0AD-03F06803085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9948" name="47 Grupo">
            <a:extLst>
              <a:ext uri="{FF2B5EF4-FFF2-40B4-BE49-F238E27FC236}">
                <a16:creationId xmlns:a16="http://schemas.microsoft.com/office/drawing/2014/main" id="{5D79F31B-B462-628C-E556-C09C87DC802C}"/>
              </a:ext>
            </a:extLst>
          </p:cNvPr>
          <p:cNvGrpSpPr>
            <a:grpSpLocks/>
          </p:cNvGrpSpPr>
          <p:nvPr/>
        </p:nvGrpSpPr>
        <p:grpSpPr bwMode="auto">
          <a:xfrm>
            <a:off x="-11113" y="5661025"/>
            <a:ext cx="9155113" cy="1212850"/>
            <a:chOff x="-10343" y="5804883"/>
            <a:chExt cx="9190855" cy="1069354"/>
          </a:xfrm>
        </p:grpSpPr>
        <p:pic>
          <p:nvPicPr>
            <p:cNvPr id="39971" name="Picture 34">
              <a:extLst>
                <a:ext uri="{FF2B5EF4-FFF2-40B4-BE49-F238E27FC236}">
                  <a16:creationId xmlns:a16="http://schemas.microsoft.com/office/drawing/2014/main" id="{B46B8BB0-DF33-FBCD-011F-251203F5F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2" name="Picture 36">
              <a:extLst>
                <a:ext uri="{FF2B5EF4-FFF2-40B4-BE49-F238E27FC236}">
                  <a16:creationId xmlns:a16="http://schemas.microsoft.com/office/drawing/2014/main" id="{09B53094-D6B7-BFE9-7456-4528F8635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3" name="Picture 38">
              <a:extLst>
                <a:ext uri="{FF2B5EF4-FFF2-40B4-BE49-F238E27FC236}">
                  <a16:creationId xmlns:a16="http://schemas.microsoft.com/office/drawing/2014/main" id="{6BC1EF05-FE15-0E88-53D4-4B29CFC01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4" name="Picture 39">
              <a:extLst>
                <a:ext uri="{FF2B5EF4-FFF2-40B4-BE49-F238E27FC236}">
                  <a16:creationId xmlns:a16="http://schemas.microsoft.com/office/drawing/2014/main" id="{D7C884CC-685D-9C64-6A40-9757541A5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5" name="Picture 35">
              <a:extLst>
                <a:ext uri="{FF2B5EF4-FFF2-40B4-BE49-F238E27FC236}">
                  <a16:creationId xmlns:a16="http://schemas.microsoft.com/office/drawing/2014/main" id="{D93342A8-9A34-3443-E381-74E8DF7B42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60F6134D-52A5-CF67-B485-BC5C45EF81AC}"/>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B41EEBFC-AFF9-33B0-C1F8-D9EF01D6B05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B3DAADD4-1AF2-1CFA-B78B-19E66D808E0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D630F46-DDBE-2E7D-3F4F-DBAA9425DCF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A1E8AD5-BB3F-7B68-6611-15BD9CA51C9B}"/>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B26672B4-A853-D33B-3602-F98C1C7FB61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746A02B9-8E75-FFA3-3141-DB6BC88EB177}"/>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7B8CCB2-C9D1-41A1-8A7C-8378627DBAC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EB38D2DD-44BB-6904-7D71-8BA41A06ED8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C723979B-3FEF-1ABC-3F06-9BAA5A09FAA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7542DDEB-5DC8-FB6E-DD39-B5E71140681D}"/>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9960" name="63 Grupo">
            <a:extLst>
              <a:ext uri="{FF2B5EF4-FFF2-40B4-BE49-F238E27FC236}">
                <a16:creationId xmlns:a16="http://schemas.microsoft.com/office/drawing/2014/main" id="{961AE820-222C-00B9-00ED-26DA228AF9B0}"/>
              </a:ext>
            </a:extLst>
          </p:cNvPr>
          <p:cNvGrpSpPr>
            <a:grpSpLocks/>
          </p:cNvGrpSpPr>
          <p:nvPr/>
        </p:nvGrpSpPr>
        <p:grpSpPr bwMode="auto">
          <a:xfrm>
            <a:off x="-11113" y="5645150"/>
            <a:ext cx="9155113" cy="1212850"/>
            <a:chOff x="-10343" y="5804883"/>
            <a:chExt cx="9190855" cy="1069354"/>
          </a:xfrm>
        </p:grpSpPr>
        <p:pic>
          <p:nvPicPr>
            <p:cNvPr id="39966" name="Picture 34">
              <a:extLst>
                <a:ext uri="{FF2B5EF4-FFF2-40B4-BE49-F238E27FC236}">
                  <a16:creationId xmlns:a16="http://schemas.microsoft.com/office/drawing/2014/main" id="{6D485377-47D6-EEE9-6583-0CAE23045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36">
              <a:extLst>
                <a:ext uri="{FF2B5EF4-FFF2-40B4-BE49-F238E27FC236}">
                  <a16:creationId xmlns:a16="http://schemas.microsoft.com/office/drawing/2014/main" id="{ECCC7831-E707-42D2-649F-942C65890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38">
              <a:extLst>
                <a:ext uri="{FF2B5EF4-FFF2-40B4-BE49-F238E27FC236}">
                  <a16:creationId xmlns:a16="http://schemas.microsoft.com/office/drawing/2014/main" id="{A19B8315-075C-6625-57D4-93DD20DC8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9" name="Picture 39">
              <a:extLst>
                <a:ext uri="{FF2B5EF4-FFF2-40B4-BE49-F238E27FC236}">
                  <a16:creationId xmlns:a16="http://schemas.microsoft.com/office/drawing/2014/main" id="{B4580A31-0935-EAD1-0720-7693A48D4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0" name="Picture 35">
              <a:extLst>
                <a:ext uri="{FF2B5EF4-FFF2-40B4-BE49-F238E27FC236}">
                  <a16:creationId xmlns:a16="http://schemas.microsoft.com/office/drawing/2014/main" id="{0785C0CD-0441-6107-FC28-386CC5BB3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7FF5F76D-1EF4-0E16-9312-1B8BE43EB415}"/>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A34B7863-9C37-02BC-7945-4C284CE69BF8}"/>
              </a:ext>
            </a:extLst>
          </p:cNvPr>
          <p:cNvSpPr>
            <a:spLocks noChangeArrowheads="1"/>
          </p:cNvSpPr>
          <p:nvPr/>
        </p:nvSpPr>
        <p:spPr bwMode="auto">
          <a:xfrm>
            <a:off x="103188" y="549275"/>
            <a:ext cx="8993187" cy="529272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5/6 Diversidad Biológica y Salud</a:t>
            </a:r>
            <a:endParaRPr lang="es-ES" sz="1100" dirty="0">
              <a:effectLst>
                <a:outerShdw blurRad="38100" dist="38100" dir="2700000" algn="tl">
                  <a:srgbClr val="000000">
                    <a:alpha val="43137"/>
                  </a:srgbClr>
                </a:outerShdw>
              </a:effectLst>
            </a:endParaRPr>
          </a:p>
          <a:p>
            <a:pPr marL="228600" indent="-228600">
              <a:buFont typeface="+mj-lt"/>
              <a:buAutoNum type="alphaLcParenR"/>
              <a:defRPr/>
            </a:pPr>
            <a:r>
              <a:rPr lang="es-ES" sz="1100" dirty="0">
                <a:effectLst>
                  <a:outerShdw blurRad="38100" dist="38100" dir="2700000" algn="tl">
                    <a:srgbClr val="000000">
                      <a:alpha val="43137"/>
                    </a:srgbClr>
                  </a:outerShdw>
                </a:effectLst>
              </a:rPr>
              <a:t>Alentar acciones beneficiosas para el medio ambiente, dados los </a:t>
            </a:r>
            <a:r>
              <a:rPr lang="es-ES" sz="1100" dirty="0">
                <a:solidFill>
                  <a:srgbClr val="FF9900"/>
                </a:solidFill>
                <a:effectLst>
                  <a:outerShdw blurRad="38100" dist="38100" dir="2700000" algn="tl">
                    <a:srgbClr val="000000">
                      <a:alpha val="43137"/>
                    </a:srgbClr>
                  </a:outerShdw>
                </a:effectLst>
              </a:rPr>
              <a:t>vínculos entre la salud humana, animal y del ecosistema</a:t>
            </a:r>
          </a:p>
          <a:p>
            <a:pPr marL="228600" indent="-228600">
              <a:buFont typeface="+mj-lt"/>
              <a:buAutoNum type="alphaLcParenR"/>
              <a:defRPr/>
            </a:pPr>
            <a:r>
              <a:rPr lang="es-ES" sz="1100" dirty="0">
                <a:effectLst>
                  <a:outerShdw blurRad="38100" dist="38100" dir="2700000" algn="tl">
                    <a:srgbClr val="000000">
                      <a:alpha val="43137"/>
                    </a:srgbClr>
                  </a:outerShdw>
                </a:effectLst>
              </a:rPr>
              <a:t>Instituir acciones para mejorar la disponibilidad, calidad y oportunidad de los datos para el seguimiento y la vigilancia, la capacidad y la aptitud en todos los sectores del enfoque “Una sola salud”, y apoyar la detección y las respuestas oportunas a los riesgos para la salud relacionados con los factores ambientales, de conformidad con las circunstancias y prioridades nacionales</a:t>
            </a:r>
          </a:p>
          <a:p>
            <a:pPr marL="228600" indent="-228600">
              <a:buFont typeface="+mj-lt"/>
              <a:buAutoNum type="alphaLcParenR"/>
              <a:defRPr/>
            </a:pPr>
            <a:r>
              <a:rPr lang="es-ES" sz="1100" dirty="0">
                <a:effectLst>
                  <a:outerShdw blurRad="38100" dist="38100" dir="2700000" algn="tl">
                    <a:srgbClr val="000000">
                      <a:alpha val="43137"/>
                    </a:srgbClr>
                  </a:outerShdw>
                </a:effectLst>
              </a:rPr>
              <a:t>Fomentar la cooperación para hacer frente al impacto de la </a:t>
            </a:r>
            <a:r>
              <a:rPr lang="es-ES" sz="1100" dirty="0">
                <a:solidFill>
                  <a:srgbClr val="FF9900"/>
                </a:solidFill>
                <a:effectLst>
                  <a:outerShdw blurRad="38100" dist="38100" dir="2700000" algn="tl">
                    <a:srgbClr val="000000">
                      <a:alpha val="43137"/>
                    </a:srgbClr>
                  </a:outerShdw>
                </a:effectLst>
              </a:rPr>
              <a:t>pérdida de diversidad biológica, el cambio climático y otras crisis medioambientales relacionadas con la salud mundial</a:t>
            </a:r>
            <a:r>
              <a:rPr lang="es-ES" sz="1100" dirty="0">
                <a:effectLst>
                  <a:outerShdw blurRad="38100" dist="38100" dir="2700000" algn="tl">
                    <a:srgbClr val="000000">
                      <a:alpha val="43137"/>
                    </a:srgbClr>
                  </a:outerShdw>
                </a:effectLst>
              </a:rPr>
              <a:t>, de acuerdo con el enfoque “Una sola salud”</a:t>
            </a:r>
          </a:p>
          <a:p>
            <a:pPr marL="228600" indent="-228600">
              <a:buFont typeface="+mj-lt"/>
              <a:buAutoNum type="alphaLcParenR"/>
              <a:defRPr/>
            </a:pPr>
            <a:r>
              <a:rPr lang="es-ES" sz="1100" dirty="0">
                <a:effectLst>
                  <a:outerShdw blurRad="38100" dist="38100" dir="2700000" algn="tl">
                    <a:srgbClr val="000000">
                      <a:alpha val="43137"/>
                    </a:srgbClr>
                  </a:outerShdw>
                </a:effectLst>
              </a:rPr>
              <a:t>Fomentar la cooperación en el contexto de la preparación y la respuesta ante pandemias y la prevención de ellas, y en general en el contexto de la investigación y el desarrollo relacionados con la salud, incluida la investigación relacionada con los recursos genéticos, teniendo en cuenta también los marcos de acceso y reparto de beneficios</a:t>
            </a:r>
          </a:p>
          <a:p>
            <a:pPr marL="228600" indent="-228600">
              <a:buFont typeface="+mj-lt"/>
              <a:buAutoNum type="alphaLcParenR"/>
              <a:defRPr/>
            </a:pPr>
            <a:endParaRPr lang="es-ES" sz="1100" dirty="0">
              <a:effectLst>
                <a:outerShdw blurRad="38100" dist="38100" dir="2700000" algn="tl">
                  <a:srgbClr val="000000">
                    <a:alpha val="43137"/>
                  </a:srgbClr>
                </a:outerShdw>
              </a:effectLst>
            </a:endParaRPr>
          </a:p>
          <a:p>
            <a:pPr marL="171450" indent="-171450">
              <a:buFont typeface="Wingdings" panose="05000000000000000000" pitchFamily="2" charset="2"/>
              <a:buChar char="Ø"/>
              <a:defRPr/>
            </a:pPr>
            <a:r>
              <a:rPr lang="es-ES" sz="900" dirty="0">
                <a:effectLst>
                  <a:outerShdw blurRad="38100" dist="38100" dir="2700000" algn="tl">
                    <a:srgbClr val="000000">
                      <a:alpha val="43137"/>
                    </a:srgbClr>
                  </a:outerShdw>
                </a:effectLst>
              </a:rPr>
              <a:t>Alienta a los Estados miembros a que integren y coordinen el </a:t>
            </a:r>
            <a:r>
              <a:rPr lang="es-ES" sz="900" dirty="0">
                <a:solidFill>
                  <a:srgbClr val="FF9900"/>
                </a:solidFill>
                <a:effectLst>
                  <a:outerShdw blurRad="38100" dist="38100" dir="2700000" algn="tl">
                    <a:srgbClr val="000000">
                      <a:alpha val="43137"/>
                    </a:srgbClr>
                  </a:outerShdw>
                </a:effectLst>
              </a:rPr>
              <a:t>uso sostenible, la conservación y la restauración de la diversidad biológica </a:t>
            </a:r>
            <a:r>
              <a:rPr lang="es-ES" sz="900" dirty="0">
                <a:effectLst>
                  <a:outerShdw blurRad="38100" dist="38100" dir="2700000" algn="tl">
                    <a:srgbClr val="000000">
                      <a:alpha val="43137"/>
                    </a:srgbClr>
                  </a:outerShdw>
                </a:effectLst>
              </a:rPr>
              <a:t>en las políticas y programas sectoriales para mejorar la resiliencia de los ecosistemas, detener e invertir la pérdida de diversidad biológica, vigilar y controlar las especies exóticas invasoras y promover la seguridad alimentaria, con vistas a prevenir los riesgos sanitarios actuales y futuros, incluidos los brotes de enfermedades con potencial epidémico y pandémico</a:t>
            </a:r>
          </a:p>
          <a:p>
            <a:pPr marL="171450" indent="-171450">
              <a:buFont typeface="Wingdings" panose="05000000000000000000" pitchFamily="2" charset="2"/>
              <a:buChar char="Ø"/>
              <a:defRPr/>
            </a:pPr>
            <a:r>
              <a:rPr lang="es-ES" sz="900" dirty="0">
                <a:effectLst>
                  <a:outerShdw blurRad="38100" dist="38100" dir="2700000" algn="tl">
                    <a:srgbClr val="000000">
                      <a:alpha val="43137"/>
                    </a:srgbClr>
                  </a:outerShdw>
                </a:effectLst>
              </a:rPr>
              <a:t>Alienta a los Estados miembros a que fomenten la </a:t>
            </a:r>
            <a:r>
              <a:rPr lang="es-ES" sz="900" dirty="0">
                <a:solidFill>
                  <a:srgbClr val="FF9900"/>
                </a:solidFill>
                <a:effectLst>
                  <a:outerShdw blurRad="38100" dist="38100" dir="2700000" algn="tl">
                    <a:srgbClr val="000000">
                      <a:alpha val="43137"/>
                    </a:srgbClr>
                  </a:outerShdw>
                </a:effectLst>
              </a:rPr>
              <a:t>cooperación para reducir el riesgo y gestionar los brotes de enfermedades </a:t>
            </a:r>
            <a:r>
              <a:rPr lang="es-ES" sz="900" dirty="0" err="1">
                <a:solidFill>
                  <a:srgbClr val="FF9900"/>
                </a:solidFill>
                <a:effectLst>
                  <a:outerShdw blurRad="38100" dist="38100" dir="2700000" algn="tl">
                    <a:srgbClr val="000000">
                      <a:alpha val="43137"/>
                    </a:srgbClr>
                  </a:outerShdw>
                </a:effectLst>
              </a:rPr>
              <a:t>zoonóticas</a:t>
            </a:r>
            <a:r>
              <a:rPr lang="es-ES" sz="900" dirty="0">
                <a:effectLst>
                  <a:outerShdw blurRad="38100" dist="38100" dir="2700000" algn="tl">
                    <a:srgbClr val="000000">
                      <a:alpha val="43137"/>
                    </a:srgbClr>
                  </a:outerShdw>
                </a:effectLst>
              </a:rPr>
              <a:t>, romper la secuencia de transmisión y responder de forma rápida y transparente para prevenir epidemias y pandemias</a:t>
            </a:r>
          </a:p>
          <a:p>
            <a:pPr marL="171450" indent="-171450">
              <a:buFont typeface="Wingdings" panose="05000000000000000000" pitchFamily="2" charset="2"/>
              <a:buChar char="Ø"/>
              <a:defRPr/>
            </a:pPr>
            <a:r>
              <a:rPr lang="es-ES" sz="900" dirty="0">
                <a:effectLst>
                  <a:outerShdw blurRad="38100" dist="38100" dir="2700000" algn="tl">
                    <a:srgbClr val="000000">
                      <a:alpha val="43137"/>
                    </a:srgbClr>
                  </a:outerShdw>
                </a:effectLst>
              </a:rPr>
              <a:t>Exhorta a los Estados miembros a que </a:t>
            </a:r>
            <a:r>
              <a:rPr lang="es-ES" sz="900" dirty="0">
                <a:solidFill>
                  <a:srgbClr val="FF9900"/>
                </a:solidFill>
                <a:effectLst>
                  <a:outerShdw blurRad="38100" dist="38100" dir="2700000" algn="tl">
                    <a:srgbClr val="000000">
                      <a:alpha val="43137"/>
                    </a:srgbClr>
                  </a:outerShdw>
                </a:effectLst>
              </a:rPr>
              <a:t>reduzcan los riesgos para la salud asociados al comercio de animales silvestres vivos capturados con fines de tipo alimentario, de cría en cautividad, medicinales y de comercio de animales de compañía</a:t>
            </a:r>
            <a:r>
              <a:rPr lang="es-ES" sz="900" dirty="0">
                <a:effectLst>
                  <a:outerShdw blurRad="38100" dist="38100" dir="2700000" algn="tl">
                    <a:srgbClr val="000000">
                      <a:alpha val="43137"/>
                    </a:srgbClr>
                  </a:outerShdw>
                </a:effectLst>
              </a:rPr>
              <a:t>, mediante la regulación de su comercio y la garantía de un consumo sostenible y seguro de la carne silvestre, incluidos controles sanitarios adecuados en los mercados alimentarios donde se venden animales silvestres vivos</a:t>
            </a:r>
          </a:p>
        </p:txBody>
      </p:sp>
      <p:pic>
        <p:nvPicPr>
          <p:cNvPr id="39963" name="Imagen 2">
            <a:extLst>
              <a:ext uri="{FF2B5EF4-FFF2-40B4-BE49-F238E27FC236}">
                <a16:creationId xmlns:a16="http://schemas.microsoft.com/office/drawing/2014/main" id="{60412E86-BCE5-ED21-8BD9-28741BDC037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4" name="Imagen 1">
            <a:extLst>
              <a:ext uri="{FF2B5EF4-FFF2-40B4-BE49-F238E27FC236}">
                <a16:creationId xmlns:a16="http://schemas.microsoft.com/office/drawing/2014/main" id="{7C810746-81DF-DDB4-A454-E01AF2638AC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5" name="Imagen 2">
            <a:extLst>
              <a:ext uri="{FF2B5EF4-FFF2-40B4-BE49-F238E27FC236}">
                <a16:creationId xmlns:a16="http://schemas.microsoft.com/office/drawing/2014/main" id="{94C26ED0-A3D9-065C-E984-61E70A996F4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5B3767B3-D9E7-17C1-E7E9-B24B3DAC029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30F5C9F2-685F-6DB7-3262-D59338A449F3}"/>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CBD6F539-08CC-3BC0-C817-A5DEBA052F2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CB136F37-ECE4-7523-C1EB-D16CD2697216}"/>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330A40F-E9BA-B27C-4B05-3FA2A4166501}"/>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B1B6FAF-01A6-0FD1-16A8-0B4F98869E9A}"/>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C82C090D-BF1A-2074-7472-B59895FBE40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97903152-303D-D3E5-E128-B240FF6DA4F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4FEE4A44-A3FE-D361-07F8-1531D01C2E8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BE8516F-5069-7495-D3CB-D69F000DC4F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0972" name="47 Grupo">
            <a:extLst>
              <a:ext uri="{FF2B5EF4-FFF2-40B4-BE49-F238E27FC236}">
                <a16:creationId xmlns:a16="http://schemas.microsoft.com/office/drawing/2014/main" id="{00C3ED1B-8EFE-D110-1B34-245450B49467}"/>
              </a:ext>
            </a:extLst>
          </p:cNvPr>
          <p:cNvGrpSpPr>
            <a:grpSpLocks/>
          </p:cNvGrpSpPr>
          <p:nvPr/>
        </p:nvGrpSpPr>
        <p:grpSpPr bwMode="auto">
          <a:xfrm>
            <a:off x="-11113" y="5661025"/>
            <a:ext cx="9155113" cy="1212850"/>
            <a:chOff x="-10343" y="5804883"/>
            <a:chExt cx="9190855" cy="1069354"/>
          </a:xfrm>
        </p:grpSpPr>
        <p:pic>
          <p:nvPicPr>
            <p:cNvPr id="40993" name="Picture 34">
              <a:extLst>
                <a:ext uri="{FF2B5EF4-FFF2-40B4-BE49-F238E27FC236}">
                  <a16:creationId xmlns:a16="http://schemas.microsoft.com/office/drawing/2014/main" id="{278B4459-291C-1BB0-1A46-51D2906B0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36">
              <a:extLst>
                <a:ext uri="{FF2B5EF4-FFF2-40B4-BE49-F238E27FC236}">
                  <a16:creationId xmlns:a16="http://schemas.microsoft.com/office/drawing/2014/main" id="{E87749C4-7235-EE09-8F86-CEFE1967B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38">
              <a:extLst>
                <a:ext uri="{FF2B5EF4-FFF2-40B4-BE49-F238E27FC236}">
                  <a16:creationId xmlns:a16="http://schemas.microsoft.com/office/drawing/2014/main" id="{E5D85D0D-420F-4993-E6D5-268D24C40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39">
              <a:extLst>
                <a:ext uri="{FF2B5EF4-FFF2-40B4-BE49-F238E27FC236}">
                  <a16:creationId xmlns:a16="http://schemas.microsoft.com/office/drawing/2014/main" id="{A6AB3B46-2E97-D7FF-5643-F1EF41558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7" name="Picture 35">
              <a:extLst>
                <a:ext uri="{FF2B5EF4-FFF2-40B4-BE49-F238E27FC236}">
                  <a16:creationId xmlns:a16="http://schemas.microsoft.com/office/drawing/2014/main" id="{4C699D70-8361-5992-F624-7BFBCC515F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C81F949-F804-4C48-AB29-7CAB49619F5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643BC83D-E2B7-00EC-26AB-9904F3C7340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C1C020C-AFF7-BB1E-6311-FFA1264775C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1C67BD49-5633-6BD4-1CCA-0DF8BA490A0E}"/>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654F0950-B634-2C9B-D624-80FC1887741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9896B1B6-4598-B1F5-0E94-8D2E29116DB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58293870-0D28-1C4A-F256-5DC690640C5A}"/>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F2DE2049-ABCD-8E45-B47F-C89BA8D62D2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87709C89-1F06-6FFB-DCE9-AB6A238D64A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0B7F6573-4217-65A8-C8BE-4A488CE8F25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0983" name="63 Grupo">
            <a:extLst>
              <a:ext uri="{FF2B5EF4-FFF2-40B4-BE49-F238E27FC236}">
                <a16:creationId xmlns:a16="http://schemas.microsoft.com/office/drawing/2014/main" id="{8F655170-C1F8-AB40-C401-D4D8EC40AA12}"/>
              </a:ext>
            </a:extLst>
          </p:cNvPr>
          <p:cNvGrpSpPr>
            <a:grpSpLocks/>
          </p:cNvGrpSpPr>
          <p:nvPr/>
        </p:nvGrpSpPr>
        <p:grpSpPr bwMode="auto">
          <a:xfrm>
            <a:off x="-11113" y="5645150"/>
            <a:ext cx="9155113" cy="1212850"/>
            <a:chOff x="-10343" y="5804883"/>
            <a:chExt cx="9190855" cy="1069354"/>
          </a:xfrm>
        </p:grpSpPr>
        <p:pic>
          <p:nvPicPr>
            <p:cNvPr id="40988" name="Picture 34">
              <a:extLst>
                <a:ext uri="{FF2B5EF4-FFF2-40B4-BE49-F238E27FC236}">
                  <a16:creationId xmlns:a16="http://schemas.microsoft.com/office/drawing/2014/main" id="{BB0142E3-D69D-4A78-FD91-C5B805759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36">
              <a:extLst>
                <a:ext uri="{FF2B5EF4-FFF2-40B4-BE49-F238E27FC236}">
                  <a16:creationId xmlns:a16="http://schemas.microsoft.com/office/drawing/2014/main" id="{09380087-2590-4187-1511-960DEEB1A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38">
              <a:extLst>
                <a:ext uri="{FF2B5EF4-FFF2-40B4-BE49-F238E27FC236}">
                  <a16:creationId xmlns:a16="http://schemas.microsoft.com/office/drawing/2014/main" id="{1AB3313A-0BF1-59CA-BEF5-FD3E8E216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39">
              <a:extLst>
                <a:ext uri="{FF2B5EF4-FFF2-40B4-BE49-F238E27FC236}">
                  <a16:creationId xmlns:a16="http://schemas.microsoft.com/office/drawing/2014/main" id="{CC069328-E623-1741-08C7-938D4D050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35">
              <a:extLst>
                <a:ext uri="{FF2B5EF4-FFF2-40B4-BE49-F238E27FC236}">
                  <a16:creationId xmlns:a16="http://schemas.microsoft.com/office/drawing/2014/main" id="{77ACBC28-7817-C914-7837-1659BE3716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5754B573-57C0-1F89-CA9C-BFDFC07685C0}"/>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F1852EDB-7698-A467-5359-EAF5A2202991}"/>
              </a:ext>
            </a:extLst>
          </p:cNvPr>
          <p:cNvSpPr>
            <a:spLocks noChangeArrowheads="1"/>
          </p:cNvSpPr>
          <p:nvPr/>
        </p:nvSpPr>
        <p:spPr bwMode="auto">
          <a:xfrm>
            <a:off x="250825" y="1068388"/>
            <a:ext cx="8785225" cy="5724525"/>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000" b="1" dirty="0">
                <a:solidFill>
                  <a:srgbClr val="3E9CB2"/>
                </a:solidFill>
                <a:effectLst>
                  <a:outerShdw blurRad="38100" dist="38100" dir="2700000" algn="tl">
                    <a:srgbClr val="000000"/>
                  </a:outerShdw>
                </a:effectLst>
              </a:rPr>
              <a:t>OTRAS AGENDAS  - CONSUMO Y PRODUCCIÓN SOSTENIBLES</a:t>
            </a:r>
          </a:p>
          <a:p>
            <a:pPr algn="ctr">
              <a:buFont typeface="Wingdings" pitchFamily="2" charset="2"/>
              <a:buNone/>
              <a:defRPr/>
            </a:pPr>
            <a:endParaRPr lang="es-ES_tradnl" sz="1400" b="1" dirty="0">
              <a:effectLst>
                <a:outerShdw blurRad="38100" dist="38100" dir="2700000" algn="tl">
                  <a:srgbClr val="FFFFFF"/>
                </a:outerShdw>
              </a:effectLst>
            </a:endParaRPr>
          </a:p>
          <a:p>
            <a:pPr algn="ctr">
              <a:defRPr/>
            </a:pPr>
            <a:r>
              <a:rPr lang="es-ES" sz="1400" b="1" dirty="0">
                <a:solidFill>
                  <a:srgbClr val="CC3300"/>
                </a:solidFill>
                <a:effectLst>
                  <a:outerShdw blurRad="38100" dist="38100" dir="2700000" algn="tl">
                    <a:srgbClr val="000000">
                      <a:alpha val="43137"/>
                    </a:srgbClr>
                  </a:outerShdw>
                </a:effectLst>
              </a:rPr>
              <a:t>Proceso de Marrakech 10YFP (10-Year Framework Programme)</a:t>
            </a:r>
          </a:p>
          <a:p>
            <a:pPr algn="ctr">
              <a:defRPr/>
            </a:pPr>
            <a:r>
              <a:rPr lang="es-ES" sz="1400" b="1" i="1" dirty="0">
                <a:solidFill>
                  <a:srgbClr val="CC3300"/>
                </a:solidFill>
                <a:effectLst>
                  <a:outerShdw blurRad="38100" dist="38100" dir="2700000" algn="tl">
                    <a:srgbClr val="000000">
                      <a:alpha val="43137"/>
                    </a:srgbClr>
                  </a:outerShdw>
                </a:effectLst>
              </a:rPr>
              <a:t>“Marco decenal de programas sobre modalidades de consumo y producción sostenibles 2012-2022”</a:t>
            </a:r>
            <a:r>
              <a:rPr lang="es-ES" sz="1400" b="1" dirty="0"/>
              <a:t>  </a:t>
            </a:r>
            <a:r>
              <a:rPr lang="es-ES" sz="1400" b="1" i="1" u="sng" dirty="0">
                <a:solidFill>
                  <a:srgbClr val="CC3300"/>
                </a:solidFill>
                <a:effectLst>
                  <a:outerShdw blurRad="38100" dist="38100" dir="2700000" algn="tl">
                    <a:srgbClr val="000000">
                      <a:alpha val="43137"/>
                    </a:srgbClr>
                  </a:outerShdw>
                </a:effectLst>
              </a:rPr>
              <a:t>prorrogada a 2030</a:t>
            </a:r>
          </a:p>
          <a:p>
            <a:pPr algn="ctr">
              <a:defRPr/>
            </a:pPr>
            <a:r>
              <a:rPr lang="es-ES" sz="1400" b="1" dirty="0"/>
              <a:t>Agenda voluntaria que surge del </a:t>
            </a:r>
            <a:r>
              <a:rPr lang="es-ES" sz="1400" b="1" i="1" dirty="0">
                <a:solidFill>
                  <a:srgbClr val="FFC000"/>
                </a:solidFill>
                <a:effectLst>
                  <a:outerShdw blurRad="38100" dist="38100" dir="2700000" algn="tl">
                    <a:srgbClr val="000000">
                      <a:alpha val="43137"/>
                    </a:srgbClr>
                  </a:outerShdw>
                </a:effectLst>
              </a:rPr>
              <a:t>Plan de Implementación de Johannesburgo </a:t>
            </a:r>
            <a:r>
              <a:rPr lang="es-ES" sz="1400" b="1" dirty="0"/>
              <a:t>2002 </a:t>
            </a:r>
          </a:p>
          <a:p>
            <a:pPr algn="ctr">
              <a:defRPr/>
            </a:pPr>
            <a:r>
              <a:rPr lang="es-ES" sz="1400" b="1" dirty="0"/>
              <a:t>Programa adoptado en Río+20 bajo documento A/CONF.216/5 con:</a:t>
            </a:r>
          </a:p>
          <a:p>
            <a:pPr algn="ctr">
              <a:defRPr/>
            </a:pPr>
            <a:endParaRPr lang="es-ES" sz="800" b="1" dirty="0"/>
          </a:p>
          <a:p>
            <a:pPr>
              <a:buFont typeface="Wingdings" pitchFamily="2" charset="2"/>
              <a:buChar char="Ø"/>
              <a:defRPr/>
            </a:pPr>
            <a:r>
              <a:rPr lang="es-ES" sz="1200" b="1" i="1" dirty="0">
                <a:effectLst>
                  <a:outerShdw blurRad="38100" dist="38100" dir="2700000" algn="tl">
                    <a:srgbClr val="000000">
                      <a:alpha val="43137"/>
                    </a:srgbClr>
                  </a:outerShdw>
                </a:effectLst>
                <a:cs typeface="Arial" pitchFamily="34" charset="0"/>
              </a:rPr>
              <a:t>Visión:</a:t>
            </a:r>
          </a:p>
          <a:p>
            <a:pPr>
              <a:buFont typeface="Wingdings" pitchFamily="2" charset="2"/>
              <a:buChar char="ü"/>
              <a:defRPr/>
            </a:pPr>
            <a:r>
              <a:rPr lang="es-ES" sz="1200" b="1" dirty="0">
                <a:latin typeface="Arial" pitchFamily="34" charset="0"/>
                <a:cs typeface="Arial" pitchFamily="34" charset="0"/>
              </a:rPr>
              <a:t> Ítem (v) Reducir el uso de materiales peligrosos y productos químicos tóxicos y la generación de desechos, tales como materiales no biodegradables y la emisión de contaminantes </a:t>
            </a:r>
          </a:p>
          <a:p>
            <a:pPr>
              <a:buFont typeface="Wingdings" pitchFamily="2" charset="2"/>
              <a:buChar char="ü"/>
              <a:defRPr/>
            </a:pPr>
            <a:r>
              <a:rPr lang="es-ES" sz="1200" b="1" dirty="0">
                <a:latin typeface="Arial" pitchFamily="34" charset="0"/>
                <a:cs typeface="Arial" pitchFamily="34" charset="0"/>
              </a:rPr>
              <a:t> Ítem (vi) proteger los recursos naturales y promover su uso más eficiente así como productos y materiales recuperados</a:t>
            </a:r>
          </a:p>
          <a:p>
            <a:pPr>
              <a:buFont typeface="Wingdings" pitchFamily="2" charset="2"/>
              <a:buChar char="ü"/>
              <a:defRPr/>
            </a:pPr>
            <a:r>
              <a:rPr lang="es-ES" sz="1200" b="1" dirty="0">
                <a:latin typeface="Arial" pitchFamily="34" charset="0"/>
                <a:cs typeface="Arial" pitchFamily="34" charset="0"/>
              </a:rPr>
              <a:t> Ítem (</a:t>
            </a:r>
            <a:r>
              <a:rPr lang="es-ES" sz="1200" b="1" dirty="0" err="1">
                <a:latin typeface="Arial" pitchFamily="34" charset="0"/>
                <a:cs typeface="Arial" pitchFamily="34" charset="0"/>
              </a:rPr>
              <a:t>vii</a:t>
            </a:r>
            <a:r>
              <a:rPr lang="es-ES" sz="1200" b="1" dirty="0">
                <a:latin typeface="Arial" pitchFamily="34" charset="0"/>
                <a:cs typeface="Arial" pitchFamily="34" charset="0"/>
              </a:rPr>
              <a:t>) Promover </a:t>
            </a:r>
            <a:r>
              <a:rPr lang="es-ES" sz="1200" b="1" i="1" dirty="0">
                <a:solidFill>
                  <a:srgbClr val="CC3300"/>
                </a:solidFill>
                <a:effectLst>
                  <a:outerShdw blurRad="38100" dist="38100" dir="2700000" algn="tl">
                    <a:srgbClr val="000000">
                      <a:alpha val="43137"/>
                    </a:srgbClr>
                  </a:outerShdw>
                </a:effectLst>
                <a:cs typeface="Arial" pitchFamily="34" charset="0"/>
              </a:rPr>
              <a:t>enfoques de ciclo de vida</a:t>
            </a:r>
            <a:r>
              <a:rPr lang="es-ES" sz="1200" b="1" dirty="0">
                <a:latin typeface="Arial" pitchFamily="34" charset="0"/>
                <a:cs typeface="Arial" pitchFamily="34" charset="0"/>
              </a:rPr>
              <a:t>, incluida la eficiencia y uso sostenible de los recursos, principio de la </a:t>
            </a:r>
            <a:r>
              <a:rPr lang="es-ES" sz="1200" b="1" i="1" dirty="0">
                <a:solidFill>
                  <a:srgbClr val="CC3300"/>
                </a:solidFill>
                <a:effectLst>
                  <a:outerShdw blurRad="38100" dist="38100" dir="2700000" algn="tl">
                    <a:srgbClr val="000000">
                      <a:alpha val="43137"/>
                    </a:srgbClr>
                  </a:outerShdw>
                </a:effectLst>
                <a:cs typeface="Arial" pitchFamily="34" charset="0"/>
              </a:rPr>
              <a:t>“cuna a la cuna”  </a:t>
            </a:r>
            <a:r>
              <a:rPr lang="es-ES" sz="1200" b="1" dirty="0">
                <a:latin typeface="Arial" pitchFamily="34" charset="0"/>
                <a:cs typeface="Arial" pitchFamily="34" charset="0"/>
              </a:rPr>
              <a:t>y el concepto </a:t>
            </a:r>
            <a:r>
              <a:rPr lang="es-ES" sz="1200" b="1" i="1" dirty="0">
                <a:solidFill>
                  <a:srgbClr val="CC3300"/>
                </a:solidFill>
                <a:effectLst>
                  <a:outerShdw blurRad="38100" dist="38100" dir="2700000" algn="tl">
                    <a:srgbClr val="000000">
                      <a:alpha val="43137"/>
                    </a:srgbClr>
                  </a:outerShdw>
                </a:effectLst>
                <a:cs typeface="Arial" pitchFamily="34" charset="0"/>
              </a:rPr>
              <a:t>3R (reducir, reutilizar y reciclar)  </a:t>
            </a:r>
            <a:r>
              <a:rPr lang="es-ES" sz="1200" b="1" dirty="0">
                <a:latin typeface="Arial" pitchFamily="34" charset="0"/>
                <a:cs typeface="Arial" pitchFamily="34" charset="0"/>
              </a:rPr>
              <a:t>entre otras metodologías relacionadas</a:t>
            </a:r>
          </a:p>
          <a:p>
            <a:pPr>
              <a:defRPr/>
            </a:pPr>
            <a:endParaRPr lang="es-ES" sz="800" b="1" dirty="0">
              <a:latin typeface="Arial" pitchFamily="34" charset="0"/>
              <a:cs typeface="Arial" pitchFamily="34" charset="0"/>
            </a:endParaRPr>
          </a:p>
          <a:p>
            <a:pPr>
              <a:buFont typeface="Wingdings" pitchFamily="2" charset="2"/>
              <a:buChar char="Ø"/>
              <a:defRPr/>
            </a:pPr>
            <a:r>
              <a:rPr lang="es-AR" sz="1200" b="1" i="1" dirty="0">
                <a:effectLst>
                  <a:outerShdw blurRad="38100" dist="38100" dir="2700000" algn="tl">
                    <a:srgbClr val="000000">
                      <a:alpha val="43137"/>
                    </a:srgbClr>
                  </a:outerShdw>
                </a:effectLst>
                <a:cs typeface="Arial" pitchFamily="34" charset="0"/>
              </a:rPr>
              <a:t>Funciones:</a:t>
            </a:r>
          </a:p>
          <a:p>
            <a:pPr>
              <a:defRPr/>
            </a:pPr>
            <a:r>
              <a:rPr lang="en-US" sz="1200" b="1" dirty="0">
                <a:latin typeface="Arial" pitchFamily="34" charset="0"/>
                <a:cs typeface="Arial" pitchFamily="34" charset="0"/>
              </a:rPr>
              <a:t>(k) </a:t>
            </a:r>
            <a:r>
              <a:rPr lang="es-ES" sz="1200" b="1" dirty="0">
                <a:latin typeface="Arial" pitchFamily="34" charset="0"/>
                <a:cs typeface="Arial" pitchFamily="34" charset="0"/>
              </a:rPr>
              <a:t>Fomentar el concepto </a:t>
            </a:r>
            <a:r>
              <a:rPr lang="es-ES" sz="1200" b="1" i="1" dirty="0">
                <a:solidFill>
                  <a:srgbClr val="CC3300"/>
                </a:solidFill>
                <a:effectLst>
                  <a:outerShdw blurRad="38100" dist="38100" dir="2700000" algn="tl">
                    <a:srgbClr val="000000">
                      <a:alpha val="43137"/>
                    </a:srgbClr>
                  </a:outerShdw>
                </a:effectLst>
                <a:cs typeface="Arial" pitchFamily="34" charset="0"/>
              </a:rPr>
              <a:t>3R  </a:t>
            </a:r>
            <a:r>
              <a:rPr lang="es-ES" sz="1200" b="1" dirty="0">
                <a:latin typeface="Arial" pitchFamily="34" charset="0"/>
                <a:cs typeface="Arial" pitchFamily="34" charset="0"/>
              </a:rPr>
              <a:t>mediante, entre otras cosas, la promoción de los trabajos de reparación y mantenimiento como alternativa a nuevos productos</a:t>
            </a:r>
          </a:p>
          <a:p>
            <a:pPr>
              <a:defRPr/>
            </a:pPr>
            <a:endParaRPr lang="es-ES" sz="800" b="1" dirty="0">
              <a:latin typeface="Arial" pitchFamily="34" charset="0"/>
              <a:cs typeface="Arial" pitchFamily="34" charset="0"/>
            </a:endParaRPr>
          </a:p>
          <a:p>
            <a:pPr>
              <a:buFont typeface="Wingdings" pitchFamily="2" charset="2"/>
              <a:buChar char="Ø"/>
              <a:defRPr/>
            </a:pPr>
            <a:r>
              <a:rPr lang="en-US" sz="1200" b="1" i="1" dirty="0" err="1">
                <a:effectLst>
                  <a:outerShdw blurRad="38100" dist="38100" dir="2700000" algn="tl">
                    <a:srgbClr val="000000">
                      <a:alpha val="43137"/>
                    </a:srgbClr>
                  </a:outerShdw>
                </a:effectLst>
                <a:cs typeface="Arial" pitchFamily="34" charset="0"/>
              </a:rPr>
              <a:t>Programas</a:t>
            </a:r>
            <a:r>
              <a:rPr lang="en-US" sz="1200" b="1" i="1" dirty="0">
                <a:effectLst>
                  <a:outerShdw blurRad="38100" dist="38100" dir="2700000" algn="tl">
                    <a:srgbClr val="000000">
                      <a:alpha val="43137"/>
                    </a:srgbClr>
                  </a:outerShdw>
                </a:effectLst>
                <a:cs typeface="Arial" pitchFamily="34" charset="0"/>
              </a:rPr>
              <a:t>:</a:t>
            </a:r>
            <a:endParaRPr lang="en-US" sz="1200" b="1" dirty="0">
              <a:cs typeface="Arial" pitchFamily="34" charset="0"/>
            </a:endParaRPr>
          </a:p>
          <a:p>
            <a:pPr>
              <a:defRPr/>
            </a:pPr>
            <a:r>
              <a:rPr lang="es-ES" sz="1200" b="1" dirty="0">
                <a:latin typeface="Arial" pitchFamily="34" charset="0"/>
                <a:cs typeface="Arial" pitchFamily="34" charset="0"/>
              </a:rPr>
              <a:t>(c) Estar basado en </a:t>
            </a:r>
            <a:r>
              <a:rPr lang="es-ES" sz="1200" b="1" i="1" dirty="0">
                <a:solidFill>
                  <a:srgbClr val="CC3300"/>
                </a:solidFill>
                <a:effectLst>
                  <a:outerShdw blurRad="38100" dist="38100" dir="2700000" algn="tl">
                    <a:srgbClr val="000000">
                      <a:alpha val="43137"/>
                    </a:srgbClr>
                  </a:outerShdw>
                </a:effectLst>
                <a:cs typeface="Arial" pitchFamily="34" charset="0"/>
              </a:rPr>
              <a:t>enfoques de ciclo de vida</a:t>
            </a:r>
            <a:r>
              <a:rPr lang="es-ES" sz="1200" b="1" dirty="0">
                <a:latin typeface="Arial" pitchFamily="34" charset="0"/>
                <a:cs typeface="Arial" pitchFamily="34" charset="0"/>
              </a:rPr>
              <a:t>, incluida la eficiencia de los recursos y su uso sostenible entre otras metodologías relacionadas, incluyendo los enfoques tradicionales basados ​​en la ciencia y el conocimiento, principio de la </a:t>
            </a:r>
            <a:r>
              <a:rPr lang="es-ES" sz="1200" b="1" i="1" dirty="0">
                <a:solidFill>
                  <a:srgbClr val="CC3300"/>
                </a:solidFill>
                <a:effectLst>
                  <a:outerShdw blurRad="38100" dist="38100" dir="2700000" algn="tl">
                    <a:srgbClr val="000000">
                      <a:alpha val="43137"/>
                    </a:srgbClr>
                  </a:outerShdw>
                </a:effectLst>
                <a:cs typeface="Arial" pitchFamily="34" charset="0"/>
              </a:rPr>
              <a:t>“cuna a la cuna”  </a:t>
            </a:r>
            <a:r>
              <a:rPr lang="es-ES" sz="1200" b="1" dirty="0">
                <a:latin typeface="Arial" pitchFamily="34" charset="0"/>
                <a:cs typeface="Arial" pitchFamily="34" charset="0"/>
              </a:rPr>
              <a:t>y el concepto </a:t>
            </a:r>
            <a:r>
              <a:rPr lang="es-ES" sz="1200" b="1" i="1" dirty="0">
                <a:solidFill>
                  <a:srgbClr val="CC3300"/>
                </a:solidFill>
                <a:effectLst>
                  <a:outerShdw blurRad="38100" dist="38100" dir="2700000" algn="tl">
                    <a:srgbClr val="000000">
                      <a:alpha val="43137"/>
                    </a:srgbClr>
                  </a:outerShdw>
                </a:effectLst>
                <a:cs typeface="Arial" pitchFamily="34" charset="0"/>
              </a:rPr>
              <a:t>3R</a:t>
            </a:r>
            <a:r>
              <a:rPr lang="es-ES" sz="1200" b="1" dirty="0">
                <a:latin typeface="Arial" pitchFamily="34" charset="0"/>
                <a:cs typeface="Arial" pitchFamily="34" charset="0"/>
              </a:rPr>
              <a:t>, según proceda</a:t>
            </a: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s-AR" sz="1400" b="1" dirty="0">
              <a:latin typeface="Arial" pitchFamily="34" charset="0"/>
              <a:cs typeface="Arial" pitchFamily="34" charset="0"/>
            </a:endParaRPr>
          </a:p>
        </p:txBody>
      </p:sp>
      <p:pic>
        <p:nvPicPr>
          <p:cNvPr id="40986" name="Picture 42" descr="https://encrypted-tbn2.gstatic.com/images?q=tbn:ANd9GcSod4cNypanVBHYQ73XjwXh0Vs9OmeFGJZ-cpFzMTXvV-whXXWEchiGlO8">
            <a:hlinkClick r:id="rId7"/>
            <a:extLst>
              <a:ext uri="{FF2B5EF4-FFF2-40B4-BE49-F238E27FC236}">
                <a16:creationId xmlns:a16="http://schemas.microsoft.com/office/drawing/2014/main" id="{A4D88ACF-2E56-25CC-7488-1C744351A4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1350" y="82550"/>
            <a:ext cx="933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42" descr="http://www.unep.org/about/portals/24119/images/Rio20Logo.jpg">
            <a:hlinkClick r:id="rId9"/>
            <a:extLst>
              <a:ext uri="{FF2B5EF4-FFF2-40B4-BE49-F238E27FC236}">
                <a16:creationId xmlns:a16="http://schemas.microsoft.com/office/drawing/2014/main" id="{58550470-E0C8-F485-E20A-56DD1F1C6E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0"/>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FA855BFE-8963-7984-9CD7-77B1802DDB8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557C8DBE-FC47-8225-5567-369F0E9C5F2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8B7F4C30-7C11-3BC8-9513-97A7DB2413D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D0D59E2B-3461-F388-29F3-FD49D1D23222}"/>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3213E60A-D63D-4EF6-2585-3BADC91BFBFA}"/>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904159E-2F7D-F400-F734-547D28A108B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9E250AE7-367B-B0CB-921D-F33E83EDFF1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457ED915-9F42-11C1-ED3F-AF17EA80FB6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E7D43739-7D58-19C8-F246-D2F928B44C2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B07052E5-A3B3-8727-16C0-0FFB7E14D844}"/>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1996" name="47 Grupo">
            <a:extLst>
              <a:ext uri="{FF2B5EF4-FFF2-40B4-BE49-F238E27FC236}">
                <a16:creationId xmlns:a16="http://schemas.microsoft.com/office/drawing/2014/main" id="{2E7059B3-1C29-EE3F-308D-895A477CD1AE}"/>
              </a:ext>
            </a:extLst>
          </p:cNvPr>
          <p:cNvGrpSpPr>
            <a:grpSpLocks/>
          </p:cNvGrpSpPr>
          <p:nvPr/>
        </p:nvGrpSpPr>
        <p:grpSpPr bwMode="auto">
          <a:xfrm>
            <a:off x="-11113" y="5661025"/>
            <a:ext cx="9155113" cy="1212850"/>
            <a:chOff x="-10343" y="5804883"/>
            <a:chExt cx="9190855" cy="1069354"/>
          </a:xfrm>
        </p:grpSpPr>
        <p:pic>
          <p:nvPicPr>
            <p:cNvPr id="42017" name="Picture 34">
              <a:extLst>
                <a:ext uri="{FF2B5EF4-FFF2-40B4-BE49-F238E27FC236}">
                  <a16:creationId xmlns:a16="http://schemas.microsoft.com/office/drawing/2014/main" id="{6388F65A-ECAE-A768-0222-1D2D17FEF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36">
              <a:extLst>
                <a:ext uri="{FF2B5EF4-FFF2-40B4-BE49-F238E27FC236}">
                  <a16:creationId xmlns:a16="http://schemas.microsoft.com/office/drawing/2014/main" id="{C59C192F-772A-86B1-5ABC-723F033DE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38">
              <a:extLst>
                <a:ext uri="{FF2B5EF4-FFF2-40B4-BE49-F238E27FC236}">
                  <a16:creationId xmlns:a16="http://schemas.microsoft.com/office/drawing/2014/main" id="{2C726BD2-D779-CA71-7221-CA0F84D83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39">
              <a:extLst>
                <a:ext uri="{FF2B5EF4-FFF2-40B4-BE49-F238E27FC236}">
                  <a16:creationId xmlns:a16="http://schemas.microsoft.com/office/drawing/2014/main" id="{151F3001-9DE2-6286-5F00-458110FDD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1" name="Picture 35">
              <a:extLst>
                <a:ext uri="{FF2B5EF4-FFF2-40B4-BE49-F238E27FC236}">
                  <a16:creationId xmlns:a16="http://schemas.microsoft.com/office/drawing/2014/main" id="{8CB31218-7916-B463-433C-7B039C297C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09B4C6D9-1008-C431-56F8-89DF6758976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9B8ABED-EB66-AD3E-B4DA-E504A359C90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AC040224-4A43-5857-6710-2C5F277DCB0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6A34CB3C-C550-EB0A-27AD-61EE43AA353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B3B579CA-F2C4-774A-8050-DEE18C0C54D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34037E0-69B7-D6A0-1A40-C58D5D781AB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D8B3AB25-6384-71D9-08C8-0D0AFB75C8C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DD15E114-18BC-26C2-437B-608CA849664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E60A1557-8070-7868-C5BB-E6858914828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3F3C42FB-75FD-926D-965D-089C3F049894}"/>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2007" name="63 Grupo">
            <a:extLst>
              <a:ext uri="{FF2B5EF4-FFF2-40B4-BE49-F238E27FC236}">
                <a16:creationId xmlns:a16="http://schemas.microsoft.com/office/drawing/2014/main" id="{5FCF0C04-7130-312E-F22A-1DBF7955CCC6}"/>
              </a:ext>
            </a:extLst>
          </p:cNvPr>
          <p:cNvGrpSpPr>
            <a:grpSpLocks/>
          </p:cNvGrpSpPr>
          <p:nvPr/>
        </p:nvGrpSpPr>
        <p:grpSpPr bwMode="auto">
          <a:xfrm>
            <a:off x="-11113" y="5645150"/>
            <a:ext cx="9155113" cy="1212850"/>
            <a:chOff x="-10343" y="5804883"/>
            <a:chExt cx="9190855" cy="1069354"/>
          </a:xfrm>
        </p:grpSpPr>
        <p:pic>
          <p:nvPicPr>
            <p:cNvPr id="42012" name="Picture 34">
              <a:extLst>
                <a:ext uri="{FF2B5EF4-FFF2-40B4-BE49-F238E27FC236}">
                  <a16:creationId xmlns:a16="http://schemas.microsoft.com/office/drawing/2014/main" id="{9AC59F06-B5BB-54F2-EEBD-785FDB801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36">
              <a:extLst>
                <a:ext uri="{FF2B5EF4-FFF2-40B4-BE49-F238E27FC236}">
                  <a16:creationId xmlns:a16="http://schemas.microsoft.com/office/drawing/2014/main" id="{4073B4CD-FB63-2B23-DD3B-D1154E493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38">
              <a:extLst>
                <a:ext uri="{FF2B5EF4-FFF2-40B4-BE49-F238E27FC236}">
                  <a16:creationId xmlns:a16="http://schemas.microsoft.com/office/drawing/2014/main" id="{DC3797D6-BF27-F056-74F1-BCF636855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39">
              <a:extLst>
                <a:ext uri="{FF2B5EF4-FFF2-40B4-BE49-F238E27FC236}">
                  <a16:creationId xmlns:a16="http://schemas.microsoft.com/office/drawing/2014/main" id="{B532B42A-333A-9DC1-5DC4-C5CA70D4B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35">
              <a:extLst>
                <a:ext uri="{FF2B5EF4-FFF2-40B4-BE49-F238E27FC236}">
                  <a16:creationId xmlns:a16="http://schemas.microsoft.com/office/drawing/2014/main" id="{8F492952-6C50-4C74-8D6C-2C0E1F620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59298F68-2E3C-D557-9555-98466CC48024}"/>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82C8AA7F-00C7-3DAE-EE02-13BDFA8A4BD6}"/>
              </a:ext>
            </a:extLst>
          </p:cNvPr>
          <p:cNvSpPr>
            <a:spLocks noChangeArrowheads="1"/>
          </p:cNvSpPr>
          <p:nvPr/>
        </p:nvSpPr>
        <p:spPr bwMode="auto">
          <a:xfrm>
            <a:off x="250825" y="1068388"/>
            <a:ext cx="8785225" cy="4924425"/>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400" b="1" dirty="0">
                <a:solidFill>
                  <a:srgbClr val="3E9CB2"/>
                </a:solidFill>
                <a:effectLst>
                  <a:outerShdw blurRad="38100" dist="38100" dir="2700000" algn="tl">
                    <a:srgbClr val="000000"/>
                  </a:outerShdw>
                </a:effectLst>
              </a:rPr>
              <a:t>CONSUMO Y PRODUCCIÓN SOSTENIBLES</a:t>
            </a:r>
          </a:p>
          <a:p>
            <a:pPr algn="ctr">
              <a:defRPr/>
            </a:pPr>
            <a:r>
              <a:rPr lang="es-ES" sz="2400" b="1" dirty="0">
                <a:solidFill>
                  <a:srgbClr val="3E9CB2"/>
                </a:solidFill>
                <a:effectLst>
                  <a:outerShdw blurRad="38100" dist="38100" dir="2700000" algn="tl">
                    <a:srgbClr val="000000"/>
                  </a:outerShdw>
                </a:effectLst>
              </a:rPr>
              <a:t>PROGRAMAS</a:t>
            </a:r>
          </a:p>
          <a:p>
            <a:pPr algn="ctr">
              <a:defRPr/>
            </a:pPr>
            <a:endParaRPr lang="es-ES" sz="800" b="1" dirty="0"/>
          </a:p>
          <a:p>
            <a:pPr algn="ctr">
              <a:defRPr/>
            </a:pPr>
            <a:endParaRPr lang="es-ES" sz="800" b="1" dirty="0"/>
          </a:p>
          <a:p>
            <a:pPr>
              <a:buFont typeface="Wingdings" pitchFamily="2" charset="2"/>
              <a:buChar char="Ø"/>
              <a:defRPr/>
            </a:pPr>
            <a:r>
              <a:rPr lang="es-ES" sz="1600" b="1" i="1">
                <a:effectLst>
                  <a:outerShdw blurRad="38100" dist="38100" dir="2700000" algn="tl">
                    <a:srgbClr val="000000">
                      <a:alpha val="43137"/>
                    </a:srgbClr>
                  </a:outerShdw>
                </a:effectLst>
                <a:cs typeface="Arial" pitchFamily="34" charset="0"/>
              </a:rPr>
              <a:t> Información </a:t>
            </a:r>
            <a:r>
              <a:rPr lang="es-ES" sz="1600" b="1" i="1" dirty="0">
                <a:effectLst>
                  <a:outerShdw blurRad="38100" dist="38100" dir="2700000" algn="tl">
                    <a:srgbClr val="000000">
                      <a:alpha val="43137"/>
                    </a:srgbClr>
                  </a:outerShdw>
                </a:effectLst>
                <a:cs typeface="Arial" pitchFamily="34" charset="0"/>
              </a:rPr>
              <a:t>al Consumidor</a:t>
            </a:r>
          </a:p>
          <a:p>
            <a:pPr>
              <a:buFont typeface="Wingdings" pitchFamily="2" charset="2"/>
              <a:buChar char="Ø"/>
              <a:defRPr/>
            </a:pPr>
            <a:endParaRPr lang="es-ES" sz="1600" b="1" i="1" dirty="0">
              <a:effectLst>
                <a:outerShdw blurRad="38100" dist="38100" dir="2700000" algn="tl">
                  <a:srgbClr val="000000">
                    <a:alpha val="43137"/>
                  </a:srgbClr>
                </a:outerShdw>
              </a:effectLst>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Estilos de vida sostenibles y educación</a:t>
            </a:r>
          </a:p>
          <a:p>
            <a:pPr>
              <a:buFont typeface="Wingdings" pitchFamily="2" charset="2"/>
              <a:buChar char="Ø"/>
              <a:defRPr/>
            </a:pPr>
            <a:endParaRPr lang="es-ES" sz="1600" b="1" dirty="0">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Compras Públicas Sustentables (</a:t>
            </a:r>
            <a:r>
              <a:rPr lang="es-ES" sz="1600" b="1" i="1" dirty="0" err="1">
                <a:solidFill>
                  <a:srgbClr val="C00000"/>
                </a:solidFill>
                <a:effectLst>
                  <a:outerShdw blurRad="38100" dist="38100" dir="2700000" algn="tl">
                    <a:srgbClr val="000000">
                      <a:alpha val="43137"/>
                    </a:srgbClr>
                  </a:outerShdw>
                </a:effectLst>
                <a:cs typeface="Arial" pitchFamily="34" charset="0"/>
              </a:rPr>
              <a:t>Sustainable</a:t>
            </a:r>
            <a:r>
              <a:rPr lang="es-ES" sz="1600" b="1" i="1" dirty="0">
                <a:solidFill>
                  <a:srgbClr val="C00000"/>
                </a:solidFill>
                <a:effectLst>
                  <a:outerShdw blurRad="38100" dist="38100" dir="2700000" algn="tl">
                    <a:srgbClr val="000000">
                      <a:alpha val="43137"/>
                    </a:srgbClr>
                  </a:outerShdw>
                </a:effectLst>
                <a:cs typeface="Arial" pitchFamily="34" charset="0"/>
              </a:rPr>
              <a:t> </a:t>
            </a:r>
            <a:r>
              <a:rPr lang="es-ES" sz="1600" b="1" i="1" dirty="0" err="1">
                <a:solidFill>
                  <a:srgbClr val="C00000"/>
                </a:solidFill>
                <a:effectLst>
                  <a:outerShdw blurRad="38100" dist="38100" dir="2700000" algn="tl">
                    <a:srgbClr val="000000">
                      <a:alpha val="43137"/>
                    </a:srgbClr>
                  </a:outerShdw>
                </a:effectLst>
                <a:cs typeface="Arial" pitchFamily="34" charset="0"/>
              </a:rPr>
              <a:t>Public</a:t>
            </a:r>
            <a:r>
              <a:rPr lang="es-ES" sz="1600" b="1" i="1" dirty="0">
                <a:solidFill>
                  <a:srgbClr val="C00000"/>
                </a:solidFill>
                <a:effectLst>
                  <a:outerShdw blurRad="38100" dist="38100" dir="2700000" algn="tl">
                    <a:srgbClr val="000000">
                      <a:alpha val="43137"/>
                    </a:srgbClr>
                  </a:outerShdw>
                </a:effectLst>
                <a:cs typeface="Arial" pitchFamily="34" charset="0"/>
              </a:rPr>
              <a:t> </a:t>
            </a:r>
            <a:r>
              <a:rPr lang="es-ES" sz="1600" b="1" i="1" dirty="0" err="1">
                <a:solidFill>
                  <a:srgbClr val="C00000"/>
                </a:solidFill>
                <a:effectLst>
                  <a:outerShdw blurRad="38100" dist="38100" dir="2700000" algn="tl">
                    <a:srgbClr val="000000">
                      <a:alpha val="43137"/>
                    </a:srgbClr>
                  </a:outerShdw>
                </a:effectLst>
                <a:cs typeface="Arial" pitchFamily="34" charset="0"/>
              </a:rPr>
              <a:t>Procurement</a:t>
            </a:r>
            <a:r>
              <a:rPr lang="es-ES" sz="1600" b="1" i="1" dirty="0">
                <a:solidFill>
                  <a:srgbClr val="C00000"/>
                </a:solidFill>
                <a:effectLst>
                  <a:outerShdw blurRad="38100" dist="38100" dir="2700000" algn="tl">
                    <a:srgbClr val="000000">
                      <a:alpha val="43137"/>
                    </a:srgbClr>
                  </a:outerShdw>
                </a:effectLst>
                <a:cs typeface="Arial" pitchFamily="34" charset="0"/>
              </a:rPr>
              <a:t>-SPC</a:t>
            </a:r>
            <a:r>
              <a:rPr lang="es-ES" sz="1600" b="1" i="1" dirty="0">
                <a:effectLst>
                  <a:outerShdw blurRad="38100" dist="38100" dir="2700000" algn="tl">
                    <a:srgbClr val="000000">
                      <a:alpha val="43137"/>
                    </a:srgbClr>
                  </a:outerShdw>
                </a:effectLst>
                <a:cs typeface="Arial" pitchFamily="34" charset="0"/>
              </a:rPr>
              <a:t>)</a:t>
            </a:r>
          </a:p>
          <a:p>
            <a:pPr>
              <a:buFont typeface="Wingdings" pitchFamily="2" charset="2"/>
              <a:buChar char="Ø"/>
              <a:defRPr/>
            </a:pPr>
            <a:endParaRPr lang="es-ES" sz="1600" b="1" dirty="0">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Edificios y construcciones sostenibles</a:t>
            </a:r>
          </a:p>
          <a:p>
            <a:pPr>
              <a:buFont typeface="Wingdings" pitchFamily="2" charset="2"/>
              <a:buChar char="Ø"/>
              <a:defRPr/>
            </a:pPr>
            <a:endParaRPr lang="es-ES" sz="1600" b="1" dirty="0">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Turismo Sostenible</a:t>
            </a:r>
            <a:r>
              <a:rPr lang="es-ES" sz="1600" b="1" dirty="0">
                <a:cs typeface="Arial" pitchFamily="34" charset="0"/>
              </a:rPr>
              <a:t>, incluido el ecoturismo. </a:t>
            </a:r>
          </a:p>
          <a:p>
            <a:pPr>
              <a:buFont typeface="Wingdings" pitchFamily="2" charset="2"/>
              <a:buChar char="Ø"/>
              <a:defRPr/>
            </a:pPr>
            <a:endParaRPr lang="es-ES" sz="1600" b="1" dirty="0">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Sistemas Alimentarios Sostenibles</a:t>
            </a:r>
            <a:r>
              <a:rPr lang="es-ES" sz="1600" b="1" dirty="0">
                <a:cs typeface="Arial" pitchFamily="34" charset="0"/>
              </a:rPr>
              <a:t>: aprobado en 2014 por la Junta del 10 YFP, propuesta conjunta presentada por la FAO y PNUMA desarrollada a solicitud de los Estados Miembros</a:t>
            </a:r>
            <a:endParaRPr lang="en-US" sz="1600" b="1" dirty="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s-AR" sz="1400" b="1" dirty="0">
              <a:latin typeface="Arial" pitchFamily="34" charset="0"/>
              <a:cs typeface="Arial" pitchFamily="34" charset="0"/>
            </a:endParaRPr>
          </a:p>
        </p:txBody>
      </p:sp>
      <p:pic>
        <p:nvPicPr>
          <p:cNvPr id="42010" name="Picture 42" descr="https://encrypted-tbn2.gstatic.com/images?q=tbn:ANd9GcSod4cNypanVBHYQ73XjwXh0Vs9OmeFGJZ-cpFzMTXvV-whXXWEchiGlO8">
            <a:hlinkClick r:id="rId7"/>
            <a:extLst>
              <a:ext uri="{FF2B5EF4-FFF2-40B4-BE49-F238E27FC236}">
                <a16:creationId xmlns:a16="http://schemas.microsoft.com/office/drawing/2014/main" id="{6CEDC7DB-1C37-8685-384B-533731C5EA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7388" y="66675"/>
            <a:ext cx="933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42" descr="http://www.unep.org/about/portals/24119/images/Rio20Logo.jpg">
            <a:hlinkClick r:id="rId9"/>
            <a:extLst>
              <a:ext uri="{FF2B5EF4-FFF2-40B4-BE49-F238E27FC236}">
                <a16:creationId xmlns:a16="http://schemas.microsoft.com/office/drawing/2014/main" id="{6531269D-C597-2740-0548-7DD56727DC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33338"/>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33C3B66F-DFBA-2078-D830-6C1FAACCA845}"/>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1A5BAF9E-1739-666E-5DFD-733EE1396A2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105824CD-9DD6-9870-92D0-12722022E93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53556A8-D8D3-DBAF-33C8-A74BE23022AD}"/>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A9C267E7-E9FA-4F01-B49F-536F6C7FCCD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A3E0DD8-D3EF-8EC5-5202-0B1B6873A1D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3790A14-095D-DCAB-75AC-5FA7B409E14E}"/>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10BE7A01-D846-A688-8A04-E4FD53E1D7C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789736D8-65A2-2F6C-8F51-C2DD535B429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45BB17B9-D1E3-58B3-122D-42AB7A8F7F88}"/>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3020" name="47 Grupo">
            <a:extLst>
              <a:ext uri="{FF2B5EF4-FFF2-40B4-BE49-F238E27FC236}">
                <a16:creationId xmlns:a16="http://schemas.microsoft.com/office/drawing/2014/main" id="{0AB8EA98-BA54-0C19-7362-EBD9EEE56FA8}"/>
              </a:ext>
            </a:extLst>
          </p:cNvPr>
          <p:cNvGrpSpPr>
            <a:grpSpLocks/>
          </p:cNvGrpSpPr>
          <p:nvPr/>
        </p:nvGrpSpPr>
        <p:grpSpPr bwMode="auto">
          <a:xfrm>
            <a:off x="-11113" y="5661025"/>
            <a:ext cx="9155113" cy="1212850"/>
            <a:chOff x="-10343" y="5804883"/>
            <a:chExt cx="9190855" cy="1069354"/>
          </a:xfrm>
        </p:grpSpPr>
        <p:pic>
          <p:nvPicPr>
            <p:cNvPr id="43043" name="Picture 34">
              <a:extLst>
                <a:ext uri="{FF2B5EF4-FFF2-40B4-BE49-F238E27FC236}">
                  <a16:creationId xmlns:a16="http://schemas.microsoft.com/office/drawing/2014/main" id="{E136C7AC-C505-A464-84E5-A963D3B1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36">
              <a:extLst>
                <a:ext uri="{FF2B5EF4-FFF2-40B4-BE49-F238E27FC236}">
                  <a16:creationId xmlns:a16="http://schemas.microsoft.com/office/drawing/2014/main" id="{42749B6E-AE4B-F0C8-9ED0-FF364E2A2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38">
              <a:extLst>
                <a:ext uri="{FF2B5EF4-FFF2-40B4-BE49-F238E27FC236}">
                  <a16:creationId xmlns:a16="http://schemas.microsoft.com/office/drawing/2014/main" id="{DC9ACD09-1676-7DFF-3499-E59AAE59A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39">
              <a:extLst>
                <a:ext uri="{FF2B5EF4-FFF2-40B4-BE49-F238E27FC236}">
                  <a16:creationId xmlns:a16="http://schemas.microsoft.com/office/drawing/2014/main" id="{3F697B7C-991A-A37C-4C35-0735B54BC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35">
              <a:extLst>
                <a:ext uri="{FF2B5EF4-FFF2-40B4-BE49-F238E27FC236}">
                  <a16:creationId xmlns:a16="http://schemas.microsoft.com/office/drawing/2014/main" id="{FB9A89D4-1C34-B976-57CA-1EC5B7FB8D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E6B22A14-D343-7A15-0BDB-12C6C663EFC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E2CDAF17-D5B6-3692-1D8B-8BB8390A0AE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E390373-BDF8-9CF6-A3D3-E7FC53B11ED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9A7DEAA6-7B7A-F0FE-B3CD-053145654A5C}"/>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4D509322-A359-8D58-6258-720E4369F69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4C6FB736-F5F6-9034-1ED4-FA3D8C86993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EB3F8155-5EED-29C1-D19B-0678C3F820CE}"/>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C203F995-7251-ACDF-340C-B11A0CF5D9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689FE7D7-ED51-FFE8-57F7-2335652193D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FDAC55B0-2D68-3133-8849-06EDBA816013}"/>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3031" name="63 Grupo">
            <a:extLst>
              <a:ext uri="{FF2B5EF4-FFF2-40B4-BE49-F238E27FC236}">
                <a16:creationId xmlns:a16="http://schemas.microsoft.com/office/drawing/2014/main" id="{D3E4C9E1-AF8C-B173-6CFD-6C3E68661B99}"/>
              </a:ext>
            </a:extLst>
          </p:cNvPr>
          <p:cNvGrpSpPr>
            <a:grpSpLocks/>
          </p:cNvGrpSpPr>
          <p:nvPr/>
        </p:nvGrpSpPr>
        <p:grpSpPr bwMode="auto">
          <a:xfrm>
            <a:off x="-11113" y="5645150"/>
            <a:ext cx="9155113" cy="1212850"/>
            <a:chOff x="-10343" y="5804883"/>
            <a:chExt cx="9190855" cy="1069354"/>
          </a:xfrm>
        </p:grpSpPr>
        <p:pic>
          <p:nvPicPr>
            <p:cNvPr id="43038" name="Picture 34">
              <a:extLst>
                <a:ext uri="{FF2B5EF4-FFF2-40B4-BE49-F238E27FC236}">
                  <a16:creationId xmlns:a16="http://schemas.microsoft.com/office/drawing/2014/main" id="{3CB2AAE1-8938-962D-DCCA-72541EC56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36">
              <a:extLst>
                <a:ext uri="{FF2B5EF4-FFF2-40B4-BE49-F238E27FC236}">
                  <a16:creationId xmlns:a16="http://schemas.microsoft.com/office/drawing/2014/main" id="{6D7829CD-64AE-1F36-2305-2B18E79BC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38">
              <a:extLst>
                <a:ext uri="{FF2B5EF4-FFF2-40B4-BE49-F238E27FC236}">
                  <a16:creationId xmlns:a16="http://schemas.microsoft.com/office/drawing/2014/main" id="{DC517DFE-50CB-AB59-9340-508450FFC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39">
              <a:extLst>
                <a:ext uri="{FF2B5EF4-FFF2-40B4-BE49-F238E27FC236}">
                  <a16:creationId xmlns:a16="http://schemas.microsoft.com/office/drawing/2014/main" id="{F80039D1-F998-FCE2-349C-AB476C32E5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35">
              <a:extLst>
                <a:ext uri="{FF2B5EF4-FFF2-40B4-BE49-F238E27FC236}">
                  <a16:creationId xmlns:a16="http://schemas.microsoft.com/office/drawing/2014/main" id="{0E1EF3B3-0BA1-60EC-719E-885329A073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0A58F0BE-D8C9-4CAB-6C81-B49505242E49}"/>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CD4EDDB7-5B40-11E4-8281-4CC2B4FF52E5}"/>
              </a:ext>
            </a:extLst>
          </p:cNvPr>
          <p:cNvSpPr>
            <a:spLocks noChangeArrowheads="1"/>
          </p:cNvSpPr>
          <p:nvPr/>
        </p:nvSpPr>
        <p:spPr bwMode="auto">
          <a:xfrm>
            <a:off x="250825" y="1125538"/>
            <a:ext cx="8785225" cy="5924550"/>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000" b="1" dirty="0">
                <a:solidFill>
                  <a:srgbClr val="3E9CB2"/>
                </a:solidFill>
                <a:effectLst>
                  <a:outerShdw blurRad="38100" dist="38100" dir="2700000" algn="tl">
                    <a:srgbClr val="000000"/>
                  </a:outerShdw>
                </a:effectLst>
              </a:rPr>
              <a:t>OTRAS AGENDAS - OBJETIVOS</a:t>
            </a:r>
          </a:p>
          <a:p>
            <a:pPr algn="ctr">
              <a:defRPr/>
            </a:pPr>
            <a:endParaRPr lang="es-ES" sz="900" b="1" dirty="0"/>
          </a:p>
          <a:p>
            <a:pPr>
              <a:buFont typeface="Wingdings" pitchFamily="2" charset="2"/>
              <a:buChar char="Ø"/>
              <a:defRPr/>
            </a:pPr>
            <a:r>
              <a:rPr lang="es-ES" sz="1400" b="1" dirty="0">
                <a:cs typeface="Arial" pitchFamily="34" charset="0"/>
              </a:rPr>
              <a:t> </a:t>
            </a:r>
            <a:r>
              <a:rPr lang="es-ES" sz="1400" b="1" i="1" dirty="0">
                <a:solidFill>
                  <a:srgbClr val="CC3300"/>
                </a:solidFill>
                <a:effectLst>
                  <a:outerShdw blurRad="38100" dist="38100" dir="2700000" algn="tl">
                    <a:srgbClr val="000000">
                      <a:alpha val="43137"/>
                    </a:srgbClr>
                  </a:outerShdw>
                </a:effectLst>
                <a:cs typeface="Arial" pitchFamily="34" charset="0"/>
              </a:rPr>
              <a:t>Objetivos de Desarrollo del Mileno  </a:t>
            </a:r>
            <a:r>
              <a:rPr lang="es-ES" sz="1200" b="1" dirty="0">
                <a:latin typeface="Arial" pitchFamily="34" charset="0"/>
                <a:cs typeface="Arial" pitchFamily="34" charset="0"/>
              </a:rPr>
              <a:t>(Millennium </a:t>
            </a:r>
            <a:r>
              <a:rPr lang="es-ES" sz="1200" b="1" dirty="0" err="1">
                <a:latin typeface="Arial" pitchFamily="34" charset="0"/>
                <a:cs typeface="Arial" pitchFamily="34" charset="0"/>
              </a:rPr>
              <a:t>Development</a:t>
            </a:r>
            <a:r>
              <a:rPr lang="es-ES" sz="1200" b="1" dirty="0">
                <a:latin typeface="Arial" pitchFamily="34" charset="0"/>
                <a:cs typeface="Arial" pitchFamily="34" charset="0"/>
              </a:rPr>
              <a:t> </a:t>
            </a:r>
            <a:r>
              <a:rPr lang="es-ES" sz="1200" b="1" dirty="0" err="1">
                <a:latin typeface="Arial" pitchFamily="34" charset="0"/>
                <a:cs typeface="Arial" pitchFamily="34" charset="0"/>
              </a:rPr>
              <a:t>Goals</a:t>
            </a:r>
            <a:r>
              <a:rPr lang="es-ES" sz="1200" b="1" dirty="0">
                <a:latin typeface="Arial" pitchFamily="34" charset="0"/>
                <a:cs typeface="Arial" pitchFamily="34" charset="0"/>
              </a:rPr>
              <a:t>-MDG) fueron ocho propósitos de desarrollo humano fijados por las Naciones Unidas en 2000 que se </a:t>
            </a:r>
            <a:r>
              <a:rPr lang="es-ES" sz="1200" b="1" i="1" dirty="0">
                <a:solidFill>
                  <a:srgbClr val="CC3300"/>
                </a:solidFill>
                <a:effectLst>
                  <a:outerShdw blurRad="38100" dist="38100" dir="2700000" algn="tl">
                    <a:srgbClr val="000000">
                      <a:alpha val="43137"/>
                    </a:srgbClr>
                  </a:outerShdw>
                </a:effectLst>
                <a:cs typeface="Arial" pitchFamily="34" charset="0"/>
              </a:rPr>
              <a:t>acordaron cumplir en 2015</a:t>
            </a:r>
            <a:r>
              <a:rPr lang="es-ES" sz="1200" b="1" dirty="0">
                <a:latin typeface="Arial" pitchFamily="34" charset="0"/>
                <a:cs typeface="Arial" pitchFamily="34" charset="0"/>
              </a:rPr>
              <a:t>; adoptados bajo la </a:t>
            </a:r>
            <a:r>
              <a:rPr lang="es-ES" sz="1200" b="1" i="1" dirty="0">
                <a:solidFill>
                  <a:srgbClr val="CC3300"/>
                </a:solidFill>
                <a:effectLst>
                  <a:outerShdw blurRad="38100" dist="38100" dir="2700000" algn="tl">
                    <a:srgbClr val="000000">
                      <a:alpha val="43137"/>
                    </a:srgbClr>
                  </a:outerShdw>
                </a:effectLst>
                <a:cs typeface="Arial" pitchFamily="34" charset="0"/>
              </a:rPr>
              <a:t>“Declaración del Milenio”</a:t>
            </a:r>
            <a:r>
              <a:rPr lang="es-ES" sz="1200" b="1" dirty="0">
                <a:cs typeface="Arial" pitchFamily="34" charset="0"/>
              </a:rPr>
              <a:t>  </a:t>
            </a:r>
            <a:r>
              <a:rPr lang="es-ES" sz="1200" b="1" dirty="0">
                <a:latin typeface="Arial" pitchFamily="34" charset="0"/>
                <a:cs typeface="Arial" pitchFamily="34" charset="0"/>
              </a:rPr>
              <a:t>en la reunión </a:t>
            </a:r>
            <a:r>
              <a:rPr lang="es-ES" sz="1200" b="1" i="1" dirty="0">
                <a:solidFill>
                  <a:srgbClr val="CC3300"/>
                </a:solidFill>
                <a:effectLst>
                  <a:outerShdw blurRad="38100" dist="38100" dir="2700000" algn="tl">
                    <a:srgbClr val="000000">
                      <a:alpha val="43137"/>
                    </a:srgbClr>
                  </a:outerShdw>
                </a:effectLst>
                <a:cs typeface="Arial" pitchFamily="34" charset="0"/>
              </a:rPr>
              <a:t>“Cumbre del Milenio”  </a:t>
            </a:r>
            <a:r>
              <a:rPr lang="es-ES" sz="1200" b="1" dirty="0">
                <a:latin typeface="Arial" pitchFamily="34" charset="0"/>
                <a:cs typeface="Arial" pitchFamily="34" charset="0"/>
              </a:rPr>
              <a:t>de la Asamblea General de las Naciones Unidas (AGNU) documento A/RES/55/2: </a:t>
            </a:r>
            <a:r>
              <a:rPr lang="es-ES" sz="1200" b="1" dirty="0">
                <a:cs typeface="Arial" pitchFamily="34" charset="0"/>
              </a:rPr>
              <a:t>Ítem IV “Protección de nuestro Ambiente común”; Objetivo V II “Garantizar la Sostenibilidad del Medio Ambiente”</a:t>
            </a:r>
          </a:p>
          <a:p>
            <a:pPr algn="ctr">
              <a:defRPr/>
            </a:pPr>
            <a:r>
              <a:rPr lang="es-ES" sz="1400" b="1" dirty="0">
                <a:solidFill>
                  <a:srgbClr val="FF9900"/>
                </a:solidFill>
                <a:effectLst>
                  <a:outerShdw blurRad="38100" dist="38100" dir="2700000" algn="tl">
                    <a:srgbClr val="000000">
                      <a:alpha val="43137"/>
                    </a:srgbClr>
                  </a:outerShdw>
                </a:effectLst>
                <a:cs typeface="Arial" pitchFamily="34" charset="0"/>
              </a:rPr>
              <a:t>Enfrenta críticas por no cubrir suficientemente la dimensión </a:t>
            </a:r>
          </a:p>
          <a:p>
            <a:pPr algn="ctr">
              <a:defRPr/>
            </a:pPr>
            <a:r>
              <a:rPr lang="es-ES" sz="1400" b="1" dirty="0">
                <a:solidFill>
                  <a:srgbClr val="FF9900"/>
                </a:solidFill>
                <a:effectLst>
                  <a:outerShdw blurRad="38100" dist="38100" dir="2700000" algn="tl">
                    <a:srgbClr val="000000">
                      <a:alpha val="43137"/>
                    </a:srgbClr>
                  </a:outerShdw>
                </a:effectLst>
                <a:cs typeface="Arial" pitchFamily="34" charset="0"/>
              </a:rPr>
              <a:t>Ambiental  del desarrollo sostenible y no abordar los vínculos entre</a:t>
            </a:r>
          </a:p>
          <a:p>
            <a:pPr algn="ctr">
              <a:defRPr/>
            </a:pPr>
            <a:r>
              <a:rPr lang="es-ES" sz="1400" b="1" dirty="0">
                <a:solidFill>
                  <a:srgbClr val="FF9900"/>
                </a:solidFill>
                <a:effectLst>
                  <a:outerShdw blurRad="38100" dist="38100" dir="2700000" algn="tl">
                    <a:srgbClr val="000000">
                      <a:alpha val="43137"/>
                    </a:srgbClr>
                  </a:outerShdw>
                </a:effectLst>
                <a:cs typeface="Arial" pitchFamily="34" charset="0"/>
              </a:rPr>
              <a:t> sus tres Dimensiones. No hay referencia a desechos </a:t>
            </a:r>
          </a:p>
          <a:p>
            <a:pPr algn="ctr">
              <a:defRPr/>
            </a:pPr>
            <a:endParaRPr lang="es-ES" sz="1000" b="1" dirty="0"/>
          </a:p>
          <a:p>
            <a:pPr>
              <a:buFont typeface="Wingdings" pitchFamily="2" charset="2"/>
              <a:buChar char="Ø"/>
              <a:defRPr/>
            </a:pPr>
            <a:r>
              <a:rPr lang="es-ES" sz="1400" b="1" dirty="0">
                <a:cs typeface="Arial" pitchFamily="34" charset="0"/>
              </a:rPr>
              <a:t> </a:t>
            </a:r>
            <a:r>
              <a:rPr lang="es-ES" sz="1400" b="1" i="1" dirty="0">
                <a:solidFill>
                  <a:srgbClr val="CC3300"/>
                </a:solidFill>
                <a:effectLst>
                  <a:outerShdw blurRad="38100" dist="38100" dir="2700000" algn="tl">
                    <a:srgbClr val="000000">
                      <a:alpha val="43137"/>
                    </a:srgbClr>
                  </a:outerShdw>
                </a:effectLst>
                <a:cs typeface="Arial" pitchFamily="34" charset="0"/>
              </a:rPr>
              <a:t>Objetivos del Desarrollo Sostenible </a:t>
            </a:r>
            <a:r>
              <a:rPr lang="es-ES" sz="1400" b="1" dirty="0">
                <a:latin typeface="Arial" pitchFamily="34" charset="0"/>
                <a:cs typeface="Arial" pitchFamily="34" charset="0"/>
              </a:rPr>
              <a:t> </a:t>
            </a:r>
            <a:r>
              <a:rPr lang="es-ES" sz="1200" b="1" dirty="0">
                <a:latin typeface="Arial" pitchFamily="34" charset="0"/>
                <a:cs typeface="Arial" pitchFamily="34" charset="0"/>
              </a:rPr>
              <a:t>agenda establecida en Río+20 Sección V </a:t>
            </a:r>
            <a:r>
              <a:rPr lang="es-ES" sz="1200" b="1" i="1" dirty="0">
                <a:cs typeface="Arial" pitchFamily="34" charset="0"/>
              </a:rPr>
              <a:t>“Marco para la Acción y el Seguimiento”  </a:t>
            </a:r>
            <a:r>
              <a:rPr lang="es-ES" sz="1200" b="1" dirty="0">
                <a:latin typeface="Arial" pitchFamily="34" charset="0"/>
                <a:cs typeface="Arial" pitchFamily="34" charset="0"/>
              </a:rPr>
              <a:t>Ítem B </a:t>
            </a:r>
            <a:r>
              <a:rPr lang="es-ES" sz="1200" b="1" i="1" dirty="0">
                <a:cs typeface="Arial" pitchFamily="34" charset="0"/>
              </a:rPr>
              <a:t>“Objetivos del Desarrollo Sostenible” </a:t>
            </a:r>
          </a:p>
          <a:p>
            <a:pPr algn="ctr">
              <a:defRPr/>
            </a:pPr>
            <a:r>
              <a:rPr lang="es-ES" sz="1200" b="1" dirty="0">
                <a:latin typeface="Arial" pitchFamily="34" charset="0"/>
                <a:cs typeface="Arial" pitchFamily="34" charset="0"/>
              </a:rPr>
              <a:t>Orientados a la acción, ser concisos y fáciles de comunicar, limitados en su número y ambiciosos, tener un carácter global y ser universalmente aplicables a todos los países, teniendo en cuenta las diferentes realidades, capacidades y niveles de desarrollo nacionales y respetando las políticas y prioridades nacionales debiendo abordar ámbitos prioritarios, y centrarse en ellos, para lograr el  desarrollo sostenible</a:t>
            </a:r>
          </a:p>
          <a:p>
            <a:pPr algn="ctr">
              <a:defRPr/>
            </a:pPr>
            <a:r>
              <a:rPr lang="es-ES" sz="1200" dirty="0">
                <a:effectLst>
                  <a:outerShdw blurRad="38100" dist="38100" dir="2700000" algn="tl">
                    <a:srgbClr val="000000">
                      <a:alpha val="43137"/>
                    </a:srgbClr>
                  </a:outerShdw>
                </a:effectLst>
              </a:rPr>
              <a:t>Desarrollo de un conjunto de metas e indicadores medibles</a:t>
            </a:r>
            <a:r>
              <a:rPr lang="es-ES" sz="1200" b="1" dirty="0">
                <a:latin typeface="Arial" pitchFamily="34" charset="0"/>
                <a:cs typeface="Arial" pitchFamily="34" charset="0"/>
              </a:rPr>
              <a:t> </a:t>
            </a:r>
          </a:p>
          <a:p>
            <a:pPr>
              <a:defRPr/>
            </a:pPr>
            <a:endParaRPr lang="es-ES" sz="1000" b="1" dirty="0">
              <a:latin typeface="Arial" pitchFamily="34" charset="0"/>
              <a:cs typeface="Arial" pitchFamily="34" charset="0"/>
            </a:endParaRPr>
          </a:p>
          <a:p>
            <a:pPr>
              <a:buFont typeface="Wingdings" pitchFamily="2" charset="2"/>
              <a:buChar char="Ø"/>
              <a:defRPr/>
            </a:pPr>
            <a:r>
              <a:rPr lang="es-ES" sz="1400" b="1" dirty="0">
                <a:latin typeface="Arial" pitchFamily="34" charset="0"/>
                <a:cs typeface="Arial" pitchFamily="34" charset="0"/>
              </a:rPr>
              <a:t> </a:t>
            </a:r>
            <a:r>
              <a:rPr lang="es-ES" sz="1400" b="1" i="1" dirty="0">
                <a:solidFill>
                  <a:srgbClr val="CC3300"/>
                </a:solidFill>
                <a:effectLst>
                  <a:outerShdw blurRad="38100" dist="38100" dir="2700000" algn="tl">
                    <a:srgbClr val="000000">
                      <a:alpha val="43137"/>
                    </a:srgbClr>
                  </a:outerShdw>
                </a:effectLst>
                <a:cs typeface="Arial" pitchFamily="34" charset="0"/>
              </a:rPr>
              <a:t>Agenda  Global de las Naciones Unidas para el desarrollo Sostenible con posterioridad a 2015, y hasta 2030; Post 2015 Agenda; Agenda del Desarrollo Sostenible 2016-2030</a:t>
            </a:r>
          </a:p>
          <a:p>
            <a:pPr>
              <a:defRPr/>
            </a:pPr>
            <a:endParaRPr lang="es-ES" sz="1400" b="1" dirty="0">
              <a:solidFill>
                <a:srgbClr val="FF9900"/>
              </a:solidFill>
              <a:effectLst>
                <a:outerShdw blurRad="38100" dist="38100" dir="2700000" algn="tl">
                  <a:srgbClr val="000000">
                    <a:alpha val="43137"/>
                  </a:srgbClr>
                </a:outerShdw>
              </a:effectLst>
              <a:cs typeface="Arial" pitchFamily="34" charset="0"/>
            </a:endParaRPr>
          </a:p>
          <a:p>
            <a:pPr>
              <a:defRPr/>
            </a:pPr>
            <a:endParaRPr lang="es-ES" sz="1400" b="1" dirty="0">
              <a:solidFill>
                <a:srgbClr val="FF9900"/>
              </a:solidFill>
              <a:effectLst>
                <a:outerShdw blurRad="38100" dist="38100" dir="2700000" algn="tl">
                  <a:srgbClr val="000000">
                    <a:alpha val="43137"/>
                  </a:srgbClr>
                </a:outerShdw>
              </a:effectLst>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s-AR" sz="1400" b="1" dirty="0">
              <a:latin typeface="Arial" pitchFamily="34" charset="0"/>
              <a:cs typeface="Arial" pitchFamily="34" charset="0"/>
            </a:endParaRPr>
          </a:p>
        </p:txBody>
      </p:sp>
      <p:pic>
        <p:nvPicPr>
          <p:cNvPr id="43034" name="Picture 2" descr="unga69">
            <a:extLst>
              <a:ext uri="{FF2B5EF4-FFF2-40B4-BE49-F238E27FC236}">
                <a16:creationId xmlns:a16="http://schemas.microsoft.com/office/drawing/2014/main" id="{716AB9B5-EFDF-CF06-E723-185475695A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95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2" descr="http://www.unep.org/about/portals/24119/images/FuturWeWantLogo.jpg">
            <a:hlinkClick r:id="rId8"/>
            <a:extLst>
              <a:ext uri="{FF2B5EF4-FFF2-40B4-BE49-F238E27FC236}">
                <a16:creationId xmlns:a16="http://schemas.microsoft.com/office/drawing/2014/main" id="{AC586457-09FE-7BD1-05E0-D1A5A15563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3950" y="0"/>
            <a:ext cx="10604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6" descr="http://sustainabledevelopment.un.org/content/images/image18_1514.jpg">
            <a:extLst>
              <a:ext uri="{FF2B5EF4-FFF2-40B4-BE49-F238E27FC236}">
                <a16:creationId xmlns:a16="http://schemas.microsoft.com/office/drawing/2014/main" id="{CDF5B4F4-1BB6-577F-B219-D9EB3D9A64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214313"/>
            <a:ext cx="208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42" descr="Resultado de imagen para objetivos del milenio 7">
            <a:extLst>
              <a:ext uri="{FF2B5EF4-FFF2-40B4-BE49-F238E27FC236}">
                <a16:creationId xmlns:a16="http://schemas.microsoft.com/office/drawing/2014/main" id="{898DAC1F-BF19-4FEC-2504-AD8EFFACF5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2428875"/>
            <a:ext cx="88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8DD9E73-3592-9FF2-F411-98343E1AD9AF}"/>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A61FCA6B-0812-9DD4-D934-F61F455F784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74B119D2-E868-B45A-8241-C4CDD3EBF86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20896838-C52F-4569-9C29-68BCD8AD3D89}"/>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2D966BAE-D045-C90C-1B11-6E4EFDCB5AB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5235B21A-54D7-480D-6CCA-1B119CF0F6D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F0E6887-58C9-7CFA-DA56-07CB3D1CFD8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CA2B6586-405E-0C23-E2B0-AAC2FAD189F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AC98140A-3B9E-0AAC-D0A8-883612FF551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3F626B28-3EA5-62EB-98AE-71B50580FB60}"/>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4044" name="47 Grupo">
            <a:extLst>
              <a:ext uri="{FF2B5EF4-FFF2-40B4-BE49-F238E27FC236}">
                <a16:creationId xmlns:a16="http://schemas.microsoft.com/office/drawing/2014/main" id="{6BA56CA1-E828-C463-2D6A-D9B08DA15B63}"/>
              </a:ext>
            </a:extLst>
          </p:cNvPr>
          <p:cNvGrpSpPr>
            <a:grpSpLocks/>
          </p:cNvGrpSpPr>
          <p:nvPr/>
        </p:nvGrpSpPr>
        <p:grpSpPr bwMode="auto">
          <a:xfrm>
            <a:off x="-11113" y="5661025"/>
            <a:ext cx="9155113" cy="1212850"/>
            <a:chOff x="-10343" y="5804883"/>
            <a:chExt cx="9190855" cy="1069354"/>
          </a:xfrm>
        </p:grpSpPr>
        <p:pic>
          <p:nvPicPr>
            <p:cNvPr id="44067" name="Picture 34">
              <a:extLst>
                <a:ext uri="{FF2B5EF4-FFF2-40B4-BE49-F238E27FC236}">
                  <a16:creationId xmlns:a16="http://schemas.microsoft.com/office/drawing/2014/main" id="{B740E40E-2D24-433A-8FB8-564F21288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36">
              <a:extLst>
                <a:ext uri="{FF2B5EF4-FFF2-40B4-BE49-F238E27FC236}">
                  <a16:creationId xmlns:a16="http://schemas.microsoft.com/office/drawing/2014/main" id="{FD98DCEE-3417-E79A-AAB1-BE1AC8799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9" name="Picture 38">
              <a:extLst>
                <a:ext uri="{FF2B5EF4-FFF2-40B4-BE49-F238E27FC236}">
                  <a16:creationId xmlns:a16="http://schemas.microsoft.com/office/drawing/2014/main" id="{26C6FD87-A8E5-5E63-9D07-450673271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Picture 39">
              <a:extLst>
                <a:ext uri="{FF2B5EF4-FFF2-40B4-BE49-F238E27FC236}">
                  <a16:creationId xmlns:a16="http://schemas.microsoft.com/office/drawing/2014/main" id="{51F58F42-BFC2-CE32-A529-7F21E3205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1" name="Picture 35">
              <a:extLst>
                <a:ext uri="{FF2B5EF4-FFF2-40B4-BE49-F238E27FC236}">
                  <a16:creationId xmlns:a16="http://schemas.microsoft.com/office/drawing/2014/main" id="{CC82B6D3-D8FB-E38E-7737-1E45FFCD7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39AA62BE-2EEA-A00B-8B28-32C404AF616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25144F4C-4799-EB90-C376-E685B565A77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14E730B1-F7CD-56C3-9F80-CB44BA90C19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27ECAE8-186C-4883-0993-C1DEC3FC73B1}"/>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E43C1BC-3A3D-6BDB-2425-8C76E10180C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BB7FD09A-DFE0-E126-0320-E2143C1749E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588199EB-9CBE-2217-E7FA-2B6AD1AC8DF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C6764066-D5AC-54CD-1B8C-A329F89F70D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CE98138F-02FB-0865-D562-4D232C9E7BC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A0082AA0-FCBF-8A85-AD9F-DEC2CFC76FB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4055" name="63 Grupo">
            <a:extLst>
              <a:ext uri="{FF2B5EF4-FFF2-40B4-BE49-F238E27FC236}">
                <a16:creationId xmlns:a16="http://schemas.microsoft.com/office/drawing/2014/main" id="{95A791E5-3694-58D5-B71B-3FB7DECD162D}"/>
              </a:ext>
            </a:extLst>
          </p:cNvPr>
          <p:cNvGrpSpPr>
            <a:grpSpLocks/>
          </p:cNvGrpSpPr>
          <p:nvPr/>
        </p:nvGrpSpPr>
        <p:grpSpPr bwMode="auto">
          <a:xfrm>
            <a:off x="-11113" y="5645150"/>
            <a:ext cx="9155113" cy="1212850"/>
            <a:chOff x="-10343" y="5804883"/>
            <a:chExt cx="9190855" cy="1069354"/>
          </a:xfrm>
        </p:grpSpPr>
        <p:pic>
          <p:nvPicPr>
            <p:cNvPr id="44062" name="Picture 34">
              <a:extLst>
                <a:ext uri="{FF2B5EF4-FFF2-40B4-BE49-F238E27FC236}">
                  <a16:creationId xmlns:a16="http://schemas.microsoft.com/office/drawing/2014/main" id="{BB89B3BD-2D28-D9B1-0569-FD332B23F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3" name="Picture 36">
              <a:extLst>
                <a:ext uri="{FF2B5EF4-FFF2-40B4-BE49-F238E27FC236}">
                  <a16:creationId xmlns:a16="http://schemas.microsoft.com/office/drawing/2014/main" id="{56A14650-F3C9-32AF-C63C-F59D8858F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Picture 38">
              <a:extLst>
                <a:ext uri="{FF2B5EF4-FFF2-40B4-BE49-F238E27FC236}">
                  <a16:creationId xmlns:a16="http://schemas.microsoft.com/office/drawing/2014/main" id="{88EBABAC-A534-58B3-A7D6-C11123B42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39">
              <a:extLst>
                <a:ext uri="{FF2B5EF4-FFF2-40B4-BE49-F238E27FC236}">
                  <a16:creationId xmlns:a16="http://schemas.microsoft.com/office/drawing/2014/main" id="{22B4D63B-5BF0-4E2C-8998-AA7CA2BBE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35">
              <a:extLst>
                <a:ext uri="{FF2B5EF4-FFF2-40B4-BE49-F238E27FC236}">
                  <a16:creationId xmlns:a16="http://schemas.microsoft.com/office/drawing/2014/main" id="{F9B28CE6-B443-6262-A556-12CB5DA32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7C33D989-E4DE-4B79-612A-D77A3DB89B26}"/>
              </a:ext>
            </a:extLst>
          </p:cNvPr>
          <p:cNvSpPr>
            <a:spLocks noChangeArrowheads="1"/>
          </p:cNvSpPr>
          <p:nvPr/>
        </p:nvSpPr>
        <p:spPr bwMode="auto">
          <a:xfrm>
            <a:off x="250825" y="1069975"/>
            <a:ext cx="8785225" cy="5170488"/>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000" b="1" dirty="0">
                <a:solidFill>
                  <a:srgbClr val="3E9CB2"/>
                </a:solidFill>
                <a:effectLst>
                  <a:outerShdw blurRad="38100" dist="38100" dir="2700000" algn="tl">
                    <a:srgbClr val="000000"/>
                  </a:outerShdw>
                </a:effectLst>
              </a:rPr>
              <a:t>RESULTADO DEL TRABAJO DEL GRUPO DE COMPOSICIÓN ABIERTA - OBJETIVOS DEL DESARROLLO SOSTENIBLE</a:t>
            </a:r>
          </a:p>
          <a:p>
            <a:pPr algn="ctr">
              <a:buFont typeface="Wingdings" pitchFamily="2" charset="2"/>
              <a:buNone/>
              <a:defRPr/>
            </a:pPr>
            <a:r>
              <a:rPr lang="es-ES_tradnl" sz="2000" b="1" dirty="0">
                <a:solidFill>
                  <a:srgbClr val="3E9CB2"/>
                </a:solidFill>
                <a:effectLst>
                  <a:outerShdw blurRad="38100" dist="38100" dir="2700000" algn="tl">
                    <a:srgbClr val="000000"/>
                  </a:outerShdw>
                </a:effectLst>
              </a:rPr>
              <a:t>17 OBJETIVOS Y 169 METAS</a:t>
            </a:r>
          </a:p>
          <a:p>
            <a:pPr algn="ctr">
              <a:defRPr/>
            </a:pPr>
            <a:endParaRPr lang="es-ES" sz="1400" b="1" dirty="0"/>
          </a:p>
          <a:p>
            <a:pPr algn="ctr">
              <a:defRPr/>
            </a:pPr>
            <a:r>
              <a:rPr lang="es-ES" b="1" i="1" dirty="0">
                <a:solidFill>
                  <a:srgbClr val="CC3300"/>
                </a:solidFill>
                <a:effectLst>
                  <a:outerShdw blurRad="38100" dist="38100" dir="2700000" algn="tl">
                    <a:srgbClr val="000000">
                      <a:alpha val="43137"/>
                    </a:srgbClr>
                  </a:outerShdw>
                </a:effectLst>
                <a:cs typeface="Arial" pitchFamily="34" charset="0"/>
              </a:rPr>
              <a:t>Objetivo 12 “Asegurar los patrones de consumo y producción sostenibles”</a:t>
            </a:r>
          </a:p>
          <a:p>
            <a:pPr algn="ctr">
              <a:defRPr/>
            </a:pPr>
            <a:endParaRPr lang="es-ES" b="1" i="1" dirty="0">
              <a:solidFill>
                <a:srgbClr val="CC3300"/>
              </a:solidFill>
              <a:effectLst>
                <a:outerShdw blurRad="38100" dist="38100" dir="2700000" algn="tl">
                  <a:srgbClr val="000000">
                    <a:alpha val="43137"/>
                  </a:srgbClr>
                </a:outerShdw>
              </a:effectLst>
              <a:cs typeface="Arial" pitchFamily="34" charset="0"/>
            </a:endParaRPr>
          </a:p>
          <a:p>
            <a:pPr algn="ctr">
              <a:defRPr/>
            </a:pPr>
            <a:r>
              <a:rPr lang="es-ES" b="1" dirty="0">
                <a:solidFill>
                  <a:srgbClr val="CC3300"/>
                </a:solidFill>
                <a:effectLst>
                  <a:outerShdw blurRad="38100" dist="38100" dir="2700000" algn="tl">
                    <a:srgbClr val="000000">
                      <a:alpha val="43137"/>
                    </a:srgbClr>
                  </a:outerShdw>
                </a:effectLst>
                <a:cs typeface="Arial" pitchFamily="34" charset="0"/>
              </a:rPr>
              <a:t>Metas</a:t>
            </a:r>
          </a:p>
          <a:p>
            <a:pPr>
              <a:defRPr/>
            </a:pPr>
            <a:br>
              <a:rPr lang="es-ES" sz="1200" dirty="0">
                <a:latin typeface="Arial" pitchFamily="34" charset="0"/>
                <a:cs typeface="Arial" pitchFamily="34" charset="0"/>
              </a:rPr>
            </a:br>
            <a:r>
              <a:rPr lang="es-ES" sz="1200" b="1" dirty="0">
                <a:solidFill>
                  <a:srgbClr val="3E9CB2"/>
                </a:solidFill>
                <a:effectLst>
                  <a:outerShdw blurRad="38100" dist="38100" dir="2700000" algn="tl">
                    <a:srgbClr val="000000">
                      <a:alpha val="43137"/>
                    </a:srgbClr>
                  </a:outerShdw>
                </a:effectLst>
                <a:cs typeface="Arial" pitchFamily="34" charset="0"/>
              </a:rPr>
              <a:t>Meta 12.3 </a:t>
            </a:r>
            <a:r>
              <a:rPr lang="es-ES" sz="1200" b="1" dirty="0">
                <a:effectLst>
                  <a:outerShdw blurRad="38100" dist="38100" dir="2700000" algn="tl">
                    <a:srgbClr val="000000">
                      <a:alpha val="43137"/>
                    </a:srgbClr>
                  </a:outerShdw>
                </a:effectLst>
                <a:cs typeface="Arial" pitchFamily="34" charset="0"/>
              </a:rPr>
              <a:t>para el </a:t>
            </a:r>
            <a:r>
              <a:rPr lang="es-ES" sz="1200" b="1" i="1" dirty="0">
                <a:solidFill>
                  <a:srgbClr val="CC3300"/>
                </a:solidFill>
                <a:effectLst>
                  <a:outerShdw blurRad="38100" dist="38100" dir="2700000" algn="tl">
                    <a:srgbClr val="000000">
                      <a:alpha val="43137"/>
                    </a:srgbClr>
                  </a:outerShdw>
                </a:effectLst>
                <a:cs typeface="Arial" pitchFamily="34" charset="0"/>
              </a:rPr>
              <a:t>año 2030 </a:t>
            </a:r>
            <a:r>
              <a:rPr lang="es-ES" sz="1200" b="1" dirty="0">
                <a:effectLst>
                  <a:outerShdw blurRad="38100" dist="38100" dir="2700000" algn="tl">
                    <a:srgbClr val="000000">
                      <a:alpha val="43137"/>
                    </a:srgbClr>
                  </a:outerShdw>
                </a:effectLst>
                <a:cs typeface="Arial" pitchFamily="34" charset="0"/>
              </a:rPr>
              <a:t>reducir a la mitad los residuos per cápita mundial de alimentos a nivel minorista y del consumidor, y reducir las pérdidas de alimentos a lo largo de las cadenas de producción y suministro, incluyendo las pérdidas posteriores a la cosecha </a:t>
            </a:r>
          </a:p>
          <a:p>
            <a:pPr>
              <a:defRPr/>
            </a:pPr>
            <a:br>
              <a:rPr lang="es-ES" sz="1200" b="1" dirty="0">
                <a:effectLst>
                  <a:outerShdw blurRad="38100" dist="38100" dir="2700000" algn="tl">
                    <a:srgbClr val="000000">
                      <a:alpha val="43137"/>
                    </a:srgbClr>
                  </a:outerShdw>
                </a:effectLst>
                <a:cs typeface="Arial" pitchFamily="34" charset="0"/>
              </a:rPr>
            </a:br>
            <a:r>
              <a:rPr lang="es-ES" sz="1200" b="1" dirty="0">
                <a:solidFill>
                  <a:srgbClr val="3E9CB2"/>
                </a:solidFill>
                <a:effectLst>
                  <a:outerShdw blurRad="38100" dist="38100" dir="2700000" algn="tl">
                    <a:srgbClr val="000000">
                      <a:alpha val="43137"/>
                    </a:srgbClr>
                  </a:outerShdw>
                </a:effectLst>
                <a:cs typeface="Arial" pitchFamily="34" charset="0"/>
              </a:rPr>
              <a:t>Meta12.4 </a:t>
            </a:r>
            <a:r>
              <a:rPr lang="es-ES" sz="1200" b="1" dirty="0">
                <a:effectLst>
                  <a:outerShdw blurRad="38100" dist="38100" dir="2700000" algn="tl">
                    <a:srgbClr val="000000">
                      <a:alpha val="43137"/>
                    </a:srgbClr>
                  </a:outerShdw>
                </a:effectLst>
                <a:cs typeface="Arial" pitchFamily="34" charset="0"/>
              </a:rPr>
              <a:t>para el </a:t>
            </a:r>
            <a:r>
              <a:rPr lang="es-ES" sz="1200" b="1" i="1" dirty="0">
                <a:solidFill>
                  <a:srgbClr val="CC3300"/>
                </a:solidFill>
                <a:effectLst>
                  <a:outerShdw blurRad="38100" dist="38100" dir="2700000" algn="tl">
                    <a:srgbClr val="000000">
                      <a:alpha val="43137"/>
                    </a:srgbClr>
                  </a:outerShdw>
                </a:effectLst>
                <a:cs typeface="Arial" pitchFamily="34" charset="0"/>
              </a:rPr>
              <a:t>año 2020 </a:t>
            </a:r>
            <a:r>
              <a:rPr lang="es-ES" sz="1200" b="1" dirty="0">
                <a:effectLst>
                  <a:outerShdw blurRad="38100" dist="38100" dir="2700000" algn="tl">
                    <a:srgbClr val="000000">
                      <a:alpha val="43137"/>
                    </a:srgbClr>
                  </a:outerShdw>
                </a:effectLst>
                <a:cs typeface="Arial" pitchFamily="34" charset="0"/>
              </a:rPr>
              <a:t>lograr una GAR de los productos químicos y los desechos a lo largo de su ciclo de vida de acuerdo con los marcos internacionales acordadas y reducir significativamente su emisión a la atmósfera, agua y suelo para minimizar sus impactos adversos sobre la salud humana y el medio ambiente </a:t>
            </a:r>
          </a:p>
          <a:p>
            <a:pPr>
              <a:defRPr/>
            </a:pPr>
            <a:br>
              <a:rPr lang="es-ES" sz="1200" b="1" dirty="0">
                <a:effectLst>
                  <a:outerShdw blurRad="38100" dist="38100" dir="2700000" algn="tl">
                    <a:srgbClr val="000000">
                      <a:alpha val="43137"/>
                    </a:srgbClr>
                  </a:outerShdw>
                </a:effectLst>
                <a:cs typeface="Arial" pitchFamily="34" charset="0"/>
              </a:rPr>
            </a:br>
            <a:r>
              <a:rPr lang="es-ES" sz="1200" b="1" dirty="0">
                <a:solidFill>
                  <a:srgbClr val="3E9CB2"/>
                </a:solidFill>
                <a:effectLst>
                  <a:outerShdw blurRad="38100" dist="38100" dir="2700000" algn="tl">
                    <a:srgbClr val="000000">
                      <a:alpha val="43137"/>
                    </a:srgbClr>
                  </a:outerShdw>
                </a:effectLst>
                <a:cs typeface="Arial" pitchFamily="34" charset="0"/>
              </a:rPr>
              <a:t>Meta 12.5 </a:t>
            </a:r>
            <a:r>
              <a:rPr lang="es-ES" sz="1200" b="1" dirty="0">
                <a:effectLst>
                  <a:outerShdw blurRad="38100" dist="38100" dir="2700000" algn="tl">
                    <a:srgbClr val="000000">
                      <a:alpha val="43137"/>
                    </a:srgbClr>
                  </a:outerShdw>
                </a:effectLst>
                <a:cs typeface="Arial" pitchFamily="34" charset="0"/>
              </a:rPr>
              <a:t>para el </a:t>
            </a:r>
            <a:r>
              <a:rPr lang="es-ES" sz="1200" b="1" i="1" dirty="0">
                <a:solidFill>
                  <a:srgbClr val="CC3300"/>
                </a:solidFill>
                <a:effectLst>
                  <a:outerShdw blurRad="38100" dist="38100" dir="2700000" algn="tl">
                    <a:srgbClr val="000000">
                      <a:alpha val="43137"/>
                    </a:srgbClr>
                  </a:outerShdw>
                </a:effectLst>
                <a:cs typeface="Arial" pitchFamily="34" charset="0"/>
              </a:rPr>
              <a:t>año 2030, </a:t>
            </a:r>
            <a:r>
              <a:rPr lang="es-ES" sz="1200" b="1" dirty="0">
                <a:effectLst>
                  <a:outerShdw blurRad="38100" dist="38100" dir="2700000" algn="tl">
                    <a:srgbClr val="000000">
                      <a:alpha val="43137"/>
                    </a:srgbClr>
                  </a:outerShdw>
                </a:effectLst>
                <a:cs typeface="Arial" pitchFamily="34" charset="0"/>
              </a:rPr>
              <a:t>reducir sustancialmente la generación de residuos mediante la prevención, reducción, reciclaje y reutilización </a:t>
            </a:r>
            <a:endParaRPr lang="es-ES" sz="1200" dirty="0">
              <a:effectLst>
                <a:outerShdw blurRad="38100" dist="38100" dir="2700000" algn="tl">
                  <a:srgbClr val="000000">
                    <a:alpha val="43137"/>
                  </a:srgbClr>
                </a:outerShdw>
              </a:effectLst>
              <a:cs typeface="Arial" pitchFamily="34" charset="0"/>
            </a:endParaRPr>
          </a:p>
          <a:p>
            <a:pPr>
              <a:defRPr/>
            </a:pPr>
            <a:endParaRPr lang="en-US" sz="1200" b="1" dirty="0">
              <a:latin typeface="Arial" pitchFamily="34" charset="0"/>
              <a:cs typeface="Arial" pitchFamily="34" charset="0"/>
            </a:endParaRPr>
          </a:p>
          <a:p>
            <a:pPr>
              <a:defRPr/>
            </a:pPr>
            <a:endParaRPr lang="en-US" sz="1200" b="1" dirty="0">
              <a:latin typeface="Arial" pitchFamily="34" charset="0"/>
              <a:cs typeface="Arial" pitchFamily="34" charset="0"/>
            </a:endParaRPr>
          </a:p>
          <a:p>
            <a:pPr>
              <a:defRPr/>
            </a:pPr>
            <a:endParaRPr lang="es-AR" sz="1200" b="1" dirty="0">
              <a:latin typeface="Arial" pitchFamily="34" charset="0"/>
              <a:cs typeface="Arial" pitchFamily="34" charset="0"/>
            </a:endParaRPr>
          </a:p>
        </p:txBody>
      </p:sp>
      <p:sp>
        <p:nvSpPr>
          <p:cNvPr id="41" name="Rectangle 92">
            <a:extLst>
              <a:ext uri="{FF2B5EF4-FFF2-40B4-BE49-F238E27FC236}">
                <a16:creationId xmlns:a16="http://schemas.microsoft.com/office/drawing/2014/main" id="{BF02536A-6865-D154-7543-1DBEAEF6D443}"/>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44058" name="Picture 2" descr="unga69">
            <a:extLst>
              <a:ext uri="{FF2B5EF4-FFF2-40B4-BE49-F238E27FC236}">
                <a16:creationId xmlns:a16="http://schemas.microsoft.com/office/drawing/2014/main" id="{9251B22A-ABFE-9ABF-3AD6-0EBC4B9087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95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2" descr="http://www.unep.org/about/portals/24119/images/FuturWeWantLogo.jpg">
            <a:hlinkClick r:id="rId8"/>
            <a:extLst>
              <a:ext uri="{FF2B5EF4-FFF2-40B4-BE49-F238E27FC236}">
                <a16:creationId xmlns:a16="http://schemas.microsoft.com/office/drawing/2014/main" id="{FAD41FD2-8A77-F1D8-8288-DFB999AEE1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3950" y="0"/>
            <a:ext cx="10604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6" descr="http://sustainabledevelopment.un.org/content/images/image18_1514.jpg">
            <a:extLst>
              <a:ext uri="{FF2B5EF4-FFF2-40B4-BE49-F238E27FC236}">
                <a16:creationId xmlns:a16="http://schemas.microsoft.com/office/drawing/2014/main" id="{5B5858D0-4E30-AF56-D02E-B35462DB9E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214313"/>
            <a:ext cx="208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40" descr="Resultado de imagen para objetivos del desarrollo sostenible 12">
            <a:extLst>
              <a:ext uri="{FF2B5EF4-FFF2-40B4-BE49-F238E27FC236}">
                <a16:creationId xmlns:a16="http://schemas.microsoft.com/office/drawing/2014/main" id="{E07B3F36-AA96-B50C-17E7-BCA611288A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5250" y="2643188"/>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1DAB4A4-3541-64A3-9DE8-E95107418AC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517719DD-5965-F31F-8601-CB3D126D3B8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749CDB84-208C-C527-BE14-E46DD0CC9A8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AFC59BE4-1BF2-E18C-4890-1ED1B3F86C1C}"/>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22F210FE-F7BA-AD51-BF03-C1EAB124DE0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BE9DD7F-5EE3-A847-0579-F41D50DB11F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740E836D-DA11-A288-48DA-05E28D6C970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9498492-3ABD-4E82-A42B-98F044B67FB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35423BDA-499E-9260-3635-9FCEDA65CEF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6F5B41E8-ADBA-CB10-A9EC-ECCA67AEFD61}"/>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solidFill>
                <a:srgbClr val="000000"/>
              </a:solidFill>
              <a:effectLst>
                <a:outerShdw blurRad="38100" dist="38100" dir="2700000" algn="tl">
                  <a:srgbClr val="FFFFFF"/>
                </a:outerShdw>
              </a:effectLst>
            </a:endParaRPr>
          </a:p>
        </p:txBody>
      </p:sp>
      <p:grpSp>
        <p:nvGrpSpPr>
          <p:cNvPr id="45068" name="47 Grupo">
            <a:extLst>
              <a:ext uri="{FF2B5EF4-FFF2-40B4-BE49-F238E27FC236}">
                <a16:creationId xmlns:a16="http://schemas.microsoft.com/office/drawing/2014/main" id="{52A2A94B-A0B3-0D0A-5ADF-D5636CABAE95}"/>
              </a:ext>
            </a:extLst>
          </p:cNvPr>
          <p:cNvGrpSpPr>
            <a:grpSpLocks/>
          </p:cNvGrpSpPr>
          <p:nvPr/>
        </p:nvGrpSpPr>
        <p:grpSpPr bwMode="auto">
          <a:xfrm>
            <a:off x="-11113" y="5661025"/>
            <a:ext cx="9155113" cy="1212850"/>
            <a:chOff x="-10343" y="5804883"/>
            <a:chExt cx="9190855" cy="1069354"/>
          </a:xfrm>
        </p:grpSpPr>
        <p:pic>
          <p:nvPicPr>
            <p:cNvPr id="45090" name="Picture 34">
              <a:extLst>
                <a:ext uri="{FF2B5EF4-FFF2-40B4-BE49-F238E27FC236}">
                  <a16:creationId xmlns:a16="http://schemas.microsoft.com/office/drawing/2014/main" id="{7B63C889-19A5-2197-BE60-FBEF8BD21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1" name="Picture 36">
              <a:extLst>
                <a:ext uri="{FF2B5EF4-FFF2-40B4-BE49-F238E27FC236}">
                  <a16:creationId xmlns:a16="http://schemas.microsoft.com/office/drawing/2014/main" id="{C47463B8-DF55-6869-E193-719DE17B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2" name="Picture 38">
              <a:extLst>
                <a:ext uri="{FF2B5EF4-FFF2-40B4-BE49-F238E27FC236}">
                  <a16:creationId xmlns:a16="http://schemas.microsoft.com/office/drawing/2014/main" id="{317FCED4-F50C-27F3-7EA5-678DA5874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3" name="Picture 39">
              <a:extLst>
                <a:ext uri="{FF2B5EF4-FFF2-40B4-BE49-F238E27FC236}">
                  <a16:creationId xmlns:a16="http://schemas.microsoft.com/office/drawing/2014/main" id="{20075F20-2EB4-AF93-2028-2B53DA6F0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4" name="Picture 35">
              <a:extLst>
                <a:ext uri="{FF2B5EF4-FFF2-40B4-BE49-F238E27FC236}">
                  <a16:creationId xmlns:a16="http://schemas.microsoft.com/office/drawing/2014/main" id="{5FAA5904-9B92-F15B-EFD1-82592C93A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89AD20ED-FAEB-7591-829F-8C9E998722A8}"/>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C63BCB7E-2F52-4804-C07D-9853BA3B52F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48E38F34-0967-759A-325E-8EABD6F5F29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93EEF54C-BEF9-D124-113D-C5D8FE1A8C9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228AF56B-A080-83C2-21B2-B60A720D272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44B60465-35E6-9AC8-9E53-93B8AF763B44}"/>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C2F5844-E932-E87F-0916-EC52F862415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CCE6DA7F-917E-8832-83D2-48B394DF666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51CE645-6EAC-EA1D-D3E6-B6C066C4226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D4B7C76D-F307-F86B-C0C8-2E37435C58DC}"/>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solidFill>
                <a:srgbClr val="000000"/>
              </a:solidFill>
              <a:effectLst>
                <a:outerShdw blurRad="38100" dist="38100" dir="2700000" algn="tl">
                  <a:srgbClr val="FFFFFF"/>
                </a:outerShdw>
              </a:effectLst>
            </a:endParaRPr>
          </a:p>
        </p:txBody>
      </p:sp>
      <p:grpSp>
        <p:nvGrpSpPr>
          <p:cNvPr id="45079" name="63 Grupo">
            <a:extLst>
              <a:ext uri="{FF2B5EF4-FFF2-40B4-BE49-F238E27FC236}">
                <a16:creationId xmlns:a16="http://schemas.microsoft.com/office/drawing/2014/main" id="{BBFEA378-C21F-50FB-DE85-3367CCCD122C}"/>
              </a:ext>
            </a:extLst>
          </p:cNvPr>
          <p:cNvGrpSpPr>
            <a:grpSpLocks/>
          </p:cNvGrpSpPr>
          <p:nvPr/>
        </p:nvGrpSpPr>
        <p:grpSpPr bwMode="auto">
          <a:xfrm>
            <a:off x="-11113" y="5645150"/>
            <a:ext cx="9155113" cy="1212850"/>
            <a:chOff x="-10343" y="5804883"/>
            <a:chExt cx="9190855" cy="1069354"/>
          </a:xfrm>
        </p:grpSpPr>
        <p:pic>
          <p:nvPicPr>
            <p:cNvPr id="45085" name="Picture 34">
              <a:extLst>
                <a:ext uri="{FF2B5EF4-FFF2-40B4-BE49-F238E27FC236}">
                  <a16:creationId xmlns:a16="http://schemas.microsoft.com/office/drawing/2014/main" id="{75B5F09D-0988-085A-6974-7F63B00CA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36">
              <a:extLst>
                <a:ext uri="{FF2B5EF4-FFF2-40B4-BE49-F238E27FC236}">
                  <a16:creationId xmlns:a16="http://schemas.microsoft.com/office/drawing/2014/main" id="{41855DF4-4433-7531-B636-435CD4E65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7" name="Picture 38">
              <a:extLst>
                <a:ext uri="{FF2B5EF4-FFF2-40B4-BE49-F238E27FC236}">
                  <a16:creationId xmlns:a16="http://schemas.microsoft.com/office/drawing/2014/main" id="{FE4C2FEF-4D47-5DDF-1A3C-43F724379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39">
              <a:extLst>
                <a:ext uri="{FF2B5EF4-FFF2-40B4-BE49-F238E27FC236}">
                  <a16:creationId xmlns:a16="http://schemas.microsoft.com/office/drawing/2014/main" id="{171FBB05-D059-5CA7-6FFC-E5E740E04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Picture 35">
              <a:extLst>
                <a:ext uri="{FF2B5EF4-FFF2-40B4-BE49-F238E27FC236}">
                  <a16:creationId xmlns:a16="http://schemas.microsoft.com/office/drawing/2014/main" id="{D448D810-77E1-233B-D1C3-45BE1460B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92">
            <a:extLst>
              <a:ext uri="{FF2B5EF4-FFF2-40B4-BE49-F238E27FC236}">
                <a16:creationId xmlns:a16="http://schemas.microsoft.com/office/drawing/2014/main" id="{DE41BD9E-76FD-7C50-61E4-27ED0D7405F7}"/>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solidFill>
                <a:srgbClr val="000000"/>
              </a:solidFill>
              <a:effectLst>
                <a:outerShdw blurRad="38100" dist="38100" dir="2700000" algn="tl">
                  <a:srgbClr val="000000">
                    <a:alpha val="43137"/>
                  </a:srgbClr>
                </a:outerShdw>
              </a:effectLst>
            </a:endParaRPr>
          </a:p>
        </p:txBody>
      </p:sp>
      <p:pic>
        <p:nvPicPr>
          <p:cNvPr id="45081" name="Picture 2" descr="unga69">
            <a:extLst>
              <a:ext uri="{FF2B5EF4-FFF2-40B4-BE49-F238E27FC236}">
                <a16:creationId xmlns:a16="http://schemas.microsoft.com/office/drawing/2014/main" id="{37705B06-A703-E143-16B3-6FF50FE09B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95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2" descr="http://www.unep.org/about/portals/24119/images/FuturWeWantLogo.jpg">
            <a:hlinkClick r:id="rId8"/>
            <a:extLst>
              <a:ext uri="{FF2B5EF4-FFF2-40B4-BE49-F238E27FC236}">
                <a16:creationId xmlns:a16="http://schemas.microsoft.com/office/drawing/2014/main" id="{71290D29-CD72-3214-7FB4-58CB5E84E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3950" y="0"/>
            <a:ext cx="10604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091F55FD-E3C2-A8CD-944E-368AD7E4AE95}"/>
              </a:ext>
            </a:extLst>
          </p:cNvPr>
          <p:cNvSpPr/>
          <p:nvPr/>
        </p:nvSpPr>
        <p:spPr>
          <a:xfrm>
            <a:off x="468313" y="1147763"/>
            <a:ext cx="8351837" cy="4586287"/>
          </a:xfrm>
          <a:prstGeom prst="rect">
            <a:avLst/>
          </a:prstGeom>
        </p:spPr>
        <p:txBody>
          <a:bodyPr>
            <a:spAutoFit/>
          </a:bodyPr>
          <a:lstStyle/>
          <a:p>
            <a:pPr algn="ctr">
              <a:defRPr/>
            </a:pPr>
            <a:r>
              <a:rPr lang="es-ES" sz="2000" b="1" i="1" dirty="0">
                <a:solidFill>
                  <a:srgbClr val="3E9CB2"/>
                </a:solidFill>
                <a:effectLst>
                  <a:outerShdw blurRad="38100" dist="38100" dir="2700000" algn="tl">
                    <a:srgbClr val="000000">
                      <a:alpha val="43137"/>
                    </a:srgbClr>
                  </a:outerShdw>
                </a:effectLst>
                <a:cs typeface="Arial" pitchFamily="34" charset="0"/>
              </a:rPr>
              <a:t>“La transformación de nuestro mundo: la Agenda 2016-2030 para el Desarrollo Sostenible”</a:t>
            </a:r>
          </a:p>
          <a:p>
            <a:pPr>
              <a:defRPr/>
            </a:pPr>
            <a:endParaRPr lang="es-ES" sz="14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400" b="1" dirty="0">
                <a:effectLst>
                  <a:outerShdw blurRad="38100" dist="38100" dir="2700000" algn="tl">
                    <a:srgbClr val="000000">
                      <a:alpha val="43137"/>
                    </a:srgbClr>
                  </a:outerShdw>
                </a:effectLst>
                <a:cs typeface="Arial" pitchFamily="34" charset="0"/>
              </a:rPr>
              <a:t>Argentina es uno de los 193 países que acordaron un curso de acción para la humanidad y el planeta, a través de la versión final proyecto </a:t>
            </a:r>
            <a:r>
              <a:rPr lang="es-ES" sz="1400" b="1" i="1" dirty="0">
                <a:solidFill>
                  <a:srgbClr val="CC3300"/>
                </a:solidFill>
                <a:effectLst>
                  <a:outerShdw blurRad="38100" dist="38100" dir="2700000" algn="tl">
                    <a:srgbClr val="000000">
                      <a:alpha val="43137"/>
                    </a:srgbClr>
                  </a:outerShdw>
                </a:effectLst>
                <a:cs typeface="Arial" pitchFamily="34" charset="0"/>
              </a:rPr>
              <a:t>Agenda de Desarrollo Post-2015</a:t>
            </a:r>
          </a:p>
          <a:p>
            <a:pPr marL="285750" indent="-285750">
              <a:buFont typeface="Wingdings" panose="05000000000000000000" pitchFamily="2" charset="2"/>
              <a:buChar char="Ø"/>
              <a:defRPr/>
            </a:pPr>
            <a:endParaRPr lang="es-ES" sz="14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400" b="1" dirty="0">
                <a:effectLst>
                  <a:outerShdw blurRad="38100" dist="38100" dir="2700000" algn="tl">
                    <a:srgbClr val="000000">
                      <a:alpha val="43137"/>
                    </a:srgbClr>
                  </a:outerShdw>
                </a:effectLst>
                <a:cs typeface="Arial" pitchFamily="34" charset="0"/>
              </a:rPr>
              <a:t>Aprobada en la </a:t>
            </a:r>
            <a:r>
              <a:rPr lang="es-ES" sz="1400" b="1" i="1" dirty="0">
                <a:solidFill>
                  <a:srgbClr val="CC3300"/>
                </a:solidFill>
                <a:effectLst>
                  <a:outerShdw blurRad="38100" dist="38100" dir="2700000" algn="tl">
                    <a:srgbClr val="000000">
                      <a:alpha val="43137"/>
                    </a:srgbClr>
                  </a:outerShdw>
                </a:effectLst>
                <a:cs typeface="Arial" pitchFamily="34" charset="0"/>
              </a:rPr>
              <a:t>“Cumbre de la Organización de las Naciones Unidas sobre la Agenda de Desarrollo post-2015”</a:t>
            </a:r>
            <a:r>
              <a:rPr lang="es-ES" sz="1400" b="1" dirty="0">
                <a:effectLst>
                  <a:outerShdw blurRad="38100" dist="38100" dir="2700000" algn="tl">
                    <a:srgbClr val="000000">
                      <a:alpha val="43137"/>
                    </a:srgbClr>
                  </a:outerShdw>
                </a:effectLst>
                <a:cs typeface="Arial" pitchFamily="34" charset="0"/>
              </a:rPr>
              <a:t>, que se celebró en Nueva York, EEUU, del 25 al 27 septiembre 2015</a:t>
            </a:r>
          </a:p>
          <a:p>
            <a:pPr marL="285750" indent="-285750">
              <a:buFont typeface="Wingdings" panose="05000000000000000000" pitchFamily="2" charset="2"/>
              <a:buChar char="Ø"/>
              <a:defRPr/>
            </a:pPr>
            <a:endParaRPr lang="es-ES" sz="14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400" b="1" dirty="0">
                <a:effectLst>
                  <a:outerShdw blurRad="38100" dist="38100" dir="2700000" algn="tl">
                    <a:srgbClr val="000000">
                      <a:alpha val="43137"/>
                    </a:srgbClr>
                  </a:outerShdw>
                </a:effectLst>
                <a:cs typeface="Arial" pitchFamily="34" charset="0"/>
              </a:rPr>
              <a:t>El proceso internalizó el desarrollo y aprobación de los </a:t>
            </a:r>
            <a:r>
              <a:rPr lang="es-ES" sz="1400" b="1" i="1" dirty="0">
                <a:solidFill>
                  <a:srgbClr val="CC3300"/>
                </a:solidFill>
                <a:effectLst>
                  <a:outerShdw blurRad="38100" dist="38100" dir="2700000" algn="tl">
                    <a:srgbClr val="000000">
                      <a:alpha val="43137"/>
                    </a:srgbClr>
                  </a:outerShdw>
                </a:effectLst>
                <a:cs typeface="Arial" pitchFamily="34" charset="0"/>
              </a:rPr>
              <a:t>Objetivos del Desarrollo Sostenible (ODS) </a:t>
            </a:r>
            <a:r>
              <a:rPr lang="es-ES" sz="1400" b="1" dirty="0">
                <a:effectLst>
                  <a:outerShdw blurRad="38100" dist="38100" dir="2700000" algn="tl">
                    <a:srgbClr val="000000">
                      <a:alpha val="43137"/>
                    </a:srgbClr>
                  </a:outerShdw>
                </a:effectLst>
                <a:cs typeface="Arial" pitchFamily="34" charset="0"/>
              </a:rPr>
              <a:t>preparados por el OWG y los informes del </a:t>
            </a:r>
            <a:r>
              <a:rPr lang="es-ES" sz="1400" b="1" i="1" dirty="0">
                <a:solidFill>
                  <a:srgbClr val="CC3300"/>
                </a:solidFill>
                <a:effectLst>
                  <a:outerShdw blurRad="38100" dist="38100" dir="2700000" algn="tl">
                    <a:srgbClr val="000000">
                      <a:alpha val="43137"/>
                    </a:srgbClr>
                  </a:outerShdw>
                </a:effectLst>
                <a:cs typeface="Arial" pitchFamily="34" charset="0"/>
              </a:rPr>
              <a:t>“Comité Intergubernamental de Expertos en Financiación del Desarrollo Sostenible”</a:t>
            </a:r>
            <a:r>
              <a:rPr lang="es-ES" sz="1400" b="1" dirty="0">
                <a:effectLst>
                  <a:outerShdw blurRad="38100" dist="38100" dir="2700000" algn="tl">
                    <a:srgbClr val="000000">
                      <a:alpha val="43137"/>
                    </a:srgbClr>
                  </a:outerShdw>
                </a:effectLst>
                <a:cs typeface="Arial" pitchFamily="34" charset="0"/>
              </a:rPr>
              <a:t> establecido en el marco del documento final de Rio+20</a:t>
            </a:r>
          </a:p>
          <a:p>
            <a:pPr marL="285750" indent="-285750">
              <a:buFont typeface="Wingdings" panose="05000000000000000000" pitchFamily="2" charset="2"/>
              <a:buChar char="Ø"/>
              <a:defRPr/>
            </a:pPr>
            <a:endParaRPr lang="es-ES" sz="14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400" b="1" i="1" dirty="0">
                <a:solidFill>
                  <a:srgbClr val="CC3300"/>
                </a:solidFill>
                <a:effectLst>
                  <a:outerShdw blurRad="38100" dist="38100" dir="2700000" algn="tl">
                    <a:srgbClr val="000000">
                      <a:alpha val="43137"/>
                    </a:srgbClr>
                  </a:outerShdw>
                </a:effectLst>
                <a:cs typeface="Arial" pitchFamily="34" charset="0"/>
              </a:rPr>
              <a:t>Declaración de la ONU </a:t>
            </a:r>
            <a:r>
              <a:rPr lang="es-ES" sz="1400" b="1" dirty="0">
                <a:effectLst>
                  <a:outerShdw blurRad="38100" dist="38100" dir="2700000" algn="tl">
                    <a:srgbClr val="000000">
                      <a:alpha val="43137"/>
                    </a:srgbClr>
                  </a:outerShdw>
                </a:effectLst>
                <a:cs typeface="Arial" pitchFamily="34" charset="0"/>
              </a:rPr>
              <a:t>que incluye áreas principales: gente, planeta, prosperidad, paz, asociaciones; se puede consultar en </a:t>
            </a:r>
            <a:r>
              <a:rPr lang="en-US" sz="1400" b="1" dirty="0">
                <a:solidFill>
                  <a:srgbClr val="000000"/>
                </a:solidFill>
                <a:cs typeface="Arial" pitchFamily="34" charset="0"/>
                <a:hlinkClick r:id="rId10"/>
              </a:rPr>
              <a:t>http://www.un.org/sustainabledevelopment/sustainable-development-goals/</a:t>
            </a:r>
            <a:r>
              <a:rPr lang="en-US" sz="1400" b="1" dirty="0">
                <a:solidFill>
                  <a:srgbClr val="000000"/>
                </a:solidFill>
                <a:cs typeface="Arial" pitchFamily="34" charset="0"/>
              </a:rPr>
              <a:t> </a:t>
            </a:r>
          </a:p>
          <a:p>
            <a:pPr marL="285750" indent="-285750">
              <a:buFont typeface="Wingdings" panose="05000000000000000000" pitchFamily="2" charset="2"/>
              <a:buChar char="Ø"/>
              <a:defRPr/>
            </a:pPr>
            <a:endParaRPr lang="es-ES" sz="1400" b="1" dirty="0">
              <a:effectLst>
                <a:outerShdw blurRad="38100" dist="38100" dir="2700000" algn="tl">
                  <a:srgbClr val="000000">
                    <a:alpha val="43137"/>
                  </a:srgbClr>
                </a:outerShdw>
              </a:effectLst>
              <a:cs typeface="Arial" pitchFamily="34" charset="0"/>
            </a:endParaRPr>
          </a:p>
        </p:txBody>
      </p:sp>
      <p:pic>
        <p:nvPicPr>
          <p:cNvPr id="45084" name="Imagen 3">
            <a:extLst>
              <a:ext uri="{FF2B5EF4-FFF2-40B4-BE49-F238E27FC236}">
                <a16:creationId xmlns:a16="http://schemas.microsoft.com/office/drawing/2014/main" id="{EAF5849A-575D-77B0-05FE-2EB8F4AB928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19538" y="87313"/>
            <a:ext cx="25241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826F9315-C1BB-B241-05FB-0C7E23C5426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75367A96-0214-9A8F-0D47-08AD7D853ED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FB131C88-AE11-EEF2-9F49-E6BAFCA4719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165ACA8-0857-2B8E-6F5B-1A9C7508A17D}"/>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B28DECB-EA26-3463-0A96-8607DC9A9F6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36BB12E3-5124-C4F6-D958-9F3FCB1F758A}"/>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D29C8E2-BF22-92D4-FEFE-4488BF0DAE2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F92232BB-8F50-9EC8-1F96-CEBCA6CBD12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58056178-C954-CD83-F82A-E01A1E59E14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83EB056B-7244-ADBA-E3B5-1396BACDB95F}"/>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6156" name="47 Grupo">
            <a:extLst>
              <a:ext uri="{FF2B5EF4-FFF2-40B4-BE49-F238E27FC236}">
                <a16:creationId xmlns:a16="http://schemas.microsoft.com/office/drawing/2014/main" id="{CC59A7A0-00D4-E1D5-D105-EC19D607CB46}"/>
              </a:ext>
            </a:extLst>
          </p:cNvPr>
          <p:cNvGrpSpPr>
            <a:grpSpLocks/>
          </p:cNvGrpSpPr>
          <p:nvPr/>
        </p:nvGrpSpPr>
        <p:grpSpPr bwMode="auto">
          <a:xfrm>
            <a:off x="-11113" y="5661025"/>
            <a:ext cx="9155113" cy="1212850"/>
            <a:chOff x="-10343" y="5804883"/>
            <a:chExt cx="9190855" cy="1069354"/>
          </a:xfrm>
        </p:grpSpPr>
        <p:pic>
          <p:nvPicPr>
            <p:cNvPr id="6178" name="Picture 34">
              <a:extLst>
                <a:ext uri="{FF2B5EF4-FFF2-40B4-BE49-F238E27FC236}">
                  <a16:creationId xmlns:a16="http://schemas.microsoft.com/office/drawing/2014/main" id="{36B76B18-E813-E8AD-6861-E55BDC9C9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36">
              <a:extLst>
                <a:ext uri="{FF2B5EF4-FFF2-40B4-BE49-F238E27FC236}">
                  <a16:creationId xmlns:a16="http://schemas.microsoft.com/office/drawing/2014/main" id="{2CEB7AEC-7437-FE8D-D286-4D6B4772F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38">
              <a:extLst>
                <a:ext uri="{FF2B5EF4-FFF2-40B4-BE49-F238E27FC236}">
                  <a16:creationId xmlns:a16="http://schemas.microsoft.com/office/drawing/2014/main" id="{88A46714-532F-DEFA-743F-90463EC12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39">
              <a:extLst>
                <a:ext uri="{FF2B5EF4-FFF2-40B4-BE49-F238E27FC236}">
                  <a16:creationId xmlns:a16="http://schemas.microsoft.com/office/drawing/2014/main" id="{E14568A9-7B70-BB4A-A6A7-26C3CABE3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35">
              <a:extLst>
                <a:ext uri="{FF2B5EF4-FFF2-40B4-BE49-F238E27FC236}">
                  <a16:creationId xmlns:a16="http://schemas.microsoft.com/office/drawing/2014/main" id="{E0A3FEC2-3ECF-9146-40AB-942DBAB421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3E655C5C-E0C8-55ED-DB9C-1C2969DF66A2}"/>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E2CAE831-1254-4CE9-93B2-76F536D8194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2AB9F13-28C7-46FD-F56D-B1D5A7450DE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F63D2263-9EC7-7CD2-50AC-844E5418915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0ACC75D-9B9F-E621-D2C3-FE1BF6BB205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4E1038E7-20FC-294E-9C84-7AB32BDDA3E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9ACABA6D-9D63-AA6B-1B90-9ED54B02B7B1}"/>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DA37ACC0-1545-F687-2866-00A0597B707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0E9E18D5-767F-1682-B59D-3E590A0CEAB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F6C3F5F8-F7B4-3223-4F70-199B89455906}"/>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6167" name="63 Grupo">
            <a:extLst>
              <a:ext uri="{FF2B5EF4-FFF2-40B4-BE49-F238E27FC236}">
                <a16:creationId xmlns:a16="http://schemas.microsoft.com/office/drawing/2014/main" id="{2C513741-FBDF-A4FC-9AF8-C6B50F560C2B}"/>
              </a:ext>
            </a:extLst>
          </p:cNvPr>
          <p:cNvGrpSpPr>
            <a:grpSpLocks/>
          </p:cNvGrpSpPr>
          <p:nvPr/>
        </p:nvGrpSpPr>
        <p:grpSpPr bwMode="auto">
          <a:xfrm>
            <a:off x="-11113" y="5645150"/>
            <a:ext cx="9155113" cy="1212850"/>
            <a:chOff x="-10343" y="5804883"/>
            <a:chExt cx="9190855" cy="1069354"/>
          </a:xfrm>
        </p:grpSpPr>
        <p:pic>
          <p:nvPicPr>
            <p:cNvPr id="6173" name="Picture 34">
              <a:extLst>
                <a:ext uri="{FF2B5EF4-FFF2-40B4-BE49-F238E27FC236}">
                  <a16:creationId xmlns:a16="http://schemas.microsoft.com/office/drawing/2014/main" id="{3E525026-9633-53D6-6C0D-C90DBAFCA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6">
              <a:extLst>
                <a:ext uri="{FF2B5EF4-FFF2-40B4-BE49-F238E27FC236}">
                  <a16:creationId xmlns:a16="http://schemas.microsoft.com/office/drawing/2014/main" id="{6E000788-6687-3528-4A2B-7B8F786EC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8">
              <a:extLst>
                <a:ext uri="{FF2B5EF4-FFF2-40B4-BE49-F238E27FC236}">
                  <a16:creationId xmlns:a16="http://schemas.microsoft.com/office/drawing/2014/main" id="{58F16F1B-63C3-0CCB-B7C6-53ECAF84F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9">
              <a:extLst>
                <a:ext uri="{FF2B5EF4-FFF2-40B4-BE49-F238E27FC236}">
                  <a16:creationId xmlns:a16="http://schemas.microsoft.com/office/drawing/2014/main" id="{D578F714-6E7C-4BDA-908A-5DE4C8173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5">
              <a:extLst>
                <a:ext uri="{FF2B5EF4-FFF2-40B4-BE49-F238E27FC236}">
                  <a16:creationId xmlns:a16="http://schemas.microsoft.com/office/drawing/2014/main" id="{AFF65B78-03F7-9608-40AC-843852968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F9B172F-9440-C54B-9191-23EFC8D63D8F}"/>
              </a:ext>
            </a:extLst>
          </p:cNvPr>
          <p:cNvSpPr>
            <a:spLocks noChangeArrowheads="1"/>
          </p:cNvSpPr>
          <p:nvPr/>
        </p:nvSpPr>
        <p:spPr bwMode="auto">
          <a:xfrm>
            <a:off x="250825" y="981075"/>
            <a:ext cx="8785225" cy="3478213"/>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Productos químicos y desechos  Río+20 párrafos 213 a 223</a:t>
            </a:r>
            <a:endParaRPr lang="es-ES_tradnl"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1000" dirty="0">
              <a:latin typeface="Arial" pitchFamily="34" charset="0"/>
              <a:cs typeface="Arial" pitchFamily="34" charset="0"/>
            </a:endParaRPr>
          </a:p>
          <a:p>
            <a:pPr>
              <a:buFont typeface="Wingdings" pitchFamily="2" charset="2"/>
              <a:buChar char="Ø"/>
              <a:defRPr/>
            </a:pPr>
            <a:r>
              <a:rPr lang="es-AR" sz="1800" dirty="0">
                <a:latin typeface="Arial" pitchFamily="34" charset="0"/>
                <a:cs typeface="Arial" pitchFamily="34" charset="0"/>
              </a:rPr>
              <a:t> Insta </a:t>
            </a:r>
            <a:r>
              <a:rPr lang="es-ES" sz="1800" dirty="0">
                <a:latin typeface="Arial" pitchFamily="34" charset="0"/>
                <a:cs typeface="Arial" pitchFamily="34" charset="0"/>
              </a:rPr>
              <a:t>a los países y demás partes interesadas a que adopten todas las</a:t>
            </a:r>
          </a:p>
          <a:p>
            <a:pPr>
              <a:defRPr/>
            </a:pPr>
            <a:r>
              <a:rPr lang="es-ES" sz="1800" dirty="0">
                <a:latin typeface="Arial" pitchFamily="34" charset="0"/>
                <a:cs typeface="Arial" pitchFamily="34" charset="0"/>
              </a:rPr>
              <a:t>medidas posibles para </a:t>
            </a:r>
            <a:r>
              <a:rPr lang="es-ES" sz="1800" b="1" i="1" dirty="0">
                <a:solidFill>
                  <a:srgbClr val="CC3300"/>
                </a:solidFill>
                <a:effectLst>
                  <a:outerShdw blurRad="38100" dist="38100" dir="2700000" algn="tl">
                    <a:srgbClr val="000000">
                      <a:alpha val="43137"/>
                    </a:srgbClr>
                  </a:outerShdw>
                </a:effectLst>
              </a:rPr>
              <a:t>prevenir la gestión irracional de los desechos peligrosos  </a:t>
            </a:r>
            <a:r>
              <a:rPr lang="es-ES" sz="1800" dirty="0">
                <a:latin typeface="Arial" pitchFamily="34" charset="0"/>
                <a:cs typeface="Arial" pitchFamily="34" charset="0"/>
              </a:rPr>
              <a:t>y su vertido ilícito. Acoge las decisiones pertinentes adoptadas en la décima reunión de la </a:t>
            </a:r>
            <a:r>
              <a:rPr lang="es-ES" sz="1800" b="1" i="1" dirty="0">
                <a:solidFill>
                  <a:srgbClr val="CC3300"/>
                </a:solidFill>
                <a:effectLst>
                  <a:outerShdw blurRad="38100" dist="38100" dir="2700000" algn="tl">
                    <a:srgbClr val="000000">
                      <a:alpha val="43137"/>
                    </a:srgbClr>
                  </a:outerShdw>
                </a:effectLst>
              </a:rPr>
              <a:t>Conferencia de Las Partes del Convenio de Basilea (COP10) ,Cartagena de Indias, Octubre 2011</a:t>
            </a:r>
          </a:p>
          <a:p>
            <a:pPr>
              <a:defRPr/>
            </a:pPr>
            <a:endParaRPr lang="es-ES" sz="1800" b="1" i="1" dirty="0">
              <a:solidFill>
                <a:srgbClr val="CC3300"/>
              </a:solidFill>
              <a:latin typeface="Arial" pitchFamily="34" charset="0"/>
              <a:cs typeface="Arial" pitchFamily="34" charset="0"/>
            </a:endParaRPr>
          </a:p>
          <a:p>
            <a:pPr>
              <a:buFont typeface="Wingdings" pitchFamily="2" charset="2"/>
              <a:buChar char="Ø"/>
              <a:defRPr/>
            </a:pPr>
            <a:r>
              <a:rPr lang="es-AR" sz="1800" dirty="0">
                <a:latin typeface="Arial" pitchFamily="34" charset="0"/>
                <a:cs typeface="Arial" pitchFamily="34" charset="0"/>
              </a:rPr>
              <a:t> </a:t>
            </a:r>
            <a:r>
              <a:rPr lang="es-ES" sz="1800" dirty="0">
                <a:latin typeface="Arial" pitchFamily="34" charset="0"/>
                <a:cs typeface="Arial" pitchFamily="34" charset="0"/>
              </a:rPr>
              <a:t>Se amplíe la </a:t>
            </a:r>
            <a:r>
              <a:rPr lang="es-ES" sz="1800" b="1" i="1" dirty="0">
                <a:solidFill>
                  <a:srgbClr val="CC3300"/>
                </a:solidFill>
                <a:effectLst>
                  <a:outerShdw blurRad="38100" dist="38100" dir="2700000" algn="tl">
                    <a:srgbClr val="000000">
                      <a:alpha val="43137"/>
                    </a:srgbClr>
                  </a:outerShdw>
                </a:effectLst>
              </a:rPr>
              <a:t>Responsabilidad de los Productores</a:t>
            </a:r>
            <a:r>
              <a:rPr lang="es-ES" sz="1800" dirty="0">
                <a:latin typeface="Arial" pitchFamily="34" charset="0"/>
                <a:cs typeface="Arial" pitchFamily="34" charset="0"/>
              </a:rPr>
              <a:t>, y se fomente la investigación y el desarrollo, el diseño sostenible y el intercambio de conocimientos</a:t>
            </a:r>
          </a:p>
          <a:p>
            <a:pPr>
              <a:defRPr/>
            </a:pPr>
            <a:endParaRPr lang="es-ES" sz="1800" dirty="0">
              <a:latin typeface="Arial" pitchFamily="34" charset="0"/>
              <a:cs typeface="Arial" pitchFamily="34" charset="0"/>
            </a:endParaRPr>
          </a:p>
        </p:txBody>
      </p:sp>
      <p:pic>
        <p:nvPicPr>
          <p:cNvPr id="6169" name="Picture 2">
            <a:extLst>
              <a:ext uri="{FF2B5EF4-FFF2-40B4-BE49-F238E27FC236}">
                <a16:creationId xmlns:a16="http://schemas.microsoft.com/office/drawing/2014/main" id="{683094C9-39EE-E94C-4E2F-BF37614D60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4392613"/>
            <a:ext cx="17637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6">
            <a:extLst>
              <a:ext uri="{FF2B5EF4-FFF2-40B4-BE49-F238E27FC236}">
                <a16:creationId xmlns:a16="http://schemas.microsoft.com/office/drawing/2014/main" id="{D64B575B-AF0D-AF4E-1E37-BE9E991C8101}"/>
              </a:ext>
            </a:extLst>
          </p:cNvPr>
          <p:cNvSpPr txBox="1">
            <a:spLocks noChangeArrowheads="1"/>
          </p:cNvSpPr>
          <p:nvPr/>
        </p:nvSpPr>
        <p:spPr bwMode="auto">
          <a:xfrm>
            <a:off x="250825" y="4221163"/>
            <a:ext cx="6985000" cy="1692275"/>
          </a:xfrm>
          <a:prstGeom prst="rect">
            <a:avLst/>
          </a:prstGeom>
          <a:noFill/>
          <a:ln w="9525">
            <a:noFill/>
            <a:miter lim="800000"/>
            <a:headEnd/>
            <a:tailEnd/>
          </a:ln>
        </p:spPr>
        <p:txBody>
          <a:bodyPr>
            <a:spAutoFit/>
          </a:bodyPr>
          <a:lstStyle/>
          <a:p>
            <a:pPr algn="ctr">
              <a:defRPr/>
            </a:pPr>
            <a:r>
              <a:rPr lang="es-ES" sz="1600" b="1" dirty="0">
                <a:solidFill>
                  <a:srgbClr val="FF9900"/>
                </a:solidFill>
                <a:effectLst>
                  <a:outerShdw blurRad="38100" dist="38100" dir="2700000" algn="tl">
                    <a:srgbClr val="000000">
                      <a:alpha val="43137"/>
                    </a:srgbClr>
                  </a:outerShdw>
                </a:effectLst>
                <a:cs typeface="Arial" pitchFamily="34" charset="0"/>
              </a:rPr>
              <a:t>Responsabilidad extendida del productor (REP) Responsabilizar a los productores de sus productos al final de la fase de uso en su ciclo de vida</a:t>
            </a:r>
          </a:p>
          <a:p>
            <a:pPr>
              <a:defRPr/>
            </a:pPr>
            <a:r>
              <a:rPr lang="es-ES" sz="1600" b="1" dirty="0">
                <a:solidFill>
                  <a:srgbClr val="FF9900"/>
                </a:solidFill>
                <a:latin typeface="Arial" pitchFamily="34" charset="0"/>
                <a:cs typeface="Arial" pitchFamily="34" charset="0"/>
              </a:rPr>
              <a:t>IETC (Centro Internacional de Tecnología Ambiental) </a:t>
            </a:r>
          </a:p>
          <a:p>
            <a:pPr>
              <a:defRPr/>
            </a:pPr>
            <a:r>
              <a:rPr lang="es-ES" sz="1600" b="1" dirty="0">
                <a:solidFill>
                  <a:srgbClr val="FF9900"/>
                </a:solidFill>
                <a:latin typeface="Arial" pitchFamily="34" charset="0"/>
                <a:cs typeface="Arial" pitchFamily="34" charset="0"/>
              </a:rPr>
              <a:t>DTIE PNUMA Osaka Japón</a:t>
            </a:r>
            <a:endParaRPr lang="es-ES" sz="1600" dirty="0">
              <a:latin typeface="Arial" pitchFamily="34" charset="0"/>
              <a:cs typeface="Arial" pitchFamily="34" charset="0"/>
            </a:endParaRPr>
          </a:p>
          <a:p>
            <a:pPr>
              <a:defRPr/>
            </a:pPr>
            <a:r>
              <a:rPr lang="es-ES" sz="800" dirty="0">
                <a:latin typeface="Arial" pitchFamily="34" charset="0"/>
                <a:cs typeface="Arial" pitchFamily="34" charset="0"/>
              </a:rPr>
              <a:t>http://www.unep.org/ietc/OurWork/WasteManagement/NationalWasteManagementStrategies/tabid/104470/Default.aspx </a:t>
            </a:r>
          </a:p>
          <a:p>
            <a:pPr>
              <a:buFont typeface="Wingdings" pitchFamily="2" charset="2"/>
              <a:buChar char="Ø"/>
              <a:defRPr/>
            </a:pPr>
            <a:endParaRPr lang="es-ES" sz="1600" dirty="0">
              <a:latin typeface="Arial" pitchFamily="34" charset="0"/>
              <a:cs typeface="Arial" pitchFamily="34" charset="0"/>
            </a:endParaRPr>
          </a:p>
        </p:txBody>
      </p:sp>
      <p:sp>
        <p:nvSpPr>
          <p:cNvPr id="44" name="Rectangle 92">
            <a:extLst>
              <a:ext uri="{FF2B5EF4-FFF2-40B4-BE49-F238E27FC236}">
                <a16:creationId xmlns:a16="http://schemas.microsoft.com/office/drawing/2014/main" id="{15434B2C-5377-070F-58BD-94E6BFB822EA}"/>
              </a:ext>
            </a:extLst>
          </p:cNvPr>
          <p:cNvSpPr>
            <a:spLocks noChangeArrowheads="1"/>
          </p:cNvSpPr>
          <p:nvPr/>
        </p:nvSpPr>
        <p:spPr bwMode="auto">
          <a:xfrm>
            <a:off x="0" y="-26988"/>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6172" name="Picture 42" descr="http://www.unep.org/about/portals/24119/images/Rio20Logo.jpg">
            <a:hlinkClick r:id="rId8"/>
            <a:extLst>
              <a:ext uri="{FF2B5EF4-FFF2-40B4-BE49-F238E27FC236}">
                <a16:creationId xmlns:a16="http://schemas.microsoft.com/office/drawing/2014/main" id="{142D4B46-AF06-0385-D61C-BE92D84360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6188" y="0"/>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CBBAF45D-E6DF-42A2-7DCD-0C259297522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8EAEB0B6-ECDE-11A7-676A-537AD8AB61F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DE9F133D-78A5-55C6-1056-3CB3B416CD8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B7CBD71-1C53-0B2A-E321-E78373247E73}"/>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87114B1-06A5-37A0-82FB-68F51A15894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3F9D3994-38F0-B212-D799-CB47DA02DD9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5A057EB6-4AEE-E237-AE8E-5C3FB50FC53F}"/>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2102D535-E575-FFEC-001F-35D9341D2DB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911A04EF-4188-216B-4546-993C9C69710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6B9E5A24-A038-414E-7D2D-27797B8640F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solidFill>
                <a:srgbClr val="000000"/>
              </a:solidFill>
              <a:effectLst>
                <a:outerShdw blurRad="38100" dist="38100" dir="2700000" algn="tl">
                  <a:srgbClr val="FFFFFF"/>
                </a:outerShdw>
              </a:effectLst>
            </a:endParaRPr>
          </a:p>
        </p:txBody>
      </p:sp>
      <p:grpSp>
        <p:nvGrpSpPr>
          <p:cNvPr id="46092" name="47 Grupo">
            <a:extLst>
              <a:ext uri="{FF2B5EF4-FFF2-40B4-BE49-F238E27FC236}">
                <a16:creationId xmlns:a16="http://schemas.microsoft.com/office/drawing/2014/main" id="{F70E8AE3-F81B-1EEE-5B3C-6458F84E78B7}"/>
              </a:ext>
            </a:extLst>
          </p:cNvPr>
          <p:cNvGrpSpPr>
            <a:grpSpLocks/>
          </p:cNvGrpSpPr>
          <p:nvPr/>
        </p:nvGrpSpPr>
        <p:grpSpPr bwMode="auto">
          <a:xfrm>
            <a:off x="-11113" y="5661025"/>
            <a:ext cx="9155113" cy="1212850"/>
            <a:chOff x="-10343" y="5804883"/>
            <a:chExt cx="9190855" cy="1069354"/>
          </a:xfrm>
        </p:grpSpPr>
        <p:pic>
          <p:nvPicPr>
            <p:cNvPr id="46113" name="Picture 34">
              <a:extLst>
                <a:ext uri="{FF2B5EF4-FFF2-40B4-BE49-F238E27FC236}">
                  <a16:creationId xmlns:a16="http://schemas.microsoft.com/office/drawing/2014/main" id="{1F79BB49-E14E-0D2A-E63B-2FD074BC2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4" name="Picture 36">
              <a:extLst>
                <a:ext uri="{FF2B5EF4-FFF2-40B4-BE49-F238E27FC236}">
                  <a16:creationId xmlns:a16="http://schemas.microsoft.com/office/drawing/2014/main" id="{4B61F31F-CBE9-715E-D799-9BC07380C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5" name="Picture 38">
              <a:extLst>
                <a:ext uri="{FF2B5EF4-FFF2-40B4-BE49-F238E27FC236}">
                  <a16:creationId xmlns:a16="http://schemas.microsoft.com/office/drawing/2014/main" id="{77A60222-D7FE-36CA-A8FA-A7B5666E0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39">
              <a:extLst>
                <a:ext uri="{FF2B5EF4-FFF2-40B4-BE49-F238E27FC236}">
                  <a16:creationId xmlns:a16="http://schemas.microsoft.com/office/drawing/2014/main" id="{DF0CF98D-7D2E-D140-D212-1277F3CAE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7" name="Picture 35">
              <a:extLst>
                <a:ext uri="{FF2B5EF4-FFF2-40B4-BE49-F238E27FC236}">
                  <a16:creationId xmlns:a16="http://schemas.microsoft.com/office/drawing/2014/main" id="{349824D3-2A6F-AFD9-C7D2-D4895CC642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10268E4D-98A2-6DA3-5A4B-0378F7F99FA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AE32430-91D1-B183-831F-75EE5E01464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4F6B728-E1A2-2826-BAEE-30329A7E63A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8B35C65B-C719-2509-7D0A-3976C2ED44DA}"/>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83DA904-04DE-3EB7-908B-4D8BF726BD1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3BCE1D35-2B2A-3C44-7BCE-C22348992A5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E19E69CC-F4DE-C188-6B03-10D018AC1DB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A8566856-998D-2D5D-A765-D75903DE5E6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A5407E58-12E3-BE49-1068-B0F1A380A37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2A7B5340-B8EE-EC87-4E63-34A55CAA983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solidFill>
                <a:srgbClr val="000000"/>
              </a:solidFill>
              <a:effectLst>
                <a:outerShdw blurRad="38100" dist="38100" dir="2700000" algn="tl">
                  <a:srgbClr val="FFFFFF"/>
                </a:outerShdw>
              </a:effectLst>
            </a:endParaRPr>
          </a:p>
        </p:txBody>
      </p:sp>
      <p:grpSp>
        <p:nvGrpSpPr>
          <p:cNvPr id="46103" name="63 Grupo">
            <a:extLst>
              <a:ext uri="{FF2B5EF4-FFF2-40B4-BE49-F238E27FC236}">
                <a16:creationId xmlns:a16="http://schemas.microsoft.com/office/drawing/2014/main" id="{063E6BB4-360A-9C6F-0967-269E032C2053}"/>
              </a:ext>
            </a:extLst>
          </p:cNvPr>
          <p:cNvGrpSpPr>
            <a:grpSpLocks/>
          </p:cNvGrpSpPr>
          <p:nvPr/>
        </p:nvGrpSpPr>
        <p:grpSpPr bwMode="auto">
          <a:xfrm>
            <a:off x="-11113" y="5645150"/>
            <a:ext cx="9155113" cy="1212850"/>
            <a:chOff x="-10343" y="5804883"/>
            <a:chExt cx="9190855" cy="1069354"/>
          </a:xfrm>
        </p:grpSpPr>
        <p:pic>
          <p:nvPicPr>
            <p:cNvPr id="46108" name="Picture 34">
              <a:extLst>
                <a:ext uri="{FF2B5EF4-FFF2-40B4-BE49-F238E27FC236}">
                  <a16:creationId xmlns:a16="http://schemas.microsoft.com/office/drawing/2014/main" id="{AB2BCA34-11C9-66B6-CBD2-F1F8F3A91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9" name="Picture 36">
              <a:extLst>
                <a:ext uri="{FF2B5EF4-FFF2-40B4-BE49-F238E27FC236}">
                  <a16:creationId xmlns:a16="http://schemas.microsoft.com/office/drawing/2014/main" id="{F4936162-839E-6F3F-F490-1605F8F8A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0" name="Picture 38">
              <a:extLst>
                <a:ext uri="{FF2B5EF4-FFF2-40B4-BE49-F238E27FC236}">
                  <a16:creationId xmlns:a16="http://schemas.microsoft.com/office/drawing/2014/main" id="{6FF0E6DD-2A7A-A08C-CEE7-7230898B6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1" name="Picture 39">
              <a:extLst>
                <a:ext uri="{FF2B5EF4-FFF2-40B4-BE49-F238E27FC236}">
                  <a16:creationId xmlns:a16="http://schemas.microsoft.com/office/drawing/2014/main" id="{97EF6F61-5469-B28F-859C-33C772F90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2" name="Picture 35">
              <a:extLst>
                <a:ext uri="{FF2B5EF4-FFF2-40B4-BE49-F238E27FC236}">
                  <a16:creationId xmlns:a16="http://schemas.microsoft.com/office/drawing/2014/main" id="{30C8A4A7-C4CB-0BF6-2803-3F08FB0C60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92">
            <a:extLst>
              <a:ext uri="{FF2B5EF4-FFF2-40B4-BE49-F238E27FC236}">
                <a16:creationId xmlns:a16="http://schemas.microsoft.com/office/drawing/2014/main" id="{9850B4AD-C345-5929-D48F-9DBDE0676784}"/>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solidFill>
                <a:srgbClr val="000000"/>
              </a:solidFill>
              <a:effectLst>
                <a:outerShdw blurRad="38100" dist="38100" dir="2700000" algn="tl">
                  <a:srgbClr val="000000">
                    <a:alpha val="43137"/>
                  </a:srgbClr>
                </a:outerShdw>
              </a:effectLst>
            </a:endParaRPr>
          </a:p>
        </p:txBody>
      </p:sp>
      <p:pic>
        <p:nvPicPr>
          <p:cNvPr id="46105" name="Picture 2" descr="unga69">
            <a:extLst>
              <a:ext uri="{FF2B5EF4-FFF2-40B4-BE49-F238E27FC236}">
                <a16:creationId xmlns:a16="http://schemas.microsoft.com/office/drawing/2014/main" id="{CE1A22DB-F19A-8079-3BE9-B074FAA8B6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975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0CDE218A-34D4-A805-F7B4-6AD7390D02E2}"/>
              </a:ext>
            </a:extLst>
          </p:cNvPr>
          <p:cNvSpPr/>
          <p:nvPr/>
        </p:nvSpPr>
        <p:spPr>
          <a:xfrm>
            <a:off x="107950" y="1147763"/>
            <a:ext cx="9001125" cy="4432300"/>
          </a:xfrm>
          <a:prstGeom prst="rect">
            <a:avLst/>
          </a:prstGeom>
        </p:spPr>
        <p:txBody>
          <a:bodyPr>
            <a:spAutoFit/>
          </a:bodyPr>
          <a:lstStyle/>
          <a:p>
            <a:pPr algn="ctr">
              <a:defRPr/>
            </a:pPr>
            <a:r>
              <a:rPr lang="es-ES" sz="2000" b="1" dirty="0">
                <a:solidFill>
                  <a:srgbClr val="3E9CB2"/>
                </a:solidFill>
                <a:effectLst>
                  <a:outerShdw blurRad="38100" dist="38100" dir="2700000" algn="tl">
                    <a:srgbClr val="000000">
                      <a:alpha val="43137"/>
                    </a:srgbClr>
                  </a:outerShdw>
                </a:effectLst>
                <a:cs typeface="Arial" pitchFamily="34" charset="0"/>
              </a:rPr>
              <a:t>Indicadores de los ODS – Marco de Indicadores</a:t>
            </a:r>
          </a:p>
          <a:p>
            <a:pPr algn="ctr">
              <a:defRPr/>
            </a:pPr>
            <a:r>
              <a:rPr lang="es-ES" sz="1400" b="1" dirty="0">
                <a:solidFill>
                  <a:srgbClr val="3E9CB2"/>
                </a:solidFill>
                <a:effectLst>
                  <a:outerShdw blurRad="38100" dist="38100" dir="2700000" algn="tl">
                    <a:srgbClr val="000000">
                      <a:alpha val="43137"/>
                    </a:srgbClr>
                  </a:outerShdw>
                </a:effectLst>
                <a:cs typeface="Arial" pitchFamily="34" charset="0"/>
              </a:rPr>
              <a:t>Desarrollado por Grupo Interinstitucional y de Expertos sobre Indicadores de los ODS (IAEG-</a:t>
            </a:r>
            <a:r>
              <a:rPr lang="es-ES" sz="1400" b="1" dirty="0" err="1">
                <a:solidFill>
                  <a:srgbClr val="3E9CB2"/>
                </a:solidFill>
                <a:effectLst>
                  <a:outerShdw blurRad="38100" dist="38100" dir="2700000" algn="tl">
                    <a:srgbClr val="000000">
                      <a:alpha val="43137"/>
                    </a:srgbClr>
                  </a:outerShdw>
                </a:effectLst>
                <a:cs typeface="Arial" pitchFamily="34" charset="0"/>
              </a:rPr>
              <a:t>SDGs</a:t>
            </a:r>
            <a:r>
              <a:rPr lang="es-ES" sz="1400" b="1" dirty="0">
                <a:solidFill>
                  <a:srgbClr val="3E9CB2"/>
                </a:solidFill>
                <a:effectLst>
                  <a:outerShdw blurRad="38100" dist="38100" dir="2700000" algn="tl">
                    <a:srgbClr val="000000">
                      <a:alpha val="43137"/>
                    </a:srgbClr>
                  </a:outerShdw>
                </a:effectLst>
                <a:cs typeface="Arial" pitchFamily="34" charset="0"/>
              </a:rPr>
              <a:t>)</a:t>
            </a:r>
          </a:p>
          <a:p>
            <a:pPr algn="ctr">
              <a:defRPr/>
            </a:pPr>
            <a:r>
              <a:rPr lang="es-ES" sz="1400" b="1" dirty="0">
                <a:solidFill>
                  <a:srgbClr val="3E9CB2"/>
                </a:solidFill>
                <a:effectLst>
                  <a:outerShdw blurRad="38100" dist="38100" dir="2700000" algn="tl">
                    <a:srgbClr val="000000">
                      <a:alpha val="43137"/>
                    </a:srgbClr>
                  </a:outerShdw>
                </a:effectLst>
                <a:cs typeface="Arial" pitchFamily="34" charset="0"/>
              </a:rPr>
              <a:t>Acordado en 48 Sesión Comisión de Estadística de las Naciones Unidas Marzo 2017</a:t>
            </a:r>
          </a:p>
          <a:p>
            <a:pPr algn="ctr">
              <a:defRPr/>
            </a:pPr>
            <a:endParaRPr lang="es-ES" sz="12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i="1" dirty="0">
                <a:solidFill>
                  <a:srgbClr val="CC3300"/>
                </a:solidFill>
                <a:effectLst>
                  <a:outerShdw blurRad="38100" dist="38100" dir="2700000" algn="tl">
                    <a:srgbClr val="000000">
                      <a:alpha val="43137"/>
                    </a:srgbClr>
                  </a:outerShdw>
                </a:effectLst>
                <a:cs typeface="Arial" pitchFamily="34" charset="0"/>
              </a:rPr>
              <a:t>Resolución A/RES/71/313 </a:t>
            </a:r>
            <a:r>
              <a:rPr lang="es-ES" sz="1300" b="1" dirty="0">
                <a:effectLst>
                  <a:outerShdw blurRad="38100" dist="38100" dir="2700000" algn="tl">
                    <a:srgbClr val="000000">
                      <a:alpha val="43137"/>
                    </a:srgbClr>
                  </a:outerShdw>
                </a:effectLst>
                <a:cs typeface="Arial" pitchFamily="34" charset="0"/>
              </a:rPr>
              <a:t>adoptada por la Asamblea General sobre los trabajos de la Comisión de Estadística relacionados con la Agenda 2030 para el Desarrollo Sostenible, Anexo. </a:t>
            </a:r>
          </a:p>
          <a:p>
            <a:pPr>
              <a:defRPr/>
            </a:pPr>
            <a:endParaRPr lang="es-ES" sz="13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dirty="0">
                <a:effectLst>
                  <a:outerShdw blurRad="38100" dist="38100" dir="2700000" algn="tl">
                    <a:srgbClr val="000000">
                      <a:alpha val="43137"/>
                    </a:srgbClr>
                  </a:outerShdw>
                </a:effectLst>
                <a:cs typeface="Arial" pitchFamily="34" charset="0"/>
              </a:rPr>
              <a:t>El </a:t>
            </a:r>
            <a:r>
              <a:rPr lang="es-ES" sz="1300" b="1" i="1" dirty="0">
                <a:solidFill>
                  <a:srgbClr val="CC3300"/>
                </a:solidFill>
                <a:effectLst>
                  <a:outerShdw blurRad="38100" dist="38100" dir="2700000" algn="tl">
                    <a:srgbClr val="000000">
                      <a:alpha val="43137"/>
                    </a:srgbClr>
                  </a:outerShdw>
                </a:effectLst>
                <a:cs typeface="Arial" pitchFamily="34" charset="0"/>
              </a:rPr>
              <a:t>Marco de Indicadores </a:t>
            </a:r>
            <a:r>
              <a:rPr lang="es-ES" sz="1300" b="1" dirty="0">
                <a:effectLst>
                  <a:outerShdw blurRad="38100" dist="38100" dir="2700000" algn="tl">
                    <a:srgbClr val="000000">
                      <a:alpha val="43137"/>
                    </a:srgbClr>
                  </a:outerShdw>
                </a:effectLst>
                <a:cs typeface="Arial" pitchFamily="34" charset="0"/>
              </a:rPr>
              <a:t>se perfecciona anualmente y la Comisión de Estadística, examinado exhaustivamente en su 51º período de sesiones en marzo de 2020 y en su 56º período de sesiones, que se celebrará en 2025. </a:t>
            </a:r>
          </a:p>
          <a:p>
            <a:pPr marL="285750" indent="-285750">
              <a:buFont typeface="Wingdings" panose="05000000000000000000" pitchFamily="2" charset="2"/>
              <a:buChar char="Ø"/>
              <a:defRPr/>
            </a:pPr>
            <a:endParaRPr lang="es-ES" sz="13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dirty="0">
                <a:effectLst>
                  <a:outerShdw blurRad="38100" dist="38100" dir="2700000" algn="tl">
                    <a:srgbClr val="000000">
                      <a:alpha val="43137"/>
                    </a:srgbClr>
                  </a:outerShdw>
                </a:effectLst>
                <a:cs typeface="Arial" pitchFamily="34" charset="0"/>
              </a:rPr>
              <a:t>El </a:t>
            </a:r>
            <a:r>
              <a:rPr lang="es-ES" sz="1300" b="1" i="1" dirty="0">
                <a:solidFill>
                  <a:srgbClr val="CC3300"/>
                </a:solidFill>
                <a:effectLst>
                  <a:outerShdw blurRad="38100" dist="38100" dir="2700000" algn="tl">
                    <a:srgbClr val="000000">
                      <a:alpha val="43137"/>
                    </a:srgbClr>
                  </a:outerShdw>
                </a:effectLst>
                <a:cs typeface="Arial" pitchFamily="34" charset="0"/>
              </a:rPr>
              <a:t>Marco de Indicadores </a:t>
            </a:r>
            <a:r>
              <a:rPr lang="es-ES" sz="1300" b="1" dirty="0">
                <a:effectLst>
                  <a:outerShdw blurRad="38100" dist="38100" dir="2700000" algn="tl">
                    <a:srgbClr val="000000">
                      <a:alpha val="43137"/>
                    </a:srgbClr>
                  </a:outerShdw>
                </a:effectLst>
                <a:cs typeface="Arial" pitchFamily="34" charset="0"/>
              </a:rPr>
              <a:t>mundiales se complementará con indicadores a nivel regional y nacional, que será desarrollado por los Estados Miembros.</a:t>
            </a:r>
          </a:p>
          <a:p>
            <a:pPr marL="285750" indent="-285750">
              <a:buFont typeface="Wingdings" panose="05000000000000000000" pitchFamily="2" charset="2"/>
              <a:buChar char="Ø"/>
              <a:defRPr/>
            </a:pPr>
            <a:endParaRPr lang="es-ES" sz="13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dirty="0">
                <a:effectLst>
                  <a:outerShdw blurRad="38100" dist="38100" dir="2700000" algn="tl">
                    <a:srgbClr val="000000">
                      <a:alpha val="43137"/>
                    </a:srgbClr>
                  </a:outerShdw>
                </a:effectLst>
                <a:cs typeface="Arial" pitchFamily="34" charset="0"/>
              </a:rPr>
              <a:t>Los refinamientos anuales de los indicadores se incluyen en el </a:t>
            </a:r>
            <a:r>
              <a:rPr lang="es-ES" sz="1300" b="1" i="1" dirty="0">
                <a:solidFill>
                  <a:srgbClr val="CC3300"/>
                </a:solidFill>
                <a:effectLst>
                  <a:outerShdw blurRad="38100" dist="38100" dir="2700000" algn="tl">
                    <a:srgbClr val="000000">
                      <a:alpha val="43137"/>
                    </a:srgbClr>
                  </a:outerShdw>
                </a:effectLst>
                <a:cs typeface="Arial" pitchFamily="34" charset="0"/>
              </a:rPr>
              <a:t>Marco de Indicadores</a:t>
            </a:r>
            <a:r>
              <a:rPr lang="es-ES" sz="1300" b="1" dirty="0">
                <a:effectLst>
                  <a:outerShdw blurRad="38100" dist="38100" dir="2700000" algn="tl">
                    <a:srgbClr val="000000">
                      <a:alpha val="43137"/>
                    </a:srgbClr>
                  </a:outerShdw>
                </a:effectLst>
                <a:cs typeface="Arial" pitchFamily="34" charset="0"/>
              </a:rPr>
              <a:t> a medida que ocurren. </a:t>
            </a:r>
          </a:p>
          <a:p>
            <a:pPr marL="285750" indent="-285750">
              <a:buFont typeface="Wingdings" panose="05000000000000000000" pitchFamily="2" charset="2"/>
              <a:buChar char="Ø"/>
              <a:defRPr/>
            </a:pPr>
            <a:endParaRPr lang="es-ES" sz="13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dirty="0">
                <a:effectLst>
                  <a:outerShdw blurRad="38100" dist="38100" dir="2700000" algn="tl">
                    <a:srgbClr val="000000">
                      <a:alpha val="43137"/>
                    </a:srgbClr>
                  </a:outerShdw>
                </a:effectLst>
                <a:cs typeface="Arial" pitchFamily="34" charset="0"/>
              </a:rPr>
              <a:t>El </a:t>
            </a:r>
            <a:r>
              <a:rPr lang="es-ES" sz="1300" b="1" i="1" dirty="0">
                <a:solidFill>
                  <a:srgbClr val="CC3300"/>
                </a:solidFill>
                <a:effectLst>
                  <a:outerShdw blurRad="38100" dist="38100" dir="2700000" algn="tl">
                    <a:srgbClr val="000000">
                      <a:alpha val="43137"/>
                    </a:srgbClr>
                  </a:outerShdw>
                </a:effectLst>
                <a:cs typeface="Arial" pitchFamily="34" charset="0"/>
              </a:rPr>
              <a:t>Marco de Indicadores </a:t>
            </a:r>
            <a:r>
              <a:rPr lang="es-ES" sz="1300" b="1" dirty="0">
                <a:effectLst>
                  <a:outerShdw blurRad="38100" dist="38100" dir="2700000" algn="tl">
                    <a:srgbClr val="000000">
                      <a:alpha val="43137"/>
                    </a:srgbClr>
                  </a:outerShdw>
                </a:effectLst>
                <a:cs typeface="Arial" pitchFamily="34" charset="0"/>
              </a:rPr>
              <a:t>globales incluye </a:t>
            </a:r>
            <a:r>
              <a:rPr lang="es-ES" sz="1300" b="1" i="1" dirty="0">
                <a:solidFill>
                  <a:srgbClr val="CC3300"/>
                </a:solidFill>
                <a:effectLst>
                  <a:outerShdw blurRad="38100" dist="38100" dir="2700000" algn="tl">
                    <a:srgbClr val="000000">
                      <a:alpha val="43137"/>
                    </a:srgbClr>
                  </a:outerShdw>
                </a:effectLst>
                <a:cs typeface="Arial" pitchFamily="34" charset="0"/>
              </a:rPr>
              <a:t>231 indicadores únicos</a:t>
            </a:r>
            <a:r>
              <a:rPr lang="es-ES" sz="1300" b="1" dirty="0">
                <a:effectLst>
                  <a:outerShdw blurRad="38100" dist="38100" dir="2700000" algn="tl">
                    <a:srgbClr val="000000">
                      <a:alpha val="43137"/>
                    </a:srgbClr>
                  </a:outerShdw>
                </a:effectLst>
                <a:cs typeface="Arial" pitchFamily="34" charset="0"/>
              </a:rPr>
              <a:t>. El número total de indicadores enumerados en el Marco de Indicadores globales de los indicadores de los ODS es 247. Sin embargo, doce indicadores se repiten en dos o tres metas diferentes.</a:t>
            </a:r>
          </a:p>
        </p:txBody>
      </p:sp>
      <p:pic>
        <p:nvPicPr>
          <p:cNvPr id="46107" name="Imagen 1">
            <a:extLst>
              <a:ext uri="{FF2B5EF4-FFF2-40B4-BE49-F238E27FC236}">
                <a16:creationId xmlns:a16="http://schemas.microsoft.com/office/drawing/2014/main" id="{85D18B64-C5DD-3091-DF27-E2203B73405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35775" y="22225"/>
            <a:ext cx="11731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4" name="Rectangle 34">
            <a:extLst>
              <a:ext uri="{FF2B5EF4-FFF2-40B4-BE49-F238E27FC236}">
                <a16:creationId xmlns:a16="http://schemas.microsoft.com/office/drawing/2014/main" id="{02E30AC6-3698-9BA9-AE5C-2AC569442925}"/>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C313104D-CCA7-FD73-862C-DD0C4AE39C0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373F901C-34FF-8063-6A60-8BBF82DC349B}"/>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F9613AC2-3CEA-37C1-31EA-517AD3D307ED}"/>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sp>
        <p:nvSpPr>
          <p:cNvPr id="27" name="Rectangle 2">
            <a:extLst>
              <a:ext uri="{FF2B5EF4-FFF2-40B4-BE49-F238E27FC236}">
                <a16:creationId xmlns:a16="http://schemas.microsoft.com/office/drawing/2014/main" id="{9D28D7E8-70A9-26C6-315D-C1B4B1C3D3E0}"/>
              </a:ext>
            </a:extLst>
          </p:cNvPr>
          <p:cNvSpPr>
            <a:spLocks noChangeArrowheads="1"/>
          </p:cNvSpPr>
          <p:nvPr/>
        </p:nvSpPr>
        <p:spPr bwMode="auto">
          <a:xfrm>
            <a:off x="120650" y="2619375"/>
            <a:ext cx="5329238" cy="3108325"/>
          </a:xfrm>
          <a:prstGeom prst="rect">
            <a:avLst/>
          </a:prstGeom>
          <a:noFill/>
          <a:ln w="9525">
            <a:noFill/>
            <a:miter lim="800000"/>
            <a:headEnd/>
            <a:tailEnd/>
          </a:ln>
          <a:effectLst/>
        </p:spPr>
        <p:txBody>
          <a:bodyPr>
            <a:spAutoFit/>
          </a:bodyPr>
          <a:lstStyle/>
          <a:p>
            <a:pPr algn="ctr">
              <a:buFont typeface="Wingdings" pitchFamily="2" charset="2"/>
              <a:buNone/>
              <a:defRPr/>
            </a:pPr>
            <a:endParaRPr lang="es-ES_tradnl" sz="2800" b="1" dirty="0">
              <a:solidFill>
                <a:srgbClr val="3E9CB2"/>
              </a:solidFill>
              <a:effectLst>
                <a:outerShdw blurRad="38100" dist="38100" dir="2700000" algn="tl">
                  <a:srgbClr val="000000"/>
                </a:outerShdw>
              </a:effectLst>
            </a:endParaRPr>
          </a:p>
          <a:p>
            <a:pPr>
              <a:buFont typeface="Wingdings" pitchFamily="2" charset="2"/>
              <a:buNone/>
              <a:defRPr/>
            </a:pPr>
            <a:r>
              <a:rPr lang="es-ES_tradnl" sz="2800" b="1" dirty="0">
                <a:solidFill>
                  <a:srgbClr val="3E9CB2"/>
                </a:solidFill>
                <a:effectLst>
                  <a:outerShdw blurRad="38100" dist="38100" dir="2700000" algn="tl">
                    <a:srgbClr val="000000"/>
                  </a:outerShdw>
                </a:effectLst>
              </a:rPr>
              <a:t>      ¡MUCHAS GRACIAS!</a:t>
            </a:r>
          </a:p>
          <a:p>
            <a:pPr algn="ctr">
              <a:buFont typeface="Wingdings" pitchFamily="2" charset="2"/>
              <a:buNone/>
              <a:defRPr/>
            </a:pPr>
            <a:r>
              <a:rPr lang="es-ES_tradnl" sz="2800" b="1" dirty="0">
                <a:solidFill>
                  <a:srgbClr val="3E9CB2"/>
                </a:solidFill>
                <a:effectLst>
                  <a:outerShdw blurRad="38100" dist="38100" dir="2700000" algn="tl">
                    <a:srgbClr val="000000"/>
                  </a:outerShdw>
                </a:effectLst>
              </a:rPr>
              <a:t>   acapra@inti.gob.ar</a:t>
            </a:r>
          </a:p>
          <a:p>
            <a:pPr algn="ctr">
              <a:buFont typeface="Wingdings" pitchFamily="2" charset="2"/>
              <a:buNone/>
              <a:defRPr/>
            </a:pPr>
            <a:endParaRPr lang="es-ES_tradnl" sz="2800" b="1" dirty="0">
              <a:solidFill>
                <a:srgbClr val="3E9CB2"/>
              </a:solidFill>
              <a:effectLst>
                <a:outerShdw blurRad="38100" dist="38100" dir="2700000" algn="tl">
                  <a:srgbClr val="000000"/>
                </a:outerShdw>
              </a:effectLst>
            </a:endParaRPr>
          </a:p>
          <a:p>
            <a:pPr algn="ctr">
              <a:buFont typeface="Wingdings" pitchFamily="2" charset="2"/>
              <a:buNone/>
              <a:defRPr/>
            </a:pPr>
            <a:r>
              <a:rPr lang="es-ES_tradnl" sz="2800" b="1" dirty="0">
                <a:solidFill>
                  <a:srgbClr val="3E9CB2"/>
                </a:solidFill>
                <a:effectLst>
                  <a:outerShdw blurRad="38100" dist="38100" dir="2700000" algn="tl">
                    <a:srgbClr val="000000"/>
                  </a:outerShdw>
                </a:effectLst>
              </a:rPr>
              <a:t>Noviembre 2023</a:t>
            </a:r>
          </a:p>
          <a:p>
            <a:pPr algn="ctr">
              <a:buFont typeface="Wingdings" pitchFamily="2" charset="2"/>
              <a:buNone/>
              <a:defRPr/>
            </a:pPr>
            <a:endParaRPr lang="es-ES_tradnl" sz="2800" b="1"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2800" b="1" dirty="0">
              <a:solidFill>
                <a:srgbClr val="3E9CB2"/>
              </a:solidFill>
              <a:effectLst>
                <a:outerShdw blurRad="38100" dist="38100" dir="2700000" algn="tl">
                  <a:srgbClr val="000000"/>
                </a:outerShdw>
              </a:effectLst>
            </a:endParaRPr>
          </a:p>
        </p:txBody>
      </p:sp>
      <p:sp>
        <p:nvSpPr>
          <p:cNvPr id="32" name="Rectangle 13">
            <a:extLst>
              <a:ext uri="{FF2B5EF4-FFF2-40B4-BE49-F238E27FC236}">
                <a16:creationId xmlns:a16="http://schemas.microsoft.com/office/drawing/2014/main" id="{9B6DF1BA-8684-C142-E31F-12A927A330E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3" name="Rectangle 15">
            <a:extLst>
              <a:ext uri="{FF2B5EF4-FFF2-40B4-BE49-F238E27FC236}">
                <a16:creationId xmlns:a16="http://schemas.microsoft.com/office/drawing/2014/main" id="{99BC396B-A863-2A1D-DDCB-BF042FC8C553}"/>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4" name="Rectangle 17">
            <a:extLst>
              <a:ext uri="{FF2B5EF4-FFF2-40B4-BE49-F238E27FC236}">
                <a16:creationId xmlns:a16="http://schemas.microsoft.com/office/drawing/2014/main" id="{197AE597-473A-C428-DCC3-D2F5CC702EE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5" name="Rectangle 34">
            <a:extLst>
              <a:ext uri="{FF2B5EF4-FFF2-40B4-BE49-F238E27FC236}">
                <a16:creationId xmlns:a16="http://schemas.microsoft.com/office/drawing/2014/main" id="{DC786911-D0B6-B210-BB01-728CF8A894B0}"/>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6" name="Rectangle 36">
            <a:extLst>
              <a:ext uri="{FF2B5EF4-FFF2-40B4-BE49-F238E27FC236}">
                <a16:creationId xmlns:a16="http://schemas.microsoft.com/office/drawing/2014/main" id="{01872276-5298-6E59-67EF-0BAD3C9F1F6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7" name="Rectangle 38">
            <a:extLst>
              <a:ext uri="{FF2B5EF4-FFF2-40B4-BE49-F238E27FC236}">
                <a16:creationId xmlns:a16="http://schemas.microsoft.com/office/drawing/2014/main" id="{0E49ADBD-E0B5-B19D-B921-8BD423A46A3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8" name="Rectangle 75">
            <a:extLst>
              <a:ext uri="{FF2B5EF4-FFF2-40B4-BE49-F238E27FC236}">
                <a16:creationId xmlns:a16="http://schemas.microsoft.com/office/drawing/2014/main" id="{7E3C70B9-DCFC-D42A-43EE-03B417DB0A7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9" name="Rectangle 77">
            <a:extLst>
              <a:ext uri="{FF2B5EF4-FFF2-40B4-BE49-F238E27FC236}">
                <a16:creationId xmlns:a16="http://schemas.microsoft.com/office/drawing/2014/main" id="{9EF11FD9-834A-C1A0-8408-B53CFA8CF08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42" name="Rectangle 79">
            <a:extLst>
              <a:ext uri="{FF2B5EF4-FFF2-40B4-BE49-F238E27FC236}">
                <a16:creationId xmlns:a16="http://schemas.microsoft.com/office/drawing/2014/main" id="{7DE84F39-70CD-2757-F1E7-1FF8D0F366C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43" name="Rectangle 92">
            <a:extLst>
              <a:ext uri="{FF2B5EF4-FFF2-40B4-BE49-F238E27FC236}">
                <a16:creationId xmlns:a16="http://schemas.microsoft.com/office/drawing/2014/main" id="{09611B50-4416-55A0-CDCB-E131723E2030}"/>
              </a:ext>
            </a:extLst>
          </p:cNvPr>
          <p:cNvSpPr>
            <a:spLocks noChangeArrowheads="1"/>
          </p:cNvSpPr>
          <p:nvPr/>
        </p:nvSpPr>
        <p:spPr bwMode="auto">
          <a:xfrm>
            <a:off x="0" y="-26988"/>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53265" name="0 Imagen">
            <a:extLst>
              <a:ext uri="{FF2B5EF4-FFF2-40B4-BE49-F238E27FC236}">
                <a16:creationId xmlns:a16="http://schemas.microsoft.com/office/drawing/2014/main" id="{318E60F4-9A6F-9904-0EBE-7990AA5CE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63500"/>
            <a:ext cx="100806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44 Imagen">
            <a:extLst>
              <a:ext uri="{FF2B5EF4-FFF2-40B4-BE49-F238E27FC236}">
                <a16:creationId xmlns:a16="http://schemas.microsoft.com/office/drawing/2014/main" id="{6E309CDE-0C34-8872-5408-0362A690B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12713"/>
            <a:ext cx="11350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3">
            <a:extLst>
              <a:ext uri="{FF2B5EF4-FFF2-40B4-BE49-F238E27FC236}">
                <a16:creationId xmlns:a16="http://schemas.microsoft.com/office/drawing/2014/main" id="{F3F270BC-4333-3C2D-0384-6AC82B36A71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48" name="Rectangle 15">
            <a:extLst>
              <a:ext uri="{FF2B5EF4-FFF2-40B4-BE49-F238E27FC236}">
                <a16:creationId xmlns:a16="http://schemas.microsoft.com/office/drawing/2014/main" id="{0C6B62AD-84AA-3BA0-F20B-4DD57FE8CF6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49" name="Rectangle 17">
            <a:extLst>
              <a:ext uri="{FF2B5EF4-FFF2-40B4-BE49-F238E27FC236}">
                <a16:creationId xmlns:a16="http://schemas.microsoft.com/office/drawing/2014/main" id="{11B7E301-5FBB-CC91-DB41-05C9202D6A1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0" name="Rectangle 34">
            <a:extLst>
              <a:ext uri="{FF2B5EF4-FFF2-40B4-BE49-F238E27FC236}">
                <a16:creationId xmlns:a16="http://schemas.microsoft.com/office/drawing/2014/main" id="{98697C29-F9E9-ABAA-308B-7406E79837C0}"/>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1" name="Rectangle 36">
            <a:extLst>
              <a:ext uri="{FF2B5EF4-FFF2-40B4-BE49-F238E27FC236}">
                <a16:creationId xmlns:a16="http://schemas.microsoft.com/office/drawing/2014/main" id="{78CCEAC8-CEF3-5E2E-52A2-AA3F7E8EA28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2" name="Rectangle 38">
            <a:extLst>
              <a:ext uri="{FF2B5EF4-FFF2-40B4-BE49-F238E27FC236}">
                <a16:creationId xmlns:a16="http://schemas.microsoft.com/office/drawing/2014/main" id="{7A598719-ABFC-72AB-0B6F-44DA446AF69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3" name="Rectangle 75">
            <a:extLst>
              <a:ext uri="{FF2B5EF4-FFF2-40B4-BE49-F238E27FC236}">
                <a16:creationId xmlns:a16="http://schemas.microsoft.com/office/drawing/2014/main" id="{C25AA066-BFC4-02B8-17CF-B9F9EDC4741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4" name="Rectangle 77">
            <a:extLst>
              <a:ext uri="{FF2B5EF4-FFF2-40B4-BE49-F238E27FC236}">
                <a16:creationId xmlns:a16="http://schemas.microsoft.com/office/drawing/2014/main" id="{0071B04A-3008-2B3E-1EC7-B1A8FE660DE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79">
            <a:extLst>
              <a:ext uri="{FF2B5EF4-FFF2-40B4-BE49-F238E27FC236}">
                <a16:creationId xmlns:a16="http://schemas.microsoft.com/office/drawing/2014/main" id="{CB4CC111-7C62-FD86-813B-8308F2ACA1C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92">
            <a:extLst>
              <a:ext uri="{FF2B5EF4-FFF2-40B4-BE49-F238E27FC236}">
                <a16:creationId xmlns:a16="http://schemas.microsoft.com/office/drawing/2014/main" id="{7FFE0EA6-2CF3-EA05-04E9-55145B061681}"/>
              </a:ext>
            </a:extLst>
          </p:cNvPr>
          <p:cNvSpPr>
            <a:spLocks noChangeArrowheads="1"/>
          </p:cNvSpPr>
          <p:nvPr/>
        </p:nvSpPr>
        <p:spPr bwMode="auto">
          <a:xfrm>
            <a:off x="0" y="-42863"/>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53277" name="Picture 5">
            <a:extLst>
              <a:ext uri="{FF2B5EF4-FFF2-40B4-BE49-F238E27FC236}">
                <a16:creationId xmlns:a16="http://schemas.microsoft.com/office/drawing/2014/main" id="{25EA87E5-F6B5-64A3-E507-9AE52E348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981075"/>
            <a:ext cx="36734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78" name="47 Grupo">
            <a:extLst>
              <a:ext uri="{FF2B5EF4-FFF2-40B4-BE49-F238E27FC236}">
                <a16:creationId xmlns:a16="http://schemas.microsoft.com/office/drawing/2014/main" id="{438D3BCA-542F-23B1-A3EA-78C6124C35E8}"/>
              </a:ext>
            </a:extLst>
          </p:cNvPr>
          <p:cNvGrpSpPr>
            <a:grpSpLocks/>
          </p:cNvGrpSpPr>
          <p:nvPr/>
        </p:nvGrpSpPr>
        <p:grpSpPr bwMode="auto">
          <a:xfrm>
            <a:off x="-11113" y="5805488"/>
            <a:ext cx="9191626" cy="1068387"/>
            <a:chOff x="-10343" y="5804883"/>
            <a:chExt cx="9190855" cy="1069354"/>
          </a:xfrm>
        </p:grpSpPr>
        <p:pic>
          <p:nvPicPr>
            <p:cNvPr id="53280" name="Picture 34">
              <a:extLst>
                <a:ext uri="{FF2B5EF4-FFF2-40B4-BE49-F238E27FC236}">
                  <a16:creationId xmlns:a16="http://schemas.microsoft.com/office/drawing/2014/main" id="{AEABDC2D-F53B-0733-0DE3-2AF98891E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1" name="Picture 36">
              <a:extLst>
                <a:ext uri="{FF2B5EF4-FFF2-40B4-BE49-F238E27FC236}">
                  <a16:creationId xmlns:a16="http://schemas.microsoft.com/office/drawing/2014/main" id="{1D42769F-0436-462F-43D1-B6E3DC0DB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2" name="Picture 38">
              <a:extLst>
                <a:ext uri="{FF2B5EF4-FFF2-40B4-BE49-F238E27FC236}">
                  <a16:creationId xmlns:a16="http://schemas.microsoft.com/office/drawing/2014/main" id="{9BC4B619-3D08-81A7-23F4-FBFE00395A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3" name="Picture 39">
              <a:extLst>
                <a:ext uri="{FF2B5EF4-FFF2-40B4-BE49-F238E27FC236}">
                  <a16:creationId xmlns:a16="http://schemas.microsoft.com/office/drawing/2014/main" id="{06097F79-59E0-E576-13CC-24CE5BDA62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4" name="Picture 35">
              <a:extLst>
                <a:ext uri="{FF2B5EF4-FFF2-40B4-BE49-F238E27FC236}">
                  <a16:creationId xmlns:a16="http://schemas.microsoft.com/office/drawing/2014/main" id="{9B1016B2-E386-D053-937B-922CC0AE15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Line 9">
            <a:extLst>
              <a:ext uri="{FF2B5EF4-FFF2-40B4-BE49-F238E27FC236}">
                <a16:creationId xmlns:a16="http://schemas.microsoft.com/office/drawing/2014/main" id="{38BD1CE6-95A2-21DD-ED08-DBB37DD51E8A}"/>
              </a:ext>
            </a:extLst>
          </p:cNvPr>
          <p:cNvSpPr>
            <a:spLocks noChangeShapeType="1"/>
          </p:cNvSpPr>
          <p:nvPr/>
        </p:nvSpPr>
        <p:spPr bwMode="auto">
          <a:xfrm>
            <a:off x="509588" y="1000125"/>
            <a:ext cx="8077200" cy="0"/>
          </a:xfrm>
          <a:prstGeom prst="line">
            <a:avLst/>
          </a:prstGeom>
          <a:noFill/>
          <a:ln w="76200">
            <a:solidFill>
              <a:srgbClr val="99CC00"/>
            </a:solidFill>
            <a:round/>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54DEE029-32C3-50BC-7525-01299740D6E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99BCF7B4-518E-905E-D270-85FAA8FEFED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F8062A9D-BBD2-A720-5B26-B52B0CDBA53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ECA66824-C090-6C9D-C075-D821E9C8061C}"/>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932EFD5-7C81-0E28-8CC9-94206B11EBD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686C8AA2-5453-5C35-53D1-9074354CB6A7}"/>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295A736-AA90-8637-4659-31AA10147EF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CC27CCF1-3AE9-69C5-38E5-ECEA9FED60A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0F2BFF5-13B2-EFD1-C066-D5F0A426AAE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2985484-D443-4323-E678-BD87F18B2A8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7180" name="47 Grupo">
            <a:extLst>
              <a:ext uri="{FF2B5EF4-FFF2-40B4-BE49-F238E27FC236}">
                <a16:creationId xmlns:a16="http://schemas.microsoft.com/office/drawing/2014/main" id="{408A7329-EFD9-F1FA-D4C1-0C14F7ACD7DD}"/>
              </a:ext>
            </a:extLst>
          </p:cNvPr>
          <p:cNvGrpSpPr>
            <a:grpSpLocks/>
          </p:cNvGrpSpPr>
          <p:nvPr/>
        </p:nvGrpSpPr>
        <p:grpSpPr bwMode="auto">
          <a:xfrm>
            <a:off x="-11113" y="5661025"/>
            <a:ext cx="9155113" cy="1212850"/>
            <a:chOff x="-10343" y="5804883"/>
            <a:chExt cx="9190855" cy="1069354"/>
          </a:xfrm>
        </p:grpSpPr>
        <p:pic>
          <p:nvPicPr>
            <p:cNvPr id="7200" name="Picture 34">
              <a:extLst>
                <a:ext uri="{FF2B5EF4-FFF2-40B4-BE49-F238E27FC236}">
                  <a16:creationId xmlns:a16="http://schemas.microsoft.com/office/drawing/2014/main" id="{0E05FFBD-B23F-A2FB-A68F-5A8D59CFE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6">
              <a:extLst>
                <a:ext uri="{FF2B5EF4-FFF2-40B4-BE49-F238E27FC236}">
                  <a16:creationId xmlns:a16="http://schemas.microsoft.com/office/drawing/2014/main" id="{EACE69F2-0C78-39C1-23D2-B147271C7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8">
              <a:extLst>
                <a:ext uri="{FF2B5EF4-FFF2-40B4-BE49-F238E27FC236}">
                  <a16:creationId xmlns:a16="http://schemas.microsoft.com/office/drawing/2014/main" id="{C92F4E06-B857-C35B-5AA8-66EC1A9BD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9">
              <a:extLst>
                <a:ext uri="{FF2B5EF4-FFF2-40B4-BE49-F238E27FC236}">
                  <a16:creationId xmlns:a16="http://schemas.microsoft.com/office/drawing/2014/main" id="{0761AA1D-7C94-C230-3E86-42EB56A77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5">
              <a:extLst>
                <a:ext uri="{FF2B5EF4-FFF2-40B4-BE49-F238E27FC236}">
                  <a16:creationId xmlns:a16="http://schemas.microsoft.com/office/drawing/2014/main" id="{9AB65ECC-C411-5805-AA8C-B1287E62C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7868E43C-805E-AE5E-F784-F077A95EE7D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B47EB513-C4E6-1C3D-C8F0-226B24C8474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A22783D0-0614-F96F-60D2-07DAB0FCBB1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C01C7BDE-8D60-C25C-B2F2-EF7BA4E92710}"/>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EAD4AD8A-81A8-495D-9636-EE4B2819817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90571E67-DABB-B06B-27FE-B2733B30E38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AF693124-6279-E453-3422-85761DC72121}"/>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4122F3A3-A388-2CF8-432D-604CE4512BC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A2663C9C-42D7-E493-28AB-7FBDA42B2F7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4D5D987-66C3-6D2E-AD08-11DE34DF0163}"/>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7191" name="63 Grupo">
            <a:extLst>
              <a:ext uri="{FF2B5EF4-FFF2-40B4-BE49-F238E27FC236}">
                <a16:creationId xmlns:a16="http://schemas.microsoft.com/office/drawing/2014/main" id="{2C2EF783-F242-ECFD-5F5A-FFE09C31F238}"/>
              </a:ext>
            </a:extLst>
          </p:cNvPr>
          <p:cNvGrpSpPr>
            <a:grpSpLocks/>
          </p:cNvGrpSpPr>
          <p:nvPr/>
        </p:nvGrpSpPr>
        <p:grpSpPr bwMode="auto">
          <a:xfrm>
            <a:off x="-11113" y="5645150"/>
            <a:ext cx="9155113" cy="1212850"/>
            <a:chOff x="-10343" y="5804883"/>
            <a:chExt cx="9190855" cy="1069354"/>
          </a:xfrm>
        </p:grpSpPr>
        <p:pic>
          <p:nvPicPr>
            <p:cNvPr id="7195" name="Picture 34">
              <a:extLst>
                <a:ext uri="{FF2B5EF4-FFF2-40B4-BE49-F238E27FC236}">
                  <a16:creationId xmlns:a16="http://schemas.microsoft.com/office/drawing/2014/main" id="{C1A4ED7A-B112-DAC6-937F-F1DD3FC1A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36">
              <a:extLst>
                <a:ext uri="{FF2B5EF4-FFF2-40B4-BE49-F238E27FC236}">
                  <a16:creationId xmlns:a16="http://schemas.microsoft.com/office/drawing/2014/main" id="{EA7141D8-E842-6341-448D-04F0CDBFF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8">
              <a:extLst>
                <a:ext uri="{FF2B5EF4-FFF2-40B4-BE49-F238E27FC236}">
                  <a16:creationId xmlns:a16="http://schemas.microsoft.com/office/drawing/2014/main" id="{7D9A8432-BAF7-53A0-0C2F-F8455EAAB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9">
              <a:extLst>
                <a:ext uri="{FF2B5EF4-FFF2-40B4-BE49-F238E27FC236}">
                  <a16:creationId xmlns:a16="http://schemas.microsoft.com/office/drawing/2014/main" id="{BE2D66BD-D0BF-8086-FAFA-75D1E27E1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5">
              <a:extLst>
                <a:ext uri="{FF2B5EF4-FFF2-40B4-BE49-F238E27FC236}">
                  <a16:creationId xmlns:a16="http://schemas.microsoft.com/office/drawing/2014/main" id="{355335A3-71D3-BE17-E80B-6143FA0458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63100903-28ED-FF8A-E245-2D1C59B9F6A0}"/>
              </a:ext>
            </a:extLst>
          </p:cNvPr>
          <p:cNvSpPr>
            <a:spLocks noChangeArrowheads="1"/>
          </p:cNvSpPr>
          <p:nvPr/>
        </p:nvSpPr>
        <p:spPr bwMode="auto">
          <a:xfrm>
            <a:off x="250825" y="981075"/>
            <a:ext cx="8785225" cy="4648200"/>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Productos químicos y desechos  Río+20 párrafos 213 a 223</a:t>
            </a:r>
            <a:endParaRPr lang="es-ES_tradnl"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1000" b="1" dirty="0">
              <a:effectLst>
                <a:outerShdw blurRad="38100" dist="38100" dir="2700000" algn="tl">
                  <a:srgbClr val="FFFFFF"/>
                </a:outerShdw>
              </a:effectLst>
            </a:endParaRPr>
          </a:p>
          <a:p>
            <a:pPr>
              <a:buFont typeface="Wingdings" pitchFamily="2" charset="2"/>
              <a:buChar char="Ø"/>
              <a:defRPr/>
            </a:pPr>
            <a:r>
              <a:rPr lang="es-AR" sz="1700" dirty="0">
                <a:latin typeface="Arial" pitchFamily="34" charset="0"/>
                <a:cs typeface="Arial" pitchFamily="34" charset="0"/>
              </a:rPr>
              <a:t> Reforzar las </a:t>
            </a:r>
            <a:r>
              <a:rPr lang="es-ES" sz="1700" dirty="0">
                <a:latin typeface="Arial" pitchFamily="34" charset="0"/>
                <a:cs typeface="Arial" pitchFamily="34" charset="0"/>
              </a:rPr>
              <a:t>asociaciones existentes entre los sectores público y privado, estableciendo nuevas e innovadoras entre el sector industrial, los gobiernos, las instituciones académicas y otros interesados no gubernamentales dirigidas a aumentar la capacidad y la tecnología para la </a:t>
            </a:r>
            <a:r>
              <a:rPr lang="es-ES" sz="1700" b="1" i="1" dirty="0">
                <a:solidFill>
                  <a:srgbClr val="CC3300"/>
                </a:solidFill>
                <a:effectLst>
                  <a:outerShdw blurRad="38100" dist="38100" dir="2700000" algn="tl">
                    <a:srgbClr val="000000">
                      <a:alpha val="43137"/>
                    </a:srgbClr>
                  </a:outerShdw>
                </a:effectLst>
              </a:rPr>
              <a:t>GAR </a:t>
            </a:r>
            <a:r>
              <a:rPr lang="es-ES" sz="1700" dirty="0">
                <a:latin typeface="Arial" pitchFamily="34" charset="0"/>
                <a:cs typeface="Arial" pitchFamily="34" charset="0"/>
              </a:rPr>
              <a:t>de los productos químicos y los desechos, incluida la prevención de los desechos</a:t>
            </a:r>
          </a:p>
          <a:p>
            <a:pPr>
              <a:defRPr/>
            </a:pPr>
            <a:endParaRPr lang="es-ES" sz="1700" dirty="0">
              <a:latin typeface="Arial" pitchFamily="34" charset="0"/>
              <a:cs typeface="Arial" pitchFamily="34" charset="0"/>
            </a:endParaRPr>
          </a:p>
          <a:p>
            <a:pPr>
              <a:buFont typeface="Wingdings" pitchFamily="2" charset="2"/>
              <a:buChar char="Ø"/>
              <a:defRPr/>
            </a:pPr>
            <a:r>
              <a:rPr lang="es-AR" sz="1700" dirty="0">
                <a:latin typeface="Arial" pitchFamily="34" charset="0"/>
                <a:cs typeface="Arial" pitchFamily="34" charset="0"/>
              </a:rPr>
              <a:t> </a:t>
            </a:r>
            <a:r>
              <a:rPr lang="es-ES" sz="1700" dirty="0">
                <a:latin typeface="Arial" pitchFamily="34" charset="0"/>
                <a:cs typeface="Arial" pitchFamily="34" charset="0"/>
              </a:rPr>
              <a:t>Enfoque basado en el ciclo de vida de los desechos, elaborando y aplicando políticas para lograr un uso eficiente de los recursos y una </a:t>
            </a:r>
            <a:r>
              <a:rPr lang="es-ES" sz="1700" b="1" i="1" dirty="0">
                <a:solidFill>
                  <a:srgbClr val="CC3300"/>
                </a:solidFill>
                <a:effectLst>
                  <a:outerShdw blurRad="38100" dist="38100" dir="2700000" algn="tl">
                    <a:srgbClr val="000000">
                      <a:alpha val="43137"/>
                    </a:srgbClr>
                  </a:outerShdw>
                </a:effectLst>
              </a:rPr>
              <a:t>GAR  </a:t>
            </a:r>
            <a:r>
              <a:rPr lang="es-ES" sz="1700" dirty="0">
                <a:latin typeface="Arial" pitchFamily="34" charset="0"/>
                <a:cs typeface="Arial" pitchFamily="34" charset="0"/>
              </a:rPr>
              <a:t>de los desechos. Compromiso de seguir las </a:t>
            </a:r>
            <a:r>
              <a:rPr lang="es-ES" sz="1700" b="1" i="1" dirty="0">
                <a:solidFill>
                  <a:srgbClr val="CC3300"/>
                </a:solidFill>
                <a:effectLst>
                  <a:outerShdw blurRad="38100" dist="38100" dir="2700000" algn="tl">
                    <a:srgbClr val="000000">
                      <a:alpha val="43137"/>
                    </a:srgbClr>
                  </a:outerShdw>
                </a:effectLst>
              </a:rPr>
              <a:t>3 erres/3Rs  </a:t>
            </a:r>
            <a:r>
              <a:rPr lang="es-ES" sz="1700" dirty="0">
                <a:latin typeface="Arial" pitchFamily="34" charset="0"/>
                <a:cs typeface="Arial" pitchFamily="34" charset="0"/>
              </a:rPr>
              <a:t>y </a:t>
            </a:r>
            <a:r>
              <a:rPr lang="es-ES" sz="1700" b="1" i="1" dirty="0">
                <a:solidFill>
                  <a:srgbClr val="CC3300"/>
                </a:solidFill>
                <a:effectLst>
                  <a:outerShdw blurRad="38100" dist="38100" dir="2700000" algn="tl">
                    <a:srgbClr val="000000">
                      <a:alpha val="43137"/>
                    </a:srgbClr>
                  </a:outerShdw>
                </a:effectLst>
              </a:rPr>
              <a:t>aumentar la recuperación de energía y, cuando sea posible, utilizarlos como recurso</a:t>
            </a:r>
            <a:r>
              <a:rPr lang="es-ES" sz="1700" dirty="0">
                <a:latin typeface="Arial" pitchFamily="34" charset="0"/>
                <a:cs typeface="Arial" pitchFamily="34" charset="0"/>
              </a:rPr>
              <a:t>. Los desechos sólidos, como los desechos electrónicos y los plásticos, plantean problemas particulares que se deben abordar</a:t>
            </a:r>
          </a:p>
          <a:p>
            <a:pPr>
              <a:defRPr/>
            </a:pPr>
            <a:endParaRPr lang="es-ES" sz="1700" dirty="0">
              <a:latin typeface="Arial" pitchFamily="34" charset="0"/>
              <a:cs typeface="Arial" pitchFamily="34" charset="0"/>
            </a:endParaRPr>
          </a:p>
          <a:p>
            <a:pPr>
              <a:buFont typeface="Wingdings" pitchFamily="2" charset="2"/>
              <a:buChar char="Ø"/>
              <a:defRPr/>
            </a:pPr>
            <a:r>
              <a:rPr lang="es-ES" sz="1700" dirty="0">
                <a:latin typeface="Arial" pitchFamily="34" charset="0"/>
                <a:cs typeface="Arial" pitchFamily="34" charset="0"/>
              </a:rPr>
              <a:t> Solicita se elaboren y apliquen políticas, estrategias, leyes y reglamentos nacionales y locales amplios sobre la gestión de los desechos</a:t>
            </a:r>
            <a:endParaRPr lang="es-AR" sz="1700" dirty="0">
              <a:latin typeface="Arial" pitchFamily="34" charset="0"/>
              <a:cs typeface="Arial" pitchFamily="34" charset="0"/>
            </a:endParaRPr>
          </a:p>
        </p:txBody>
      </p:sp>
      <p:sp>
        <p:nvSpPr>
          <p:cNvPr id="42" name="Rectangle 92">
            <a:extLst>
              <a:ext uri="{FF2B5EF4-FFF2-40B4-BE49-F238E27FC236}">
                <a16:creationId xmlns:a16="http://schemas.microsoft.com/office/drawing/2014/main" id="{6A9449B8-F9F5-4592-FB97-F2CAE6C1A41D}"/>
              </a:ext>
            </a:extLst>
          </p:cNvPr>
          <p:cNvSpPr>
            <a:spLocks noChangeArrowheads="1"/>
          </p:cNvSpPr>
          <p:nvPr/>
        </p:nvSpPr>
        <p:spPr bwMode="auto">
          <a:xfrm>
            <a:off x="0" y="-26988"/>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7194" name="Picture 42" descr="http://www.unep.org/about/portals/24119/images/Rio20Logo.jpg">
            <a:hlinkClick r:id="rId7"/>
            <a:extLst>
              <a:ext uri="{FF2B5EF4-FFF2-40B4-BE49-F238E27FC236}">
                <a16:creationId xmlns:a16="http://schemas.microsoft.com/office/drawing/2014/main" id="{8D90C99C-DCE5-27AF-5181-040A81AFC4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188" y="0"/>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C0C9AD0F-D656-CFC5-A4CA-5D8AE1B47C1E}"/>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CFB0031B-CCDC-AC96-8019-46E72BFA0FD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BB0DAA65-713F-3339-921B-5F79CEC6B10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A1E3E06-42B1-46B8-95DB-00F4D11818D0}"/>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BD50048-B655-0891-64CA-5CB0DC9558D1}"/>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91023605-0B1C-806E-E532-C1D718CE900B}"/>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CA38445C-1396-3371-14C7-65B261421D8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D219CCA9-5795-F8FB-AF1A-6D70FE8276D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46320AED-89A7-A9B2-1213-8C457C577DA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465CDF83-DF15-9825-D023-D9909B83368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8204" name="47 Grupo">
            <a:extLst>
              <a:ext uri="{FF2B5EF4-FFF2-40B4-BE49-F238E27FC236}">
                <a16:creationId xmlns:a16="http://schemas.microsoft.com/office/drawing/2014/main" id="{0DD3D814-406B-1A92-A564-F67EFA4B7A5D}"/>
              </a:ext>
            </a:extLst>
          </p:cNvPr>
          <p:cNvGrpSpPr>
            <a:grpSpLocks/>
          </p:cNvGrpSpPr>
          <p:nvPr/>
        </p:nvGrpSpPr>
        <p:grpSpPr bwMode="auto">
          <a:xfrm>
            <a:off x="-11113" y="5661025"/>
            <a:ext cx="9155113" cy="1212850"/>
            <a:chOff x="-10343" y="5804883"/>
            <a:chExt cx="9190855" cy="1069354"/>
          </a:xfrm>
        </p:grpSpPr>
        <p:pic>
          <p:nvPicPr>
            <p:cNvPr id="8225" name="Picture 34">
              <a:extLst>
                <a:ext uri="{FF2B5EF4-FFF2-40B4-BE49-F238E27FC236}">
                  <a16:creationId xmlns:a16="http://schemas.microsoft.com/office/drawing/2014/main" id="{366251FB-343F-38AA-6FE0-35C90E855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36">
              <a:extLst>
                <a:ext uri="{FF2B5EF4-FFF2-40B4-BE49-F238E27FC236}">
                  <a16:creationId xmlns:a16="http://schemas.microsoft.com/office/drawing/2014/main" id="{7826BD2D-4480-FD20-551B-48C28D87D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8">
              <a:extLst>
                <a:ext uri="{FF2B5EF4-FFF2-40B4-BE49-F238E27FC236}">
                  <a16:creationId xmlns:a16="http://schemas.microsoft.com/office/drawing/2014/main" id="{0CA915FD-4D49-D89C-4716-D05749304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9">
              <a:extLst>
                <a:ext uri="{FF2B5EF4-FFF2-40B4-BE49-F238E27FC236}">
                  <a16:creationId xmlns:a16="http://schemas.microsoft.com/office/drawing/2014/main" id="{D58E3D1C-6ADA-270C-A318-B672F0320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5">
              <a:extLst>
                <a:ext uri="{FF2B5EF4-FFF2-40B4-BE49-F238E27FC236}">
                  <a16:creationId xmlns:a16="http://schemas.microsoft.com/office/drawing/2014/main" id="{C79FCBB4-7CE7-6F0B-F115-235EF33B3F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0A55F95D-71EA-A47D-56BC-9435D72A3646}"/>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C0D21BE1-29F9-0C8B-FCEB-C97EFFE98A9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911032B-B80B-086E-4049-6AA641D8E5C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B85AC135-6B31-F881-553A-84F7828549B6}"/>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77E7477-E17C-F7B0-54F1-2462A1A842A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77EE37B-8234-2E11-0D35-BD95E374E3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0031561E-F157-651D-902F-1DE13C620296}"/>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7AB53CEE-9277-90FF-A310-C072CF9C1F1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EE04A943-5C81-838B-DA63-055E4F00263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0845FDAC-BA62-CEBA-3B15-94B235FC8156}"/>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8215" name="63 Grupo">
            <a:extLst>
              <a:ext uri="{FF2B5EF4-FFF2-40B4-BE49-F238E27FC236}">
                <a16:creationId xmlns:a16="http://schemas.microsoft.com/office/drawing/2014/main" id="{C497BCFB-1504-068E-08FC-339F914A1BDF}"/>
              </a:ext>
            </a:extLst>
          </p:cNvPr>
          <p:cNvGrpSpPr>
            <a:grpSpLocks/>
          </p:cNvGrpSpPr>
          <p:nvPr/>
        </p:nvGrpSpPr>
        <p:grpSpPr bwMode="auto">
          <a:xfrm>
            <a:off x="-11113" y="5645150"/>
            <a:ext cx="9155113" cy="1212850"/>
            <a:chOff x="-10343" y="5804883"/>
            <a:chExt cx="9190855" cy="1069354"/>
          </a:xfrm>
        </p:grpSpPr>
        <p:pic>
          <p:nvPicPr>
            <p:cNvPr id="8220" name="Picture 34">
              <a:extLst>
                <a:ext uri="{FF2B5EF4-FFF2-40B4-BE49-F238E27FC236}">
                  <a16:creationId xmlns:a16="http://schemas.microsoft.com/office/drawing/2014/main" id="{1B2440CB-4048-10E3-212D-88C93ECA4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36">
              <a:extLst>
                <a:ext uri="{FF2B5EF4-FFF2-40B4-BE49-F238E27FC236}">
                  <a16:creationId xmlns:a16="http://schemas.microsoft.com/office/drawing/2014/main" id="{66354AE2-B030-DDF2-9F7B-45140D62C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8">
              <a:extLst>
                <a:ext uri="{FF2B5EF4-FFF2-40B4-BE49-F238E27FC236}">
                  <a16:creationId xmlns:a16="http://schemas.microsoft.com/office/drawing/2014/main" id="{412E4022-DFC1-A48B-7877-D42F9989B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39">
              <a:extLst>
                <a:ext uri="{FF2B5EF4-FFF2-40B4-BE49-F238E27FC236}">
                  <a16:creationId xmlns:a16="http://schemas.microsoft.com/office/drawing/2014/main" id="{49757985-D53E-086A-53A3-F6B0F8063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35">
              <a:extLst>
                <a:ext uri="{FF2B5EF4-FFF2-40B4-BE49-F238E27FC236}">
                  <a16:creationId xmlns:a16="http://schemas.microsoft.com/office/drawing/2014/main" id="{EAD2111E-86ED-8F80-111B-1B8D2A53A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006A91BB-171B-5F30-90BE-B388671C31DB}"/>
              </a:ext>
            </a:extLst>
          </p:cNvPr>
          <p:cNvSpPr>
            <a:spLocks noChangeArrowheads="1"/>
          </p:cNvSpPr>
          <p:nvPr/>
        </p:nvSpPr>
        <p:spPr bwMode="auto">
          <a:xfrm>
            <a:off x="242888" y="928688"/>
            <a:ext cx="8785225" cy="4724400"/>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Productos químicos y desechos  Río+20 párrafos 213 a 223</a:t>
            </a:r>
          </a:p>
          <a:p>
            <a:pPr algn="ctr">
              <a:buFont typeface="Wingdings" pitchFamily="2" charset="2"/>
              <a:buNone/>
              <a:defRPr/>
            </a:pPr>
            <a:endParaRPr lang="es-ES" sz="1800" b="1" dirty="0">
              <a:effectLst>
                <a:outerShdw blurRad="38100" dist="38100" dir="2700000" algn="tl">
                  <a:srgbClr val="FFFFFF"/>
                </a:outerShdw>
              </a:effectLst>
            </a:endParaRPr>
          </a:p>
          <a:p>
            <a:pPr algn="ctr">
              <a:defRPr/>
            </a:pPr>
            <a:r>
              <a:rPr lang="es-ES" sz="1800" b="1" dirty="0">
                <a:effectLst>
                  <a:outerShdw blurRad="38100" dist="38100" dir="2700000" algn="tl">
                    <a:srgbClr val="000000">
                      <a:alpha val="43137"/>
                    </a:srgbClr>
                  </a:outerShdw>
                </a:effectLst>
                <a:latin typeface="Arial" pitchFamily="34" charset="0"/>
                <a:cs typeface="Arial" pitchFamily="34" charset="0"/>
              </a:rPr>
              <a:t>Acoge el proceso consultivo sobre opciones de financiación respecto de los productos químicos y los desechos:</a:t>
            </a:r>
          </a:p>
          <a:p>
            <a:pPr>
              <a:defRPr/>
            </a:pPr>
            <a:endParaRPr lang="es-ES" sz="1000" dirty="0">
              <a:latin typeface="Arial" pitchFamily="34" charset="0"/>
              <a:cs typeface="Arial" pitchFamily="34" charset="0"/>
            </a:endParaRPr>
          </a:p>
          <a:p>
            <a:pPr>
              <a:buFont typeface="Wingdings" pitchFamily="2" charset="2"/>
              <a:buChar char="Ø"/>
              <a:defRPr/>
            </a:pPr>
            <a:r>
              <a:rPr lang="es-ES" sz="1700" dirty="0">
                <a:latin typeface="Arial" pitchFamily="34" charset="0"/>
                <a:cs typeface="Arial" pitchFamily="34" charset="0"/>
              </a:rPr>
              <a:t> </a:t>
            </a:r>
            <a:r>
              <a:rPr lang="es-ES" sz="1600" dirty="0">
                <a:latin typeface="Arial" pitchFamily="34" charset="0"/>
                <a:cs typeface="Arial" pitchFamily="34" charset="0"/>
              </a:rPr>
              <a:t>Presupuestos, Estrategias y Planes de Desarrollo Nacionales (</a:t>
            </a:r>
            <a:r>
              <a:rPr lang="es-ES" sz="1600" b="1" i="1" dirty="0" err="1">
                <a:solidFill>
                  <a:srgbClr val="CC3300"/>
                </a:solidFill>
                <a:effectLst>
                  <a:outerShdw blurRad="38100" dist="38100" dir="2700000" algn="tl">
                    <a:srgbClr val="000000">
                      <a:alpha val="43137"/>
                    </a:srgbClr>
                  </a:outerShdw>
                </a:effectLst>
              </a:rPr>
              <a:t>maintreaming</a:t>
            </a:r>
            <a:r>
              <a:rPr lang="es-ES" sz="1600" dirty="0">
                <a:latin typeface="Arial" pitchFamily="34" charset="0"/>
                <a:cs typeface="Arial" pitchFamily="34" charset="0"/>
              </a:rPr>
              <a:t>)</a:t>
            </a: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600" dirty="0">
                <a:latin typeface="Arial" pitchFamily="34" charset="0"/>
                <a:cs typeface="Arial" pitchFamily="34" charset="0"/>
              </a:rPr>
              <a:t> Involucramiento de la Industria: asociaciones público privadas (</a:t>
            </a:r>
            <a:r>
              <a:rPr lang="es-ES" sz="1600" b="1" i="1" dirty="0" err="1">
                <a:solidFill>
                  <a:srgbClr val="CC3300"/>
                </a:solidFill>
                <a:effectLst>
                  <a:outerShdw blurRad="38100" dist="38100" dir="2700000" algn="tl">
                    <a:srgbClr val="000000">
                      <a:alpha val="43137"/>
                    </a:srgbClr>
                  </a:outerShdw>
                </a:effectLst>
                <a:latin typeface="Arial" pitchFamily="34" charset="0"/>
                <a:cs typeface="Arial" pitchFamily="34" charset="0"/>
              </a:rPr>
              <a:t>P</a:t>
            </a:r>
            <a:r>
              <a:rPr lang="es-ES" sz="1600" b="1" i="1" dirty="0" err="1">
                <a:solidFill>
                  <a:srgbClr val="CC3300"/>
                </a:solidFill>
                <a:effectLst>
                  <a:outerShdw blurRad="38100" dist="38100" dir="2700000" algn="tl">
                    <a:srgbClr val="000000">
                      <a:alpha val="43137"/>
                    </a:srgbClr>
                  </a:outerShdw>
                </a:effectLst>
              </a:rPr>
              <a:t>rivate</a:t>
            </a:r>
            <a:r>
              <a:rPr lang="es-ES" sz="1600" b="1" i="1" dirty="0">
                <a:solidFill>
                  <a:srgbClr val="CC3300"/>
                </a:solidFill>
                <a:effectLst>
                  <a:outerShdw blurRad="38100" dist="38100" dir="2700000" algn="tl">
                    <a:srgbClr val="000000">
                      <a:alpha val="43137"/>
                    </a:srgbClr>
                  </a:outerShdw>
                </a:effectLst>
              </a:rPr>
              <a:t> </a:t>
            </a:r>
            <a:r>
              <a:rPr lang="es-ES" sz="1600" b="1" i="1" dirty="0" err="1">
                <a:solidFill>
                  <a:srgbClr val="CC3300"/>
                </a:solidFill>
                <a:effectLst>
                  <a:outerShdw blurRad="38100" dist="38100" dir="2700000" algn="tl">
                    <a:srgbClr val="000000">
                      <a:alpha val="43137"/>
                    </a:srgbClr>
                  </a:outerShdw>
                </a:effectLst>
              </a:rPr>
              <a:t>Public</a:t>
            </a:r>
            <a:r>
              <a:rPr lang="es-ES" sz="1600" b="1" i="1" dirty="0">
                <a:solidFill>
                  <a:srgbClr val="CC3300"/>
                </a:solidFill>
                <a:effectLst>
                  <a:outerShdw blurRad="38100" dist="38100" dir="2700000" algn="tl">
                    <a:srgbClr val="000000">
                      <a:alpha val="43137"/>
                    </a:srgbClr>
                  </a:outerShdw>
                </a:effectLst>
              </a:rPr>
              <a:t> </a:t>
            </a:r>
            <a:r>
              <a:rPr lang="es-ES" sz="1600" b="1" i="1" dirty="0" err="1">
                <a:solidFill>
                  <a:srgbClr val="CC3300"/>
                </a:solidFill>
                <a:effectLst>
                  <a:outerShdw blurRad="38100" dist="38100" dir="2700000" algn="tl">
                    <a:srgbClr val="000000">
                      <a:alpha val="43137"/>
                    </a:srgbClr>
                  </a:outerShdw>
                </a:effectLst>
              </a:rPr>
              <a:t>Partnerships</a:t>
            </a:r>
            <a:r>
              <a:rPr lang="es-ES" sz="1600" b="1" i="1" dirty="0">
                <a:solidFill>
                  <a:srgbClr val="CC3300"/>
                </a:solidFill>
                <a:effectLst>
                  <a:outerShdw blurRad="38100" dist="38100" dir="2700000" algn="tl">
                    <a:srgbClr val="000000">
                      <a:alpha val="43137"/>
                    </a:srgbClr>
                  </a:outerShdw>
                </a:effectLst>
              </a:rPr>
              <a:t>-PPP</a:t>
            </a:r>
            <a:r>
              <a:rPr lang="es-ES" sz="1600" dirty="0">
                <a:latin typeface="Arial" pitchFamily="34" charset="0"/>
                <a:cs typeface="Arial" pitchFamily="34" charset="0"/>
              </a:rPr>
              <a:t>)</a:t>
            </a: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600" dirty="0">
                <a:latin typeface="Arial" pitchFamily="34" charset="0"/>
                <a:cs typeface="Arial" pitchFamily="34" charset="0"/>
              </a:rPr>
              <a:t> Financiamiento externo: Fondo para el Medio Ambiente Mundial (FMAM; Global </a:t>
            </a:r>
            <a:r>
              <a:rPr lang="es-ES" sz="1600" dirty="0" err="1">
                <a:latin typeface="Arial" pitchFamily="34" charset="0"/>
                <a:cs typeface="Arial" pitchFamily="34" charset="0"/>
              </a:rPr>
              <a:t>Environment</a:t>
            </a:r>
            <a:r>
              <a:rPr lang="es-ES" sz="1600" dirty="0">
                <a:latin typeface="Arial" pitchFamily="34" charset="0"/>
                <a:cs typeface="Arial" pitchFamily="34" charset="0"/>
              </a:rPr>
              <a:t> </a:t>
            </a:r>
            <a:r>
              <a:rPr lang="es-ES" sz="1600" dirty="0" err="1">
                <a:latin typeface="Arial" pitchFamily="34" charset="0"/>
                <a:cs typeface="Arial" pitchFamily="34" charset="0"/>
              </a:rPr>
              <a:t>Facility</a:t>
            </a:r>
            <a:r>
              <a:rPr lang="es-ES" sz="1600" dirty="0">
                <a:latin typeface="Arial" pitchFamily="34" charset="0"/>
                <a:cs typeface="Arial" pitchFamily="34" charset="0"/>
              </a:rPr>
              <a:t>-GEF) Ventana </a:t>
            </a:r>
            <a:r>
              <a:rPr lang="es-ES" sz="1600" b="1" i="1" dirty="0">
                <a:solidFill>
                  <a:srgbClr val="CC3300"/>
                </a:solidFill>
                <a:effectLst>
                  <a:outerShdw blurRad="38100" dist="38100" dir="2700000" algn="tl">
                    <a:srgbClr val="000000">
                      <a:alpha val="43137"/>
                    </a:srgbClr>
                  </a:outerShdw>
                </a:effectLst>
              </a:rPr>
              <a:t>Área Focal “Químicos y Desechos”  </a:t>
            </a:r>
            <a:r>
              <a:rPr lang="es-ES" sz="1600" dirty="0">
                <a:latin typeface="Arial" pitchFamily="34" charset="0"/>
                <a:cs typeface="Arial" pitchFamily="34" charset="0"/>
              </a:rPr>
              <a:t>6to. Periodo de Reposiciones 6th </a:t>
            </a:r>
            <a:r>
              <a:rPr lang="es-ES" sz="1600" dirty="0" err="1">
                <a:latin typeface="Arial" pitchFamily="34" charset="0"/>
                <a:cs typeface="Arial" pitchFamily="34" charset="0"/>
              </a:rPr>
              <a:t>Replenishment</a:t>
            </a:r>
            <a:r>
              <a:rPr lang="es-ES" sz="1600" dirty="0">
                <a:latin typeface="Arial" pitchFamily="34" charset="0"/>
                <a:cs typeface="Arial" pitchFamily="34" charset="0"/>
              </a:rPr>
              <a:t>, GEF-6 554 millones USD, 2014-2018; 7th </a:t>
            </a:r>
            <a:r>
              <a:rPr lang="es-ES" sz="1600" dirty="0" err="1">
                <a:latin typeface="Arial" pitchFamily="34" charset="0"/>
                <a:cs typeface="Arial" pitchFamily="34" charset="0"/>
              </a:rPr>
              <a:t>Replenishment</a:t>
            </a:r>
            <a:r>
              <a:rPr lang="es-ES" sz="1600" dirty="0">
                <a:latin typeface="Arial" pitchFamily="34" charset="0"/>
                <a:cs typeface="Arial" pitchFamily="34" charset="0"/>
              </a:rPr>
              <a:t>, GEF-7 599 millones USD 2019-2022, 8th </a:t>
            </a:r>
            <a:r>
              <a:rPr lang="es-ES" sz="1600" dirty="0" err="1">
                <a:latin typeface="Arial" pitchFamily="34" charset="0"/>
                <a:cs typeface="Arial" pitchFamily="34" charset="0"/>
              </a:rPr>
              <a:t>Replenishment</a:t>
            </a:r>
            <a:r>
              <a:rPr lang="es-ES" sz="1600" dirty="0">
                <a:latin typeface="Arial" pitchFamily="34" charset="0"/>
                <a:cs typeface="Arial" pitchFamily="34" charset="0"/>
              </a:rPr>
              <a:t> GEF-8 800 millones USD 2023-2026 </a:t>
            </a:r>
          </a:p>
          <a:p>
            <a:pPr>
              <a:buFont typeface="Wingdings" pitchFamily="2" charset="2"/>
              <a:buChar char="ü"/>
              <a:defRPr/>
            </a:pPr>
            <a:r>
              <a:rPr lang="es-ES" sz="1200" dirty="0">
                <a:latin typeface="Arial" pitchFamily="34" charset="0"/>
                <a:cs typeface="Arial" pitchFamily="34" charset="0"/>
              </a:rPr>
              <a:t> GEF-6: 375 millones Contaminantes Orgánicos Persistentes (</a:t>
            </a:r>
            <a:r>
              <a:rPr lang="es-ES" sz="1200" dirty="0" err="1">
                <a:latin typeface="Arial" pitchFamily="34" charset="0"/>
                <a:cs typeface="Arial" pitchFamily="34" charset="0"/>
              </a:rPr>
              <a:t>COPs</a:t>
            </a:r>
            <a:r>
              <a:rPr lang="es-ES" sz="1200" dirty="0">
                <a:latin typeface="Arial" pitchFamily="34" charset="0"/>
                <a:cs typeface="Arial" pitchFamily="34" charset="0"/>
              </a:rPr>
              <a:t>); GEF-7: 358 millones; GEF-8: 413 millones</a:t>
            </a:r>
          </a:p>
          <a:p>
            <a:pPr>
              <a:buFont typeface="Wingdings" pitchFamily="2" charset="2"/>
              <a:buChar char="ü"/>
              <a:defRPr/>
            </a:pPr>
            <a:r>
              <a:rPr lang="es-ES" sz="1200" dirty="0">
                <a:latin typeface="Arial" pitchFamily="34" charset="0"/>
                <a:cs typeface="Arial" pitchFamily="34" charset="0"/>
              </a:rPr>
              <a:t> GEF-6: 141 millones Mercurio; GEF-7: 206 millones; GEF-8 269 millones</a:t>
            </a:r>
          </a:p>
          <a:p>
            <a:pPr>
              <a:buFont typeface="Wingdings" pitchFamily="2" charset="2"/>
              <a:buChar char="ü"/>
              <a:defRPr/>
            </a:pPr>
            <a:r>
              <a:rPr lang="es-ES" sz="1200" dirty="0">
                <a:latin typeface="Arial" pitchFamily="34" charset="0"/>
                <a:cs typeface="Arial" pitchFamily="34" charset="0"/>
              </a:rPr>
              <a:t> GEF-6: 13 millones Programa SAICM; GEF-7: 12 millones; GEF-8: 65 millones</a:t>
            </a:r>
          </a:p>
          <a:p>
            <a:pPr>
              <a:buFont typeface="Wingdings" pitchFamily="2" charset="2"/>
              <a:buChar char="ü"/>
              <a:defRPr/>
            </a:pPr>
            <a:r>
              <a:rPr lang="es-ES" sz="1200" dirty="0">
                <a:latin typeface="Arial" pitchFamily="34" charset="0"/>
                <a:cs typeface="Arial" pitchFamily="34" charset="0"/>
              </a:rPr>
              <a:t> GEF-6: 25 millones Sustancias que agotan la capa de Ozono (Convenio de Viena sobre la Protección de la Capa Ozono-ODS); GEF-7: 23 millones; GEF-8: 13 millones</a:t>
            </a:r>
          </a:p>
        </p:txBody>
      </p:sp>
      <p:sp>
        <p:nvSpPr>
          <p:cNvPr id="42" name="Rectangle 92">
            <a:extLst>
              <a:ext uri="{FF2B5EF4-FFF2-40B4-BE49-F238E27FC236}">
                <a16:creationId xmlns:a16="http://schemas.microsoft.com/office/drawing/2014/main" id="{1847C54C-23B0-83FD-F7C6-A79E9D8FEF98}"/>
              </a:ext>
            </a:extLst>
          </p:cNvPr>
          <p:cNvSpPr>
            <a:spLocks noChangeArrowheads="1"/>
          </p:cNvSpPr>
          <p:nvPr/>
        </p:nvSpPr>
        <p:spPr bwMode="auto">
          <a:xfrm>
            <a:off x="0" y="-26988"/>
            <a:ext cx="9144000" cy="9556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8218" name="Picture 42" descr="http://www.unep.org/about/portals/24119/images/Rio20Logo.jpg">
            <a:hlinkClick r:id="rId7"/>
            <a:extLst>
              <a:ext uri="{FF2B5EF4-FFF2-40B4-BE49-F238E27FC236}">
                <a16:creationId xmlns:a16="http://schemas.microsoft.com/office/drawing/2014/main" id="{8C89CB6F-8D74-6848-8E3F-A54175678A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3663" y="-46038"/>
            <a:ext cx="1335087" cy="93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38" descr="Resultado de imagen para logo fondo para el medio ambiente mundial">
            <a:extLst>
              <a:ext uri="{FF2B5EF4-FFF2-40B4-BE49-F238E27FC236}">
                <a16:creationId xmlns:a16="http://schemas.microsoft.com/office/drawing/2014/main" id="{A65B01E7-052D-B38B-E074-DEE7237A7D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7988" y="2452688"/>
            <a:ext cx="927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1746192E-FDCB-D7B7-3FD5-4481B9560AE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94F2C3CE-A951-2E75-B27D-7A729FBD8AF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D33BD5A7-95BA-F9E4-BA77-C85EABE1949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5238C5B-324D-EDEA-8A88-40400757F5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38C605F0-EB7B-7216-05C1-133C738562F7}"/>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DD2411DF-EDDD-24E0-00D0-2D0CBD5789F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01FB472E-3B37-4538-4BF7-7FDDE065484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0744F49-C269-B39E-7699-2B66E61D62A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7F4C1DFB-BBBB-EE8C-F566-4926FB7D012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C8C460A-66B3-F004-C773-51CF67AC186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9228" name="47 Grupo">
            <a:extLst>
              <a:ext uri="{FF2B5EF4-FFF2-40B4-BE49-F238E27FC236}">
                <a16:creationId xmlns:a16="http://schemas.microsoft.com/office/drawing/2014/main" id="{F792B4D3-E8CB-CA77-EDDC-F0D106CC8004}"/>
              </a:ext>
            </a:extLst>
          </p:cNvPr>
          <p:cNvGrpSpPr>
            <a:grpSpLocks/>
          </p:cNvGrpSpPr>
          <p:nvPr/>
        </p:nvGrpSpPr>
        <p:grpSpPr bwMode="auto">
          <a:xfrm>
            <a:off x="-11113" y="5661025"/>
            <a:ext cx="9155113" cy="1212850"/>
            <a:chOff x="-10343" y="5804883"/>
            <a:chExt cx="9190855" cy="1069354"/>
          </a:xfrm>
        </p:grpSpPr>
        <p:pic>
          <p:nvPicPr>
            <p:cNvPr id="9248" name="Picture 34">
              <a:extLst>
                <a:ext uri="{FF2B5EF4-FFF2-40B4-BE49-F238E27FC236}">
                  <a16:creationId xmlns:a16="http://schemas.microsoft.com/office/drawing/2014/main" id="{50232E3D-802A-A567-AE4E-6C9991DB4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6">
              <a:extLst>
                <a:ext uri="{FF2B5EF4-FFF2-40B4-BE49-F238E27FC236}">
                  <a16:creationId xmlns:a16="http://schemas.microsoft.com/office/drawing/2014/main" id="{FFA6B903-D5A7-B488-6316-BDAD8A153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8">
              <a:extLst>
                <a:ext uri="{FF2B5EF4-FFF2-40B4-BE49-F238E27FC236}">
                  <a16:creationId xmlns:a16="http://schemas.microsoft.com/office/drawing/2014/main" id="{97357E8E-AC3C-2249-7C2A-FBF3B1D63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39">
              <a:extLst>
                <a:ext uri="{FF2B5EF4-FFF2-40B4-BE49-F238E27FC236}">
                  <a16:creationId xmlns:a16="http://schemas.microsoft.com/office/drawing/2014/main" id="{45959A23-0D94-C1EB-1064-A1827FDEA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5">
              <a:extLst>
                <a:ext uri="{FF2B5EF4-FFF2-40B4-BE49-F238E27FC236}">
                  <a16:creationId xmlns:a16="http://schemas.microsoft.com/office/drawing/2014/main" id="{7D266267-C4E7-6D14-E406-D3F8E3A953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522C45CD-2869-6708-F0EF-7C80BF634EE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395FEFA-F86C-848B-BA38-5E1DC5F3BC0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1DC6B4E5-4BA7-C091-48DC-9C3E9CD8924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B1E47264-5E93-E203-CA95-21FFC73D1671}"/>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E120ECFA-71FF-DA3B-F7CC-D61EF5667760}"/>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D5069547-2776-2C00-2CAE-82207F07895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3A14B0CA-A098-9758-369B-5BBB2DA18791}"/>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4FC4CF3B-726E-20F5-CC0F-5CEA7BA0168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B47A6E69-5D81-9360-A11D-20FEE46E0D1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CF05C504-CC7E-6C65-FDED-7A3CE7F6F0F3}"/>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9239" name="63 Grupo">
            <a:extLst>
              <a:ext uri="{FF2B5EF4-FFF2-40B4-BE49-F238E27FC236}">
                <a16:creationId xmlns:a16="http://schemas.microsoft.com/office/drawing/2014/main" id="{FC5607E4-8E33-E311-29ED-873C7AA049FF}"/>
              </a:ext>
            </a:extLst>
          </p:cNvPr>
          <p:cNvGrpSpPr>
            <a:grpSpLocks/>
          </p:cNvGrpSpPr>
          <p:nvPr/>
        </p:nvGrpSpPr>
        <p:grpSpPr bwMode="auto">
          <a:xfrm>
            <a:off x="-11113" y="5645150"/>
            <a:ext cx="9155113" cy="1212850"/>
            <a:chOff x="-10343" y="5804883"/>
            <a:chExt cx="9190855" cy="1069354"/>
          </a:xfrm>
        </p:grpSpPr>
        <p:pic>
          <p:nvPicPr>
            <p:cNvPr id="9243" name="Picture 34">
              <a:extLst>
                <a:ext uri="{FF2B5EF4-FFF2-40B4-BE49-F238E27FC236}">
                  <a16:creationId xmlns:a16="http://schemas.microsoft.com/office/drawing/2014/main" id="{2CBDE254-946B-E4AC-D8B9-C0310EAB8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36">
              <a:extLst>
                <a:ext uri="{FF2B5EF4-FFF2-40B4-BE49-F238E27FC236}">
                  <a16:creationId xmlns:a16="http://schemas.microsoft.com/office/drawing/2014/main" id="{12EAEE14-DD6F-7FB9-1E6A-D2736CB24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8">
              <a:extLst>
                <a:ext uri="{FF2B5EF4-FFF2-40B4-BE49-F238E27FC236}">
                  <a16:creationId xmlns:a16="http://schemas.microsoft.com/office/drawing/2014/main" id="{B4F7AFCC-FE63-E1A2-041A-909A46F46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9">
              <a:extLst>
                <a:ext uri="{FF2B5EF4-FFF2-40B4-BE49-F238E27FC236}">
                  <a16:creationId xmlns:a16="http://schemas.microsoft.com/office/drawing/2014/main" id="{09DB45E3-6C32-6E60-18E9-DD72B52EE0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5">
              <a:extLst>
                <a:ext uri="{FF2B5EF4-FFF2-40B4-BE49-F238E27FC236}">
                  <a16:creationId xmlns:a16="http://schemas.microsoft.com/office/drawing/2014/main" id="{1606371B-A439-5EE3-9899-B1C25A73C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86843FA2-A7F0-F51C-DC44-F3F501BF025B}"/>
              </a:ext>
            </a:extLst>
          </p:cNvPr>
          <p:cNvSpPr>
            <a:spLocks noChangeArrowheads="1"/>
          </p:cNvSpPr>
          <p:nvPr/>
        </p:nvSpPr>
        <p:spPr bwMode="auto">
          <a:xfrm>
            <a:off x="250825" y="746125"/>
            <a:ext cx="8785225" cy="4862870"/>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Productos químicos y desechos  Río+20 párrafos 213 a 223</a:t>
            </a:r>
            <a:endParaRPr lang="es-ES_tradnl"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800" b="1" dirty="0">
              <a:effectLst>
                <a:outerShdw blurRad="38100" dist="38100" dir="2700000" algn="tl">
                  <a:srgbClr val="FFFFFF"/>
                </a:outerShdw>
              </a:effectLst>
              <a:latin typeface="Arial" pitchFamily="34" charset="0"/>
              <a:cs typeface="Arial" pitchFamily="34" charset="0"/>
            </a:endParaRPr>
          </a:p>
          <a:p>
            <a:pPr>
              <a:buFont typeface="Wingdings" pitchFamily="2" charset="2"/>
              <a:buChar char="Ø"/>
              <a:defRPr/>
            </a:pPr>
            <a:r>
              <a:rPr lang="es-AR" sz="1800" b="1" dirty="0"/>
              <a:t> </a:t>
            </a:r>
            <a:r>
              <a:rPr lang="es-AR" sz="1600" b="1" i="1" dirty="0">
                <a:solidFill>
                  <a:srgbClr val="CC3300"/>
                </a:solidFill>
                <a:effectLst>
                  <a:outerShdw blurRad="38100" dist="38100" dir="2700000" algn="tl">
                    <a:srgbClr val="000000">
                      <a:alpha val="43137"/>
                    </a:srgbClr>
                  </a:outerShdw>
                </a:effectLst>
              </a:rPr>
              <a:t>Gestión/Manejo Ambientalmente Racional (GAR-MAR)</a:t>
            </a:r>
            <a:endParaRPr lang="es-AR" sz="1600" dirty="0">
              <a:latin typeface="Arial" pitchFamily="34" charset="0"/>
              <a:cs typeface="Arial" pitchFamily="34" charset="0"/>
            </a:endParaRPr>
          </a:p>
          <a:p>
            <a:pPr>
              <a:buFont typeface="Wingdings" pitchFamily="2" charset="2"/>
              <a:buChar char="Ø"/>
              <a:defRPr/>
            </a:pPr>
            <a:r>
              <a:rPr lang="es-AR" sz="1400" dirty="0">
                <a:latin typeface="Arial" pitchFamily="34" charset="0"/>
                <a:cs typeface="Arial" pitchFamily="34" charset="0"/>
              </a:rPr>
              <a:t> Cooperación Internacional</a:t>
            </a:r>
          </a:p>
          <a:p>
            <a:pPr>
              <a:buFont typeface="Wingdings" pitchFamily="2" charset="2"/>
              <a:buChar char="Ø"/>
              <a:defRPr/>
            </a:pPr>
            <a:r>
              <a:rPr lang="es-AR" sz="1400" dirty="0">
                <a:latin typeface="Arial" pitchFamily="34" charset="0"/>
                <a:cs typeface="Arial" pitchFamily="34" charset="0"/>
              </a:rPr>
              <a:t> </a:t>
            </a:r>
            <a:r>
              <a:rPr lang="es-ES" sz="1400" dirty="0">
                <a:latin typeface="Arial" pitchFamily="34" charset="0"/>
                <a:cs typeface="Arial" pitchFamily="34" charset="0"/>
              </a:rPr>
              <a:t>Compromiso con un enfoque de la gestión racional de desechos a todos niveles</a:t>
            </a:r>
          </a:p>
          <a:p>
            <a:pPr>
              <a:buFont typeface="Wingdings" pitchFamily="2" charset="2"/>
              <a:buChar char="Ø"/>
              <a:defRPr/>
            </a:pPr>
            <a:r>
              <a:rPr lang="es-ES" sz="1400" dirty="0">
                <a:latin typeface="Arial" pitchFamily="34" charset="0"/>
                <a:cs typeface="Arial" pitchFamily="34" charset="0"/>
              </a:rPr>
              <a:t> Preocupación por la carencia de capacidad para gestionar racionalmente los desechos durante todo su ciclo de vida. Reforzar estructuras de gobernanza</a:t>
            </a:r>
          </a:p>
          <a:p>
            <a:pPr>
              <a:buFont typeface="Wingdings" pitchFamily="2" charset="2"/>
              <a:buChar char="Ø"/>
              <a:defRPr/>
            </a:pPr>
            <a:r>
              <a:rPr lang="es-ES" sz="1400" dirty="0">
                <a:latin typeface="Arial" pitchFamily="34" charset="0"/>
                <a:cs typeface="Arial" pitchFamily="34" charset="0"/>
              </a:rPr>
              <a:t> Mayor coordinación y cooperación entre convenios sobre productos químicos y desechos:</a:t>
            </a:r>
          </a:p>
          <a:p>
            <a:pPr>
              <a:buFont typeface="Wingdings" pitchFamily="2" charset="2"/>
              <a:buChar char="ü"/>
              <a:defRPr/>
            </a:pPr>
            <a:r>
              <a:rPr lang="es-ES" sz="1400" dirty="0">
                <a:solidFill>
                  <a:srgbClr val="CC3300"/>
                </a:solidFill>
                <a:latin typeface="Arial" pitchFamily="34" charset="0"/>
                <a:cs typeface="Arial" pitchFamily="34" charset="0"/>
              </a:rPr>
              <a:t>Convenios de Basilea </a:t>
            </a:r>
            <a:r>
              <a:rPr lang="es-ES" sz="1400" b="1" i="1" dirty="0">
                <a:solidFill>
                  <a:srgbClr val="CC3300"/>
                </a:solidFill>
                <a:latin typeface="Arial" pitchFamily="34" charset="0"/>
                <a:cs typeface="Arial" pitchFamily="34" charset="0"/>
              </a:rPr>
              <a:t>“El Movimiento Transfronterizo de Desechos Peligrosos y su Eliminación y otros Desechos”</a:t>
            </a:r>
          </a:p>
          <a:p>
            <a:pPr>
              <a:buFont typeface="Wingdings" pitchFamily="2" charset="2"/>
              <a:buChar char="ü"/>
              <a:defRPr/>
            </a:pPr>
            <a:r>
              <a:rPr lang="es-ES" sz="1400" dirty="0">
                <a:solidFill>
                  <a:srgbClr val="CC3300"/>
                </a:solidFill>
                <a:latin typeface="Arial" pitchFamily="34" charset="0"/>
                <a:cs typeface="Arial" pitchFamily="34" charset="0"/>
              </a:rPr>
              <a:t> Convenio de Estocolmo sobre </a:t>
            </a:r>
            <a:r>
              <a:rPr lang="es-ES" sz="1400" b="1" i="1" dirty="0">
                <a:solidFill>
                  <a:srgbClr val="CC3300"/>
                </a:solidFill>
                <a:latin typeface="Arial" pitchFamily="34" charset="0"/>
                <a:cs typeface="Arial" pitchFamily="34" charset="0"/>
              </a:rPr>
              <a:t>“Contaminantes Orgánicos Persistentes” </a:t>
            </a:r>
          </a:p>
          <a:p>
            <a:pPr>
              <a:buFont typeface="Wingdings" pitchFamily="2" charset="2"/>
              <a:buChar char="ü"/>
              <a:defRPr/>
            </a:pPr>
            <a:r>
              <a:rPr lang="es-ES" sz="1400" dirty="0">
                <a:solidFill>
                  <a:srgbClr val="CC3300"/>
                </a:solidFill>
                <a:latin typeface="Arial" pitchFamily="34" charset="0"/>
                <a:cs typeface="Arial" pitchFamily="34" charset="0"/>
              </a:rPr>
              <a:t>Convenio de Rotterdam  sobre  </a:t>
            </a:r>
            <a:r>
              <a:rPr lang="es-ES" sz="1400" b="1" i="1" dirty="0">
                <a:solidFill>
                  <a:srgbClr val="CC3300"/>
                </a:solidFill>
                <a:latin typeface="Arial" pitchFamily="34" charset="0"/>
                <a:cs typeface="Arial" pitchFamily="34" charset="0"/>
              </a:rPr>
              <a:t>“El Procedimiento de Consentimiento Fundamentado Previo aplicable a ciertos  plaguicidas y productos químicos  peligrosos objeto de comercio internacional” </a:t>
            </a:r>
          </a:p>
          <a:p>
            <a:pPr>
              <a:buFont typeface="Wingdings" pitchFamily="2" charset="2"/>
              <a:buChar char="ü"/>
              <a:defRPr/>
            </a:pPr>
            <a:r>
              <a:rPr lang="es-ES" sz="1400" dirty="0">
                <a:solidFill>
                  <a:srgbClr val="CC3300"/>
                </a:solidFill>
                <a:latin typeface="Arial" pitchFamily="34" charset="0"/>
                <a:cs typeface="Arial" pitchFamily="34" charset="0"/>
              </a:rPr>
              <a:t> Programas </a:t>
            </a:r>
            <a:r>
              <a:rPr lang="es-ES" sz="1400" b="1" i="1" dirty="0">
                <a:solidFill>
                  <a:srgbClr val="CC3300"/>
                </a:solidFill>
                <a:latin typeface="Arial" pitchFamily="34" charset="0"/>
                <a:cs typeface="Arial" pitchFamily="34" charset="0"/>
              </a:rPr>
              <a:t>“Enfoque Estratégico para la gestión de los productos químicos a nivel internacional” </a:t>
            </a:r>
            <a:r>
              <a:rPr lang="es-ES" sz="1400" dirty="0">
                <a:solidFill>
                  <a:srgbClr val="CC3300"/>
                </a:solidFill>
                <a:latin typeface="Arial" pitchFamily="34" charset="0"/>
                <a:cs typeface="Arial" pitchFamily="34" charset="0"/>
              </a:rPr>
              <a:t>(</a:t>
            </a:r>
            <a:r>
              <a:rPr lang="es-ES" sz="1400" b="1" dirty="0">
                <a:solidFill>
                  <a:srgbClr val="CC3300"/>
                </a:solidFill>
                <a:effectLst>
                  <a:outerShdw blurRad="38100" dist="38100" dir="2700000" algn="tl">
                    <a:srgbClr val="000000">
                      <a:alpha val="43137"/>
                    </a:srgbClr>
                  </a:outerShdw>
                </a:effectLst>
                <a:latin typeface="Arial" pitchFamily="34" charset="0"/>
                <a:cs typeface="Arial" pitchFamily="34" charset="0"/>
              </a:rPr>
              <a:t>SAICM</a:t>
            </a:r>
            <a:r>
              <a:rPr lang="es-ES" sz="1400" dirty="0">
                <a:solidFill>
                  <a:srgbClr val="CC3300"/>
                </a:solidFill>
                <a:latin typeface="Arial" pitchFamily="34" charset="0"/>
                <a:cs typeface="Arial" pitchFamily="34" charset="0"/>
              </a:rPr>
              <a:t>) y la </a:t>
            </a:r>
            <a:r>
              <a:rPr lang="es-ES" sz="1400" b="1" i="1" dirty="0">
                <a:solidFill>
                  <a:srgbClr val="CC3300"/>
                </a:solidFill>
                <a:latin typeface="Arial" pitchFamily="34" charset="0"/>
                <a:cs typeface="Arial" pitchFamily="34" charset="0"/>
              </a:rPr>
              <a:t>“</a:t>
            </a:r>
            <a:r>
              <a:rPr lang="es-ES_tradnl" sz="1400" b="1" i="1" dirty="0">
                <a:solidFill>
                  <a:srgbClr val="CC3300"/>
                </a:solidFill>
                <a:latin typeface="Arial" pitchFamily="34" charset="0"/>
                <a:cs typeface="Arial" pitchFamily="34" charset="0"/>
              </a:rPr>
              <a:t>Conferencia Internacional sobre Gestión de los Productos Químicos”</a:t>
            </a:r>
            <a:r>
              <a:rPr lang="es-ES_tradnl" sz="1400" dirty="0">
                <a:solidFill>
                  <a:srgbClr val="CC3300"/>
                </a:solidFill>
                <a:latin typeface="Arial" pitchFamily="34" charset="0"/>
                <a:cs typeface="Arial" pitchFamily="34" charset="0"/>
              </a:rPr>
              <a:t> (</a:t>
            </a:r>
            <a:r>
              <a:rPr lang="es-ES_tradnl" sz="1400" b="1" dirty="0">
                <a:solidFill>
                  <a:srgbClr val="CC3300"/>
                </a:solidFill>
                <a:effectLst>
                  <a:outerShdw blurRad="38100" dist="38100" dir="2700000" algn="tl">
                    <a:srgbClr val="000000">
                      <a:alpha val="43137"/>
                    </a:srgbClr>
                  </a:outerShdw>
                </a:effectLst>
                <a:latin typeface="Arial" pitchFamily="34" charset="0"/>
                <a:cs typeface="Arial" pitchFamily="34" charset="0"/>
              </a:rPr>
              <a:t>ICCM</a:t>
            </a:r>
            <a:r>
              <a:rPr lang="es-ES_tradnl" sz="1400" dirty="0">
                <a:solidFill>
                  <a:srgbClr val="CC3300"/>
                </a:solidFill>
                <a:latin typeface="Arial" pitchFamily="34" charset="0"/>
                <a:cs typeface="Arial" pitchFamily="34" charset="0"/>
              </a:rPr>
              <a:t>)</a:t>
            </a:r>
            <a:endParaRPr lang="es-ES" sz="1400" b="1" i="1" dirty="0">
              <a:solidFill>
                <a:srgbClr val="CC3300"/>
              </a:solidFill>
              <a:latin typeface="Arial" pitchFamily="34" charset="0"/>
              <a:cs typeface="Arial" pitchFamily="34" charset="0"/>
            </a:endParaRPr>
          </a:p>
          <a:p>
            <a:pPr>
              <a:buFont typeface="Wingdings" pitchFamily="2" charset="2"/>
              <a:buChar char="ü"/>
              <a:defRPr/>
            </a:pPr>
            <a:r>
              <a:rPr lang="es-ES" sz="1400" dirty="0">
                <a:solidFill>
                  <a:srgbClr val="CC3300"/>
                </a:solidFill>
                <a:latin typeface="Arial" pitchFamily="34" charset="0"/>
                <a:cs typeface="Arial" pitchFamily="34" charset="0"/>
              </a:rPr>
              <a:t> Centros regionales y de Coordinación del Convenio de Basilea y Estocolmo </a:t>
            </a:r>
          </a:p>
          <a:p>
            <a:pPr algn="ctr">
              <a:defRPr/>
            </a:pPr>
            <a:endParaRPr lang="es-ES" sz="1500" b="1" dirty="0">
              <a:solidFill>
                <a:srgbClr val="FF9900"/>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es-ES" sz="1400" b="1" dirty="0">
                <a:solidFill>
                  <a:srgbClr val="FF9900"/>
                </a:solidFill>
                <a:effectLst>
                  <a:outerShdw blurRad="38100" dist="38100" dir="2700000" algn="tl">
                    <a:srgbClr val="000000">
                      <a:alpha val="43137"/>
                    </a:srgbClr>
                  </a:outerShdw>
                </a:effectLst>
                <a:latin typeface="Arial" pitchFamily="34" charset="0"/>
                <a:cs typeface="Arial" pitchFamily="34" charset="0"/>
              </a:rPr>
              <a:t>Convenio de Minamata sobre “El Mercurio” aprobado en Conferencia de Plenipotenciarios Kumamoto, Japón, Octubre 2013, </a:t>
            </a:r>
            <a:r>
              <a:rPr lang="es-AR" sz="1400" b="1" dirty="0">
                <a:solidFill>
                  <a:srgbClr val="FF9900"/>
                </a:solidFill>
                <a:effectLst>
                  <a:outerShdw blurRad="38100" dist="38100" dir="2700000" algn="tl">
                    <a:srgbClr val="000000">
                      <a:alpha val="43137"/>
                    </a:srgbClr>
                  </a:outerShdw>
                </a:effectLst>
                <a:latin typeface="Arial" pitchFamily="34" charset="0"/>
                <a:cs typeface="Arial" pitchFamily="34" charset="0"/>
              </a:rPr>
              <a:t>entró en vigor en Agosto de 2017</a:t>
            </a:r>
          </a:p>
          <a:p>
            <a:pPr algn="ctr">
              <a:defRPr/>
            </a:pPr>
            <a:r>
              <a:rPr lang="es-AR" sz="1400" b="1" dirty="0">
                <a:solidFill>
                  <a:srgbClr val="FF9900"/>
                </a:solidFill>
                <a:effectLst>
                  <a:outerShdw blurRad="38100" dist="38100" dir="2700000" algn="tl">
                    <a:srgbClr val="000000">
                      <a:alpha val="43137"/>
                    </a:srgbClr>
                  </a:outerShdw>
                </a:effectLst>
                <a:latin typeface="Arial" pitchFamily="34" charset="0"/>
                <a:cs typeface="Arial" pitchFamily="34" charset="0"/>
              </a:rPr>
              <a:t>Conferencia de las Partes (COP5), 30 de Octubre al 3 de Noviembre, Ginebra, Suiza</a:t>
            </a:r>
          </a:p>
        </p:txBody>
      </p:sp>
      <p:sp>
        <p:nvSpPr>
          <p:cNvPr id="42" name="Rectangle 92">
            <a:extLst>
              <a:ext uri="{FF2B5EF4-FFF2-40B4-BE49-F238E27FC236}">
                <a16:creationId xmlns:a16="http://schemas.microsoft.com/office/drawing/2014/main" id="{1C6B1B76-5670-3517-3C6E-0F2439CD13D7}"/>
              </a:ext>
            </a:extLst>
          </p:cNvPr>
          <p:cNvSpPr>
            <a:spLocks noChangeArrowheads="1"/>
          </p:cNvSpPr>
          <p:nvPr/>
        </p:nvSpPr>
        <p:spPr bwMode="auto">
          <a:xfrm>
            <a:off x="0" y="-26988"/>
            <a:ext cx="9144000" cy="8286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9242" name="Picture 42" descr="http://www.unep.org/about/portals/24119/images/Rio20Logo.jpg">
            <a:hlinkClick r:id="rId7"/>
            <a:extLst>
              <a:ext uri="{FF2B5EF4-FFF2-40B4-BE49-F238E27FC236}">
                <a16:creationId xmlns:a16="http://schemas.microsoft.com/office/drawing/2014/main" id="{884DD717-ACEE-F52F-42FA-52A34EAA0E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4763"/>
            <a:ext cx="11112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92E5B654-17E0-79F4-3753-266E2F319D4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77EDCEDF-EDAD-3511-2BC7-D48310C6E26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F216369-211C-1EB7-F285-75F766A9B2C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3CB52D0D-1628-3E34-93F8-0BEB7E095E1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0B618278-5A26-CEC0-D621-3BDC62B6CD8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9C37738-B3FF-D486-CEEB-24BB8383CEF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25E2E3A4-1F53-2C16-7147-AFE2703A3FD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729DC58B-5103-3B21-7BDE-408A98D0662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AA7F52F-6BC4-A65A-9824-1FAA13C12A1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57E56449-2337-B8B4-CC55-F128F4929FD9}"/>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0252" name="47 Grupo">
            <a:extLst>
              <a:ext uri="{FF2B5EF4-FFF2-40B4-BE49-F238E27FC236}">
                <a16:creationId xmlns:a16="http://schemas.microsoft.com/office/drawing/2014/main" id="{8F4FEADD-83A4-BF08-7EB8-D21ED6771CD4}"/>
              </a:ext>
            </a:extLst>
          </p:cNvPr>
          <p:cNvGrpSpPr>
            <a:grpSpLocks/>
          </p:cNvGrpSpPr>
          <p:nvPr/>
        </p:nvGrpSpPr>
        <p:grpSpPr bwMode="auto">
          <a:xfrm>
            <a:off x="-11113" y="5661025"/>
            <a:ext cx="9155113" cy="1212850"/>
            <a:chOff x="-10343" y="5804883"/>
            <a:chExt cx="9190855" cy="1069354"/>
          </a:xfrm>
        </p:grpSpPr>
        <p:pic>
          <p:nvPicPr>
            <p:cNvPr id="10274" name="Picture 34">
              <a:extLst>
                <a:ext uri="{FF2B5EF4-FFF2-40B4-BE49-F238E27FC236}">
                  <a16:creationId xmlns:a16="http://schemas.microsoft.com/office/drawing/2014/main" id="{8D12AF8B-73A7-280B-952E-AA6DCF905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6">
              <a:extLst>
                <a:ext uri="{FF2B5EF4-FFF2-40B4-BE49-F238E27FC236}">
                  <a16:creationId xmlns:a16="http://schemas.microsoft.com/office/drawing/2014/main" id="{919110BB-25C1-FE05-42B6-8045C7D00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8">
              <a:extLst>
                <a:ext uri="{FF2B5EF4-FFF2-40B4-BE49-F238E27FC236}">
                  <a16:creationId xmlns:a16="http://schemas.microsoft.com/office/drawing/2014/main" id="{A5F60FBD-D2DD-7728-2886-464E3D9F7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39">
              <a:extLst>
                <a:ext uri="{FF2B5EF4-FFF2-40B4-BE49-F238E27FC236}">
                  <a16:creationId xmlns:a16="http://schemas.microsoft.com/office/drawing/2014/main" id="{27C9BF2A-24D3-23C1-0C93-BEBED78FE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35">
              <a:extLst>
                <a:ext uri="{FF2B5EF4-FFF2-40B4-BE49-F238E27FC236}">
                  <a16:creationId xmlns:a16="http://schemas.microsoft.com/office/drawing/2014/main" id="{9CE36EFD-2121-92B4-28B3-A6D0A67DF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6DF305EE-00B8-6411-2ED2-4BE5C4B9CF9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AD37F5EB-56DE-573D-8F66-767968E3B5C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FC1B708F-7D9A-487B-DCCB-33DA2988450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1E10AF2-BF19-D284-F0EA-A34ACE20C94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C3573AA0-93C5-E164-96D2-2BB44519DCE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9A6A8477-8718-F73D-1FFF-44B7FB3A563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81BC7FBC-D4FD-CBF3-CCF9-5CC61C86C82A}"/>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EB331B75-DF18-8DCE-C16D-0F1D10309F8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AA960B70-B7F4-46CD-DA20-4C239FFE2E8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B8F70DDD-2067-3022-9649-5DB261DDCEE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CF1D14A8-CF73-80A5-14A6-C402CCCF7F14}"/>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0264" name="63 Grupo">
            <a:extLst>
              <a:ext uri="{FF2B5EF4-FFF2-40B4-BE49-F238E27FC236}">
                <a16:creationId xmlns:a16="http://schemas.microsoft.com/office/drawing/2014/main" id="{AFC3CA7D-E136-D2C5-3388-8CF36F268040}"/>
              </a:ext>
            </a:extLst>
          </p:cNvPr>
          <p:cNvGrpSpPr>
            <a:grpSpLocks/>
          </p:cNvGrpSpPr>
          <p:nvPr/>
        </p:nvGrpSpPr>
        <p:grpSpPr bwMode="auto">
          <a:xfrm>
            <a:off x="-11113" y="5645150"/>
            <a:ext cx="9155113" cy="1212850"/>
            <a:chOff x="-10343" y="5804883"/>
            <a:chExt cx="9190855" cy="1069354"/>
          </a:xfrm>
        </p:grpSpPr>
        <p:pic>
          <p:nvPicPr>
            <p:cNvPr id="10269" name="Picture 34">
              <a:extLst>
                <a:ext uri="{FF2B5EF4-FFF2-40B4-BE49-F238E27FC236}">
                  <a16:creationId xmlns:a16="http://schemas.microsoft.com/office/drawing/2014/main" id="{77B553D0-A8D2-91B6-F9BC-2C5CA1A76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36">
              <a:extLst>
                <a:ext uri="{FF2B5EF4-FFF2-40B4-BE49-F238E27FC236}">
                  <a16:creationId xmlns:a16="http://schemas.microsoft.com/office/drawing/2014/main" id="{5E098DA4-71E7-2234-D2EE-6EAE3F017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8">
              <a:extLst>
                <a:ext uri="{FF2B5EF4-FFF2-40B4-BE49-F238E27FC236}">
                  <a16:creationId xmlns:a16="http://schemas.microsoft.com/office/drawing/2014/main" id="{2C59894A-B558-CE87-DEA5-64ED187F9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9">
              <a:extLst>
                <a:ext uri="{FF2B5EF4-FFF2-40B4-BE49-F238E27FC236}">
                  <a16:creationId xmlns:a16="http://schemas.microsoft.com/office/drawing/2014/main" id="{BC29D10C-816B-2693-16A6-6AACFABC7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35">
              <a:extLst>
                <a:ext uri="{FF2B5EF4-FFF2-40B4-BE49-F238E27FC236}">
                  <a16:creationId xmlns:a16="http://schemas.microsoft.com/office/drawing/2014/main" id="{903B6D19-096E-8897-2FE5-0144ED2F33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56F877FA-831E-335B-EAD7-881E076435EC}"/>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50A6C5D8-C6A8-5BB6-4F20-E59EF55C1242}"/>
              </a:ext>
            </a:extLst>
          </p:cNvPr>
          <p:cNvSpPr>
            <a:spLocks noChangeArrowheads="1"/>
          </p:cNvSpPr>
          <p:nvPr/>
        </p:nvSpPr>
        <p:spPr bwMode="auto">
          <a:xfrm>
            <a:off x="250825" y="928688"/>
            <a:ext cx="8785225" cy="4462462"/>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400" b="1" cap="all" dirty="0">
                <a:solidFill>
                  <a:srgbClr val="3E9CB2"/>
                </a:solidFill>
                <a:effectLst>
                  <a:outerShdw blurRad="38100" dist="38100" dir="2700000" algn="tl">
                    <a:srgbClr val="000000"/>
                  </a:outerShdw>
                </a:effectLst>
              </a:rPr>
              <a:t>I ASAMBLEA DE LAS NACIONES UNIDAS para el medio </a:t>
            </a:r>
            <a:r>
              <a:rPr lang="es-AR" sz="2400" b="1" cap="all" dirty="0" err="1">
                <a:solidFill>
                  <a:srgbClr val="3E9CB2"/>
                </a:solidFill>
                <a:effectLst>
                  <a:outerShdw blurRad="38100" dist="38100" dir="2700000" algn="tl">
                    <a:srgbClr val="000000"/>
                  </a:outerShdw>
                </a:effectLst>
              </a:rPr>
              <a:t>AMBIENTe</a:t>
            </a:r>
            <a:r>
              <a:rPr lang="es-AR" sz="2400" b="1" cap="all" dirty="0">
                <a:solidFill>
                  <a:srgbClr val="3E9CB2"/>
                </a:solidFill>
                <a:effectLst>
                  <a:outerShdw blurRad="38100" dist="38100" dir="2700000" algn="tl">
                    <a:srgbClr val="000000"/>
                  </a:outerShdw>
                </a:effectLst>
              </a:rPr>
              <a:t> (</a:t>
            </a:r>
            <a:r>
              <a:rPr lang="es-AR" sz="2400" b="1" cap="all" dirty="0" err="1">
                <a:solidFill>
                  <a:srgbClr val="3E9CB2"/>
                </a:solidFill>
                <a:effectLst>
                  <a:outerShdw blurRad="38100" dist="38100" dir="2700000" algn="tl">
                    <a:srgbClr val="000000"/>
                  </a:outerShdw>
                </a:effectLst>
              </a:rPr>
              <a:t>anuma</a:t>
            </a:r>
            <a:r>
              <a:rPr lang="es-AR" sz="2400" b="1" cap="all" dirty="0">
                <a:solidFill>
                  <a:srgbClr val="3E9CB2"/>
                </a:solidFill>
                <a:effectLst>
                  <a:outerShdw blurRad="38100" dist="38100" dir="2700000" algn="tl">
                    <a:srgbClr val="000000"/>
                  </a:outerShdw>
                </a:effectLst>
              </a:rPr>
              <a:t>); UNEA</a:t>
            </a:r>
          </a:p>
          <a:p>
            <a:pPr algn="ctr">
              <a:buFont typeface="Wingdings" pitchFamily="2" charset="2"/>
              <a:buNone/>
              <a:defRPr/>
            </a:pPr>
            <a:r>
              <a:rPr lang="es-AR" sz="2400" b="1" cap="all" dirty="0">
                <a:solidFill>
                  <a:srgbClr val="3E9CB2"/>
                </a:solidFill>
                <a:effectLst>
                  <a:outerShdw blurRad="38100" dist="38100" dir="2700000" algn="tl">
                    <a:srgbClr val="000000"/>
                  </a:outerShdw>
                </a:effectLst>
              </a:rPr>
              <a:t>Nairobi, </a:t>
            </a:r>
            <a:r>
              <a:rPr lang="es-AR" sz="2400" b="1" cap="all" dirty="0" err="1">
                <a:solidFill>
                  <a:srgbClr val="3E9CB2"/>
                </a:solidFill>
                <a:effectLst>
                  <a:outerShdw blurRad="38100" dist="38100" dir="2700000" algn="tl">
                    <a:srgbClr val="000000"/>
                  </a:outerShdw>
                </a:effectLst>
              </a:rPr>
              <a:t>kenia</a:t>
            </a:r>
            <a:r>
              <a:rPr lang="es-AR" sz="2400" b="1" cap="all" dirty="0">
                <a:solidFill>
                  <a:srgbClr val="3E9CB2"/>
                </a:solidFill>
                <a:effectLst>
                  <a:outerShdw blurRad="38100" dist="38100" dir="2700000" algn="tl">
                    <a:srgbClr val="000000"/>
                  </a:outerShdw>
                </a:effectLst>
              </a:rPr>
              <a:t>, junio 2014</a:t>
            </a:r>
          </a:p>
          <a:p>
            <a:pPr algn="ctr">
              <a:buFont typeface="Wingdings" pitchFamily="2" charset="2"/>
              <a:buNone/>
              <a:defRPr/>
            </a:pPr>
            <a:endParaRPr lang="es-AR" sz="1000" b="1" dirty="0">
              <a:effectLst>
                <a:outerShdw blurRad="38100" dist="38100" dir="2700000" algn="tl">
                  <a:srgbClr val="FFFFFF"/>
                </a:outerShdw>
              </a:effectLst>
            </a:endParaRPr>
          </a:p>
          <a:p>
            <a:pPr algn="ctr">
              <a:buFont typeface="Wingdings" pitchFamily="2" charset="2"/>
              <a:buNone/>
              <a:defRPr/>
            </a:pPr>
            <a:endParaRPr lang="es-AR" sz="1000" b="1" dirty="0">
              <a:effectLst>
                <a:outerShdw blurRad="38100" dist="38100" dir="2700000" algn="tl">
                  <a:srgbClr val="FFFFFF"/>
                </a:outerShdw>
              </a:effectLst>
            </a:endParaRPr>
          </a:p>
          <a:p>
            <a:pPr>
              <a:buFont typeface="Wingdings" pitchFamily="2" charset="2"/>
              <a:buChar char="Ø"/>
              <a:defRPr/>
            </a:pPr>
            <a:r>
              <a:rPr lang="es-AR" sz="1700" dirty="0">
                <a:latin typeface="Arial" pitchFamily="34" charset="0"/>
                <a:cs typeface="Arial" pitchFamily="34" charset="0"/>
              </a:rPr>
              <a:t> </a:t>
            </a:r>
            <a:r>
              <a:rPr lang="es-AR" sz="1800" dirty="0">
                <a:effectLst>
                  <a:outerShdw blurRad="38100" dist="38100" dir="2700000" algn="tl">
                    <a:srgbClr val="000000">
                      <a:alpha val="43137"/>
                    </a:srgbClr>
                  </a:outerShdw>
                </a:effectLst>
              </a:rPr>
              <a:t>Resolución PNUMA/ANUMA.1/5 sobre </a:t>
            </a:r>
            <a:r>
              <a:rPr lang="es-AR" sz="1700" b="1" i="1" dirty="0">
                <a:solidFill>
                  <a:srgbClr val="CC3300"/>
                </a:solidFill>
                <a:effectLst>
                  <a:outerShdw blurRad="38100" dist="38100" dir="2700000" algn="tl">
                    <a:srgbClr val="000000">
                      <a:alpha val="43137"/>
                    </a:srgbClr>
                  </a:outerShdw>
                </a:effectLst>
              </a:rPr>
              <a:t>“Químicos y Desechos”</a:t>
            </a:r>
            <a:r>
              <a:rPr lang="es-AR" sz="1800" b="1" dirty="0">
                <a:effectLst>
                  <a:outerShdw blurRad="38100" dist="38100" dir="2700000" algn="tl">
                    <a:srgbClr val="000000">
                      <a:alpha val="43137"/>
                    </a:srgbClr>
                  </a:outerShdw>
                </a:effectLst>
              </a:rPr>
              <a:t> </a:t>
            </a:r>
          </a:p>
          <a:p>
            <a:pPr>
              <a:defRPr/>
            </a:pPr>
            <a:endParaRPr lang="es-AR" sz="1800" b="1" dirty="0">
              <a:effectLst>
                <a:outerShdw blurRad="38100" dist="38100" dir="2700000" algn="tl">
                  <a:srgbClr val="000000">
                    <a:alpha val="43137"/>
                  </a:srgbClr>
                </a:outerShdw>
              </a:effectLst>
            </a:endParaRPr>
          </a:p>
          <a:p>
            <a:pPr>
              <a:buFont typeface="Wingdings" pitchFamily="2" charset="2"/>
              <a:buChar char="Ø"/>
              <a:defRPr/>
            </a:pPr>
            <a:r>
              <a:rPr lang="es-AR" sz="1800" b="1" dirty="0">
                <a:effectLst>
                  <a:outerShdw blurRad="38100" dist="38100" dir="2700000" algn="tl">
                    <a:srgbClr val="000000">
                      <a:alpha val="43137"/>
                    </a:srgbClr>
                  </a:outerShdw>
                </a:effectLst>
              </a:rPr>
              <a:t>Resolución PNUMA/ANUMA.1/6 sobre </a:t>
            </a:r>
            <a:r>
              <a:rPr lang="es-AR" sz="1800" b="1" i="1" dirty="0">
                <a:effectLst>
                  <a:outerShdw blurRad="38100" dist="38100" dir="2700000" algn="tl">
                    <a:srgbClr val="000000">
                      <a:alpha val="43137"/>
                    </a:srgbClr>
                  </a:outerShdw>
                </a:effectLst>
              </a:rPr>
              <a:t>“Desechos plásticos marinos y micro-plásticos”</a:t>
            </a:r>
          </a:p>
          <a:p>
            <a:pPr>
              <a:defRPr/>
            </a:pPr>
            <a:endParaRPr lang="es-AR" sz="1800" b="1" i="1" dirty="0">
              <a:effectLst>
                <a:outerShdw blurRad="38100" dist="38100" dir="2700000" algn="tl">
                  <a:srgbClr val="000000">
                    <a:alpha val="43137"/>
                  </a:srgbClr>
                </a:outerShdw>
              </a:effectLst>
            </a:endParaRPr>
          </a:p>
          <a:p>
            <a:pPr>
              <a:buFont typeface="Wingdings" pitchFamily="2" charset="2"/>
              <a:buChar char="Ø"/>
              <a:defRPr/>
            </a:pPr>
            <a:r>
              <a:rPr lang="es-AR" sz="1800" b="1" dirty="0">
                <a:effectLst>
                  <a:outerShdw blurRad="38100" dist="38100" dir="2700000" algn="tl">
                    <a:srgbClr val="000000">
                      <a:alpha val="43137"/>
                    </a:srgbClr>
                  </a:outerShdw>
                </a:effectLst>
              </a:rPr>
              <a:t>Resolución PNUMA/ANUMA.1/7 sobre </a:t>
            </a:r>
            <a:r>
              <a:rPr lang="es-AR" sz="1800" b="1" i="1" dirty="0">
                <a:effectLst>
                  <a:outerShdw blurRad="38100" dist="38100" dir="2700000" algn="tl">
                    <a:srgbClr val="000000">
                      <a:alpha val="43137"/>
                    </a:srgbClr>
                  </a:outerShdw>
                </a:effectLst>
              </a:rPr>
              <a:t>“Fortalecimiento de la función del PNUMA en la promoción de la calidad de aire”</a:t>
            </a:r>
          </a:p>
          <a:p>
            <a:pPr>
              <a:defRPr/>
            </a:pPr>
            <a:endParaRPr lang="es-AR" sz="1700" b="1" i="1" dirty="0">
              <a:solidFill>
                <a:srgbClr val="CC3300"/>
              </a:solidFill>
              <a:effectLst>
                <a:outerShdw blurRad="38100" dist="38100" dir="2700000" algn="tl">
                  <a:srgbClr val="000000">
                    <a:alpha val="43137"/>
                  </a:srgbClr>
                </a:outerShdw>
              </a:effectLst>
            </a:endParaRPr>
          </a:p>
          <a:p>
            <a:pPr>
              <a:defRPr/>
            </a:pPr>
            <a:endParaRPr lang="es-AR" sz="1200" dirty="0">
              <a:latin typeface="Arial" pitchFamily="34" charset="0"/>
              <a:cs typeface="Arial" pitchFamily="34" charset="0"/>
            </a:endParaRPr>
          </a:p>
          <a:p>
            <a:pPr>
              <a:defRPr/>
            </a:pPr>
            <a:r>
              <a:rPr lang="es-AR" sz="1200" dirty="0">
                <a:effectLst>
                  <a:outerShdw blurRad="38100" dist="38100" dir="2700000" algn="tl">
                    <a:srgbClr val="000000">
                      <a:alpha val="43137"/>
                    </a:srgbClr>
                  </a:outerShdw>
                </a:effectLst>
              </a:rPr>
              <a:t>http://www.unep.org/unea/en/</a:t>
            </a:r>
            <a:endParaRPr lang="es-AR" sz="1200" dirty="0">
              <a:latin typeface="Arial" pitchFamily="34" charset="0"/>
              <a:cs typeface="Arial" pitchFamily="34" charset="0"/>
            </a:endParaRPr>
          </a:p>
        </p:txBody>
      </p:sp>
      <p:pic>
        <p:nvPicPr>
          <p:cNvPr id="10267" name="Picture 46" descr="https://encrypted-tbn1.gstatic.com/images?q=tbn:ANd9GcSrI0cx7A2UzYMug_6iyIeUvkW8XCN-u4SObpoGEPdRfHG0YpbyYXbcK2k">
            <a:hlinkClick r:id="rId7"/>
            <a:extLst>
              <a:ext uri="{FF2B5EF4-FFF2-40B4-BE49-F238E27FC236}">
                <a16:creationId xmlns:a16="http://schemas.microsoft.com/office/drawing/2014/main" id="{4C3E7A03-D53D-5C4F-39B9-E1145C1935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4797425"/>
            <a:ext cx="10683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50" descr="http://www.unep.org/about/portals/50240/images/unea_logo.jpg">
            <a:hlinkClick r:id="rId9"/>
            <a:extLst>
              <a:ext uri="{FF2B5EF4-FFF2-40B4-BE49-F238E27FC236}">
                <a16:creationId xmlns:a16="http://schemas.microsoft.com/office/drawing/2014/main" id="{AEB97E4D-F9A8-D886-595B-B4588BBFD2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9763" y="115888"/>
            <a:ext cx="254476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E7D68D80-E33C-5C41-F5B4-AF752FAA3D8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0C9588ED-3D48-EE1C-876E-A56D6DE6ECB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2C83E394-FDBD-DA8B-DDAF-9B60BCABD52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76BCB632-F694-A784-BE4B-5696072FF599}"/>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2B7AC08-90C8-743F-D31C-A97411EECF61}"/>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2CCB8C16-976C-BD5A-1B16-F77EFA910AE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E4448CA-1C1C-B109-25AB-0849843262E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2A6C2301-C62D-0EEC-77A3-39DBCB1CA49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D495B6DC-2720-C66E-F499-4B03B1C8EC1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A75E6DB8-69BC-B387-A6BE-35D748D69AE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1276" name="47 Grupo">
            <a:extLst>
              <a:ext uri="{FF2B5EF4-FFF2-40B4-BE49-F238E27FC236}">
                <a16:creationId xmlns:a16="http://schemas.microsoft.com/office/drawing/2014/main" id="{56A6C520-ED38-135D-E6DC-84186CC86429}"/>
              </a:ext>
            </a:extLst>
          </p:cNvPr>
          <p:cNvGrpSpPr>
            <a:grpSpLocks/>
          </p:cNvGrpSpPr>
          <p:nvPr/>
        </p:nvGrpSpPr>
        <p:grpSpPr bwMode="auto">
          <a:xfrm>
            <a:off x="-11113" y="5661025"/>
            <a:ext cx="9155113" cy="1212850"/>
            <a:chOff x="-10343" y="5804883"/>
            <a:chExt cx="9190855" cy="1069354"/>
          </a:xfrm>
        </p:grpSpPr>
        <p:pic>
          <p:nvPicPr>
            <p:cNvPr id="11296" name="Picture 34">
              <a:extLst>
                <a:ext uri="{FF2B5EF4-FFF2-40B4-BE49-F238E27FC236}">
                  <a16:creationId xmlns:a16="http://schemas.microsoft.com/office/drawing/2014/main" id="{A158E220-4E3A-9A59-CE8C-EC5A72B5D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36">
              <a:extLst>
                <a:ext uri="{FF2B5EF4-FFF2-40B4-BE49-F238E27FC236}">
                  <a16:creationId xmlns:a16="http://schemas.microsoft.com/office/drawing/2014/main" id="{9E73D484-42DC-FCCD-F4B2-A5BDD375A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38">
              <a:extLst>
                <a:ext uri="{FF2B5EF4-FFF2-40B4-BE49-F238E27FC236}">
                  <a16:creationId xmlns:a16="http://schemas.microsoft.com/office/drawing/2014/main" id="{0899E67D-D64E-80B0-0D2F-BEC1D048D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39">
              <a:extLst>
                <a:ext uri="{FF2B5EF4-FFF2-40B4-BE49-F238E27FC236}">
                  <a16:creationId xmlns:a16="http://schemas.microsoft.com/office/drawing/2014/main" id="{DDC1F18A-3DE4-D9ED-E06B-81A76DB261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5">
              <a:extLst>
                <a:ext uri="{FF2B5EF4-FFF2-40B4-BE49-F238E27FC236}">
                  <a16:creationId xmlns:a16="http://schemas.microsoft.com/office/drawing/2014/main" id="{6F168262-70F3-FCAC-7804-48BFB971E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299EE49C-13D3-E904-AFF3-8E6BFD1C92C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C8A9DD5-D701-1727-424C-100E3837341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467ACE46-05C5-23B6-45F1-18BF75FE8C6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10FC487B-9068-FD74-75CF-958576147966}"/>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4AA88BEF-AD68-72F0-FF52-CD94B685C51E}"/>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2DA2F32E-17BB-39BD-EC9D-0A97B471938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272E1E2-7F9D-896C-FEE9-CC8DA1891B5C}"/>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D24F0C79-514C-5218-3764-919E5FF5E54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16537DE7-AE1F-CA42-8D6B-C34FB11374D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759D4C6B-EDC1-DE35-6F30-150ACEB8EDE1}"/>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1287" name="63 Grupo">
            <a:extLst>
              <a:ext uri="{FF2B5EF4-FFF2-40B4-BE49-F238E27FC236}">
                <a16:creationId xmlns:a16="http://schemas.microsoft.com/office/drawing/2014/main" id="{9A55D483-5F92-9189-A131-20ED79A1214C}"/>
              </a:ext>
            </a:extLst>
          </p:cNvPr>
          <p:cNvGrpSpPr>
            <a:grpSpLocks/>
          </p:cNvGrpSpPr>
          <p:nvPr/>
        </p:nvGrpSpPr>
        <p:grpSpPr bwMode="auto">
          <a:xfrm>
            <a:off x="-11113" y="5645150"/>
            <a:ext cx="9155113" cy="1212850"/>
            <a:chOff x="-10343" y="5804883"/>
            <a:chExt cx="9190855" cy="1069354"/>
          </a:xfrm>
        </p:grpSpPr>
        <p:pic>
          <p:nvPicPr>
            <p:cNvPr id="11291" name="Picture 34">
              <a:extLst>
                <a:ext uri="{FF2B5EF4-FFF2-40B4-BE49-F238E27FC236}">
                  <a16:creationId xmlns:a16="http://schemas.microsoft.com/office/drawing/2014/main" id="{18A37A3E-D754-F8CD-0442-0DB7DF3FB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36">
              <a:extLst>
                <a:ext uri="{FF2B5EF4-FFF2-40B4-BE49-F238E27FC236}">
                  <a16:creationId xmlns:a16="http://schemas.microsoft.com/office/drawing/2014/main" id="{488FCE0A-DD62-352A-E017-C88D98DA2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38">
              <a:extLst>
                <a:ext uri="{FF2B5EF4-FFF2-40B4-BE49-F238E27FC236}">
                  <a16:creationId xmlns:a16="http://schemas.microsoft.com/office/drawing/2014/main" id="{24B81C59-8FA1-1359-234B-8C294D949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9">
              <a:extLst>
                <a:ext uri="{FF2B5EF4-FFF2-40B4-BE49-F238E27FC236}">
                  <a16:creationId xmlns:a16="http://schemas.microsoft.com/office/drawing/2014/main" id="{511879AD-CC6A-1474-A75A-E6CB1BC89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5">
              <a:extLst>
                <a:ext uri="{FF2B5EF4-FFF2-40B4-BE49-F238E27FC236}">
                  <a16:creationId xmlns:a16="http://schemas.microsoft.com/office/drawing/2014/main" id="{8AD2EAD2-A149-AB8A-B902-91B3E38D09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D148E6AD-5325-4A1F-CBC6-E6C5069A7E9E}"/>
              </a:ext>
            </a:extLst>
          </p:cNvPr>
          <p:cNvSpPr>
            <a:spLocks noChangeArrowheads="1"/>
          </p:cNvSpPr>
          <p:nvPr/>
        </p:nvSpPr>
        <p:spPr bwMode="auto">
          <a:xfrm>
            <a:off x="250825" y="969963"/>
            <a:ext cx="8785225" cy="5154612"/>
          </a:xfrm>
          <a:prstGeom prst="rect">
            <a:avLst/>
          </a:prstGeom>
          <a:noFill/>
          <a:ln w="9525">
            <a:noFill/>
            <a:miter lim="800000"/>
            <a:headEnd/>
            <a:tailEnd/>
          </a:ln>
          <a:effectLst/>
        </p:spPr>
        <p:txBody>
          <a:bodyPr>
            <a:spAutoFit/>
          </a:bodyPr>
          <a:lstStyle/>
          <a:p>
            <a:pPr algn="ctr">
              <a:buFont typeface="Wingdings" pitchFamily="2" charset="2"/>
              <a:buNone/>
              <a:defRPr/>
            </a:pPr>
            <a:r>
              <a:rPr lang="es-AR" sz="2400" b="1" cap="all" dirty="0">
                <a:solidFill>
                  <a:srgbClr val="3E9CB2"/>
                </a:solidFill>
                <a:effectLst>
                  <a:outerShdw blurRad="38100" dist="38100" dir="2700000" algn="tl">
                    <a:srgbClr val="000000"/>
                  </a:outerShdw>
                </a:effectLst>
              </a:rPr>
              <a:t>Resolución PNUMA/ANUMA.1/5 sobre Químicos y Desechos</a:t>
            </a:r>
            <a:endParaRPr lang="es-ES"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 sz="1000" b="1" dirty="0">
              <a:effectLst>
                <a:outerShdw blurRad="38100" dist="38100" dir="2700000" algn="tl">
                  <a:srgbClr val="FFFFFF"/>
                </a:outerShdw>
              </a:effectLst>
            </a:endParaRPr>
          </a:p>
          <a:p>
            <a:pPr>
              <a:buFont typeface="Wingdings" pitchFamily="2" charset="2"/>
              <a:buChar char="Ø"/>
              <a:defRPr/>
            </a:pPr>
            <a:r>
              <a:rPr lang="es-ES" sz="1600" dirty="0">
                <a:latin typeface="Arial" pitchFamily="34" charset="0"/>
                <a:cs typeface="Arial" pitchFamily="34" charset="0"/>
              </a:rPr>
              <a:t> </a:t>
            </a:r>
            <a:r>
              <a:rPr lang="es-ES" sz="1600" b="1" dirty="0">
                <a:effectLst>
                  <a:outerShdw blurRad="38100" dist="38100" dir="2700000" algn="tl">
                    <a:srgbClr val="000000">
                      <a:alpha val="43137"/>
                    </a:srgbClr>
                  </a:outerShdw>
                </a:effectLst>
                <a:latin typeface="Arial" pitchFamily="34" charset="0"/>
                <a:cs typeface="Arial" pitchFamily="34" charset="0"/>
              </a:rPr>
              <a:t>Sección I: </a:t>
            </a:r>
            <a:r>
              <a:rPr lang="es-ES" sz="1600" dirty="0">
                <a:latin typeface="Arial" pitchFamily="34" charset="0"/>
                <a:cs typeface="Arial" pitchFamily="34" charset="0"/>
              </a:rPr>
              <a:t>Aprobación del documento </a:t>
            </a:r>
            <a:r>
              <a:rPr lang="es-ES" sz="1600" b="1" i="1" dirty="0">
                <a:solidFill>
                  <a:srgbClr val="CC3300"/>
                </a:solidFill>
                <a:effectLst>
                  <a:outerShdw blurRad="38100" dist="38100" dir="2700000" algn="tl">
                    <a:srgbClr val="000000">
                      <a:alpha val="43137"/>
                    </a:srgbClr>
                  </a:outerShdw>
                </a:effectLst>
              </a:rPr>
              <a:t>“Fortalecimiento de la gestión racional de los productos químicos y desechos en el largo plazo”  Anexo I</a:t>
            </a:r>
          </a:p>
          <a:p>
            <a:pPr>
              <a:defRPr/>
            </a:pPr>
            <a:endParaRPr lang="es-ES" sz="1200" dirty="0">
              <a:latin typeface="Arial" pitchFamily="34" charset="0"/>
              <a:cs typeface="Arial" pitchFamily="34" charset="0"/>
            </a:endParaRPr>
          </a:p>
          <a:p>
            <a:pPr>
              <a:buFont typeface="Wingdings" pitchFamily="2" charset="2"/>
              <a:buChar char="Ø"/>
              <a:defRPr/>
            </a:pPr>
            <a:r>
              <a:rPr lang="es-ES" sz="1600" dirty="0">
                <a:latin typeface="Arial" pitchFamily="34" charset="0"/>
                <a:cs typeface="Arial" pitchFamily="34" charset="0"/>
              </a:rPr>
              <a:t> </a:t>
            </a:r>
            <a:r>
              <a:rPr lang="es-ES" sz="1600" b="1" dirty="0">
                <a:effectLst>
                  <a:outerShdw blurRad="38100" dist="38100" dir="2700000" algn="tl">
                    <a:srgbClr val="000000">
                      <a:alpha val="43137"/>
                    </a:srgbClr>
                  </a:outerShdw>
                </a:effectLst>
                <a:latin typeface="Arial" pitchFamily="34" charset="0"/>
                <a:cs typeface="Arial" pitchFamily="34" charset="0"/>
              </a:rPr>
              <a:t>Sección II: </a:t>
            </a:r>
            <a:r>
              <a:rPr lang="es-ES" sz="1600" dirty="0">
                <a:latin typeface="Arial" pitchFamily="34" charset="0"/>
                <a:cs typeface="Arial" pitchFamily="34" charset="0"/>
              </a:rPr>
              <a:t>Aprobación del </a:t>
            </a:r>
            <a:r>
              <a:rPr lang="es-ES" sz="1600" b="1" i="1" dirty="0">
                <a:solidFill>
                  <a:srgbClr val="CC3300"/>
                </a:solidFill>
                <a:effectLst>
                  <a:outerShdw blurRad="38100" dist="38100" dir="2700000" algn="tl">
                    <a:srgbClr val="000000">
                      <a:alpha val="43137"/>
                    </a:srgbClr>
                  </a:outerShdw>
                </a:effectLst>
              </a:rPr>
              <a:t>“Enfoque Integrado para la financiación de la gestión racional de los productos químicos y los desechos”  </a:t>
            </a:r>
            <a:r>
              <a:rPr lang="es-ES" sz="1600" dirty="0">
                <a:latin typeface="Arial" pitchFamily="34" charset="0"/>
                <a:cs typeface="Arial" pitchFamily="34" charset="0"/>
              </a:rPr>
              <a:t>y los Términos de Referencia (</a:t>
            </a:r>
            <a:r>
              <a:rPr lang="es-ES" sz="1600" dirty="0" err="1">
                <a:latin typeface="Arial" pitchFamily="34" charset="0"/>
                <a:cs typeface="Arial" pitchFamily="34" charset="0"/>
              </a:rPr>
              <a:t>TdR</a:t>
            </a:r>
            <a:r>
              <a:rPr lang="es-ES" sz="1600" dirty="0">
                <a:latin typeface="Arial" pitchFamily="34" charset="0"/>
                <a:cs typeface="Arial" pitchFamily="34" charset="0"/>
              </a:rPr>
              <a:t>) del </a:t>
            </a:r>
            <a:r>
              <a:rPr lang="es-ES" sz="1600" b="1" i="1" dirty="0">
                <a:solidFill>
                  <a:srgbClr val="CC3300"/>
                </a:solidFill>
                <a:effectLst>
                  <a:outerShdw blurRad="38100" dist="38100" dir="2700000" algn="tl">
                    <a:srgbClr val="000000">
                      <a:alpha val="43137"/>
                    </a:srgbClr>
                  </a:outerShdw>
                </a:effectLst>
              </a:rPr>
              <a:t>“Programa Especial de apoyo al fortalecimiento institucional a nivel nacional para la aplicación de los convenios de Basilea, Rotterdam, Estocolmo y </a:t>
            </a:r>
            <a:r>
              <a:rPr lang="es-ES" sz="1600" b="1" i="1" dirty="0" err="1">
                <a:solidFill>
                  <a:srgbClr val="CC3300"/>
                </a:solidFill>
                <a:effectLst>
                  <a:outerShdw blurRad="38100" dist="38100" dir="2700000" algn="tl">
                    <a:srgbClr val="000000">
                      <a:alpha val="43137"/>
                    </a:srgbClr>
                  </a:outerShdw>
                </a:effectLst>
              </a:rPr>
              <a:t>Minamata</a:t>
            </a:r>
            <a:r>
              <a:rPr lang="es-ES" sz="1600" b="1" i="1" dirty="0">
                <a:solidFill>
                  <a:srgbClr val="CC3300"/>
                </a:solidFill>
                <a:effectLst>
                  <a:outerShdw blurRad="38100" dist="38100" dir="2700000" algn="tl">
                    <a:srgbClr val="000000">
                      <a:alpha val="43137"/>
                    </a:srgbClr>
                  </a:outerShdw>
                </a:effectLst>
              </a:rPr>
              <a:t>, y SAICM” Anexo II</a:t>
            </a:r>
          </a:p>
          <a:p>
            <a:pPr>
              <a:defRPr/>
            </a:pPr>
            <a:endParaRPr lang="es-ES" sz="1200" b="1" i="1" dirty="0">
              <a:solidFill>
                <a:srgbClr val="CC3300"/>
              </a:solidFill>
              <a:effectLst>
                <a:outerShdw blurRad="38100" dist="38100" dir="2700000" algn="tl">
                  <a:srgbClr val="000000">
                    <a:alpha val="43137"/>
                  </a:srgbClr>
                </a:outerShdw>
              </a:effectLst>
            </a:endParaRPr>
          </a:p>
          <a:p>
            <a:pPr>
              <a:buFont typeface="Wingdings" pitchFamily="2" charset="2"/>
              <a:buChar char="Ø"/>
              <a:defRPr/>
            </a:pPr>
            <a:r>
              <a:rPr lang="es-ES" sz="1600" dirty="0">
                <a:latin typeface="Arial" pitchFamily="34" charset="0"/>
                <a:cs typeface="Arial" pitchFamily="34" charset="0"/>
              </a:rPr>
              <a:t> </a:t>
            </a:r>
            <a:r>
              <a:rPr lang="es-ES" sz="1600" b="1" dirty="0">
                <a:effectLst>
                  <a:outerShdw blurRad="38100" dist="38100" dir="2700000" algn="tl">
                    <a:srgbClr val="000000">
                      <a:alpha val="43137"/>
                    </a:srgbClr>
                  </a:outerShdw>
                </a:effectLst>
                <a:latin typeface="Arial" pitchFamily="34" charset="0"/>
                <a:cs typeface="Arial" pitchFamily="34" charset="0"/>
              </a:rPr>
              <a:t>Sección IV: </a:t>
            </a:r>
            <a:r>
              <a:rPr lang="es-ES" sz="1600" dirty="0">
                <a:latin typeface="Arial" pitchFamily="34" charset="0"/>
                <a:cs typeface="Arial" pitchFamily="34" charset="0"/>
              </a:rPr>
              <a:t>Convención de </a:t>
            </a:r>
            <a:r>
              <a:rPr lang="es-ES" sz="1600" dirty="0" err="1">
                <a:latin typeface="Arial" pitchFamily="34" charset="0"/>
                <a:cs typeface="Arial" pitchFamily="34" charset="0"/>
              </a:rPr>
              <a:t>Minamata</a:t>
            </a:r>
            <a:r>
              <a:rPr lang="es-ES" sz="1600" dirty="0">
                <a:latin typeface="Arial" pitchFamily="34" charset="0"/>
                <a:cs typeface="Arial" pitchFamily="34" charset="0"/>
              </a:rPr>
              <a:t> sobre </a:t>
            </a:r>
            <a:r>
              <a:rPr lang="es-ES" sz="1600" b="1" i="1" dirty="0">
                <a:solidFill>
                  <a:srgbClr val="CC3300"/>
                </a:solidFill>
                <a:effectLst>
                  <a:outerShdw blurRad="38100" dist="38100" dir="2700000" algn="tl">
                    <a:srgbClr val="000000">
                      <a:alpha val="43137"/>
                    </a:srgbClr>
                  </a:outerShdw>
                </a:effectLst>
              </a:rPr>
              <a:t>“El Mercurio”</a:t>
            </a:r>
          </a:p>
          <a:p>
            <a:pPr>
              <a:defRPr/>
            </a:pPr>
            <a:endParaRPr lang="es-ES" sz="1200" dirty="0">
              <a:latin typeface="Arial" pitchFamily="34" charset="0"/>
              <a:cs typeface="Arial" pitchFamily="34" charset="0"/>
            </a:endParaRPr>
          </a:p>
          <a:p>
            <a:pPr>
              <a:buFont typeface="Wingdings" pitchFamily="2" charset="2"/>
              <a:buChar char="Ø"/>
              <a:defRPr/>
            </a:pPr>
            <a:r>
              <a:rPr lang="es-ES" sz="1600" dirty="0">
                <a:latin typeface="Arial" pitchFamily="34" charset="0"/>
                <a:cs typeface="Arial" pitchFamily="34" charset="0"/>
              </a:rPr>
              <a:t> </a:t>
            </a:r>
            <a:r>
              <a:rPr lang="es-ES" sz="1600" b="1" dirty="0">
                <a:effectLst>
                  <a:outerShdw blurRad="38100" dist="38100" dir="2700000" algn="tl">
                    <a:srgbClr val="000000">
                      <a:alpha val="43137"/>
                    </a:srgbClr>
                  </a:outerShdw>
                </a:effectLst>
                <a:latin typeface="Arial" pitchFamily="34" charset="0"/>
                <a:cs typeface="Arial" pitchFamily="34" charset="0"/>
              </a:rPr>
              <a:t>Sección V: </a:t>
            </a:r>
            <a:r>
              <a:rPr lang="es-ES" sz="1600" dirty="0">
                <a:latin typeface="Arial" pitchFamily="34" charset="0"/>
                <a:cs typeface="Arial" pitchFamily="34" charset="0"/>
              </a:rPr>
              <a:t>Programa SAICM y la </a:t>
            </a:r>
            <a:r>
              <a:rPr lang="es-ES" sz="1600" b="1" i="1" dirty="0">
                <a:solidFill>
                  <a:srgbClr val="CC3300"/>
                </a:solidFill>
                <a:effectLst>
                  <a:outerShdw blurRad="38100" dist="38100" dir="2700000" algn="tl">
                    <a:srgbClr val="000000">
                      <a:alpha val="43137"/>
                    </a:srgbClr>
                  </a:outerShdw>
                </a:effectLst>
              </a:rPr>
              <a:t>“Conferencia Internacional sobre la Gestión de Productos Químicos”</a:t>
            </a:r>
            <a:r>
              <a:rPr lang="es-ES" sz="1600" dirty="0">
                <a:latin typeface="Arial" pitchFamily="34" charset="0"/>
                <a:cs typeface="Arial" pitchFamily="34" charset="0"/>
              </a:rPr>
              <a:t>; cumplimentar el </a:t>
            </a:r>
            <a:r>
              <a:rPr lang="es-ES" sz="1600" b="1" i="1" dirty="0">
                <a:solidFill>
                  <a:srgbClr val="CC3300"/>
                </a:solidFill>
                <a:effectLst>
                  <a:outerShdw blurRad="38100" dist="38100" dir="2700000" algn="tl">
                    <a:srgbClr val="000000">
                      <a:alpha val="43137"/>
                    </a:srgbClr>
                  </a:outerShdw>
                </a:effectLst>
              </a:rPr>
              <a:t>Objetivo 2020 del Plan de Implementación de Johannesburgo </a:t>
            </a:r>
            <a:r>
              <a:rPr lang="es-ES" sz="1600" b="1" i="1" dirty="0">
                <a:effectLst>
                  <a:outerShdw blurRad="38100" dist="38100" dir="2700000" algn="tl">
                    <a:srgbClr val="000000">
                      <a:alpha val="43137"/>
                    </a:srgbClr>
                  </a:outerShdw>
                </a:effectLst>
                <a:latin typeface="Arial" pitchFamily="34" charset="0"/>
                <a:cs typeface="Arial" pitchFamily="34" charset="0"/>
              </a:rPr>
              <a:t>“Los productos químicos se producen y utilizan de forma que reduzcan al mínimo los efectos adversos significativos sobre la salud humana y el ambiente”</a:t>
            </a:r>
          </a:p>
          <a:p>
            <a:pPr>
              <a:buFont typeface="Wingdings" pitchFamily="2" charset="2"/>
              <a:buChar char="Ø"/>
              <a:defRPr/>
            </a:pPr>
            <a:endParaRPr lang="es-ES" sz="1700" dirty="0">
              <a:latin typeface="Arial" pitchFamily="34" charset="0"/>
              <a:cs typeface="Arial" pitchFamily="34" charset="0"/>
            </a:endParaRPr>
          </a:p>
          <a:p>
            <a:pPr>
              <a:defRPr/>
            </a:pPr>
            <a:endParaRPr lang="es-ES" sz="10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927B6754-0EC2-856D-39DA-0A57B0A9E632}"/>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1290" name="Picture 50" descr="http://www.unep.org/about/portals/50240/images/unea_logo.jpg">
            <a:hlinkClick r:id="rId7"/>
            <a:extLst>
              <a:ext uri="{FF2B5EF4-FFF2-40B4-BE49-F238E27FC236}">
                <a16:creationId xmlns:a16="http://schemas.microsoft.com/office/drawing/2014/main" id="{CC996806-20F4-6827-71D3-C6A9EF3B17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763" y="0"/>
            <a:ext cx="2544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Office\Plantillas\Presentación en blanco.pot</Template>
  <TotalTime>13447</TotalTime>
  <Words>7342</Words>
  <Application>Microsoft Office PowerPoint</Application>
  <PresentationFormat>Presentación en pantalla (4:3)</PresentationFormat>
  <Paragraphs>457</Paragraphs>
  <Slides>41</Slides>
  <Notes>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Presentación 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Capra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Alberto Capra</dc:creator>
  <cp:lastModifiedBy>Alberto Santos Capra</cp:lastModifiedBy>
  <cp:revision>810</cp:revision>
  <dcterms:created xsi:type="dcterms:W3CDTF">2002-10-06T13:51:08Z</dcterms:created>
  <dcterms:modified xsi:type="dcterms:W3CDTF">2023-11-29T12:00:17Z</dcterms:modified>
</cp:coreProperties>
</file>