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67"/>
  </p:notesMasterIdLst>
  <p:sldIdLst>
    <p:sldId id="440" r:id="rId3"/>
    <p:sldId id="496" r:id="rId4"/>
    <p:sldId id="477" r:id="rId5"/>
    <p:sldId id="480" r:id="rId6"/>
    <p:sldId id="479" r:id="rId7"/>
    <p:sldId id="482" r:id="rId8"/>
    <p:sldId id="476" r:id="rId9"/>
    <p:sldId id="483" r:id="rId10"/>
    <p:sldId id="484" r:id="rId11"/>
    <p:sldId id="485" r:id="rId12"/>
    <p:sldId id="486" r:id="rId13"/>
    <p:sldId id="504" r:id="rId14"/>
    <p:sldId id="505" r:id="rId15"/>
    <p:sldId id="502" r:id="rId16"/>
    <p:sldId id="503" r:id="rId17"/>
    <p:sldId id="506" r:id="rId18"/>
    <p:sldId id="546" r:id="rId19"/>
    <p:sldId id="553" r:id="rId20"/>
    <p:sldId id="552" r:id="rId21"/>
    <p:sldId id="554" r:id="rId22"/>
    <p:sldId id="547" r:id="rId23"/>
    <p:sldId id="548" r:id="rId24"/>
    <p:sldId id="549" r:id="rId25"/>
    <p:sldId id="550" r:id="rId26"/>
    <p:sldId id="551" r:id="rId27"/>
    <p:sldId id="510" r:id="rId28"/>
    <p:sldId id="511" r:id="rId29"/>
    <p:sldId id="512" r:id="rId30"/>
    <p:sldId id="513" r:id="rId31"/>
    <p:sldId id="517" r:id="rId32"/>
    <p:sldId id="518" r:id="rId33"/>
    <p:sldId id="523" r:id="rId34"/>
    <p:sldId id="525" r:id="rId35"/>
    <p:sldId id="526" r:id="rId36"/>
    <p:sldId id="524" r:id="rId37"/>
    <p:sldId id="530" r:id="rId38"/>
    <p:sldId id="531" r:id="rId39"/>
    <p:sldId id="532" r:id="rId40"/>
    <p:sldId id="533" r:id="rId41"/>
    <p:sldId id="534" r:id="rId42"/>
    <p:sldId id="535" r:id="rId43"/>
    <p:sldId id="536" r:id="rId44"/>
    <p:sldId id="537" r:id="rId45"/>
    <p:sldId id="538" r:id="rId46"/>
    <p:sldId id="539" r:id="rId47"/>
    <p:sldId id="540" r:id="rId48"/>
    <p:sldId id="478" r:id="rId49"/>
    <p:sldId id="507" r:id="rId50"/>
    <p:sldId id="493" r:id="rId51"/>
    <p:sldId id="495" r:id="rId52"/>
    <p:sldId id="497" r:id="rId53"/>
    <p:sldId id="529" r:id="rId54"/>
    <p:sldId id="498" r:id="rId55"/>
    <p:sldId id="499" r:id="rId56"/>
    <p:sldId id="500" r:id="rId57"/>
    <p:sldId id="501" r:id="rId58"/>
    <p:sldId id="508" r:id="rId59"/>
    <p:sldId id="509" r:id="rId60"/>
    <p:sldId id="541" r:id="rId61"/>
    <p:sldId id="542" r:id="rId62"/>
    <p:sldId id="543" r:id="rId63"/>
    <p:sldId id="544" r:id="rId64"/>
    <p:sldId id="545" r:id="rId65"/>
    <p:sldId id="473" r:id="rId66"/>
  </p:sldIdLst>
  <p:sldSz cx="9144000" cy="6858000" type="screen4x3"/>
  <p:notesSz cx="6858000" cy="9144000"/>
  <p:defaultTextStyle>
    <a:defPPr>
      <a:defRPr lang="en-US"/>
    </a:defPPr>
    <a:lvl1pPr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Arial Black" panose="020B0A04020102020204" pitchFamily="34" charset="0"/>
        <a:ea typeface="+mn-ea"/>
        <a:cs typeface="+mn-cs"/>
      </a:defRPr>
    </a:lvl5pPr>
    <a:lvl6pPr marL="2286000" algn="l" defTabSz="914400" rtl="0" eaLnBrk="1" latinLnBrk="0" hangingPunct="1">
      <a:defRPr sz="1900" kern="1200">
        <a:solidFill>
          <a:schemeClr val="tx1"/>
        </a:solidFill>
        <a:latin typeface="Arial Black" panose="020B0A04020102020204" pitchFamily="34" charset="0"/>
        <a:ea typeface="+mn-ea"/>
        <a:cs typeface="+mn-cs"/>
      </a:defRPr>
    </a:lvl6pPr>
    <a:lvl7pPr marL="2743200" algn="l" defTabSz="914400" rtl="0" eaLnBrk="1" latinLnBrk="0" hangingPunct="1">
      <a:defRPr sz="1900" kern="1200">
        <a:solidFill>
          <a:schemeClr val="tx1"/>
        </a:solidFill>
        <a:latin typeface="Arial Black" panose="020B0A04020102020204" pitchFamily="34" charset="0"/>
        <a:ea typeface="+mn-ea"/>
        <a:cs typeface="+mn-cs"/>
      </a:defRPr>
    </a:lvl7pPr>
    <a:lvl8pPr marL="3200400" algn="l" defTabSz="914400" rtl="0" eaLnBrk="1" latinLnBrk="0" hangingPunct="1">
      <a:defRPr sz="1900" kern="1200">
        <a:solidFill>
          <a:schemeClr val="tx1"/>
        </a:solidFill>
        <a:latin typeface="Arial Black" panose="020B0A04020102020204" pitchFamily="34" charset="0"/>
        <a:ea typeface="+mn-ea"/>
        <a:cs typeface="+mn-cs"/>
      </a:defRPr>
    </a:lvl8pPr>
    <a:lvl9pPr marL="3657600" algn="l" defTabSz="914400" rtl="0" eaLnBrk="1" latinLnBrk="0" hangingPunct="1">
      <a:defRPr sz="1900"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84B1"/>
    <a:srgbClr val="FF33CC"/>
    <a:srgbClr val="00FF00"/>
    <a:srgbClr val="CC6600"/>
    <a:srgbClr val="3E9CB2"/>
    <a:srgbClr val="3D8EB3"/>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434" autoAdjust="0"/>
  </p:normalViewPr>
  <p:slideViewPr>
    <p:cSldViewPr>
      <p:cViewPr varScale="1">
        <p:scale>
          <a:sx n="68" d="100"/>
          <a:sy n="68" d="100"/>
        </p:scale>
        <p:origin x="1584" y="66"/>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notesViewPr>
    <p:cSldViewPr>
      <p:cViewPr varScale="1">
        <p:scale>
          <a:sx n="28" d="100"/>
          <a:sy n="28"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63B6C4C-936D-15BE-5B4E-7344A7FF4A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Marcador de fecha 2">
            <a:extLst>
              <a:ext uri="{FF2B5EF4-FFF2-40B4-BE49-F238E27FC236}">
                <a16:creationId xmlns:a16="http://schemas.microsoft.com/office/drawing/2014/main" id="{F584B6ED-4029-9A54-EE4B-170AF12728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18115BC-CBEB-417B-B63B-50D975B7B932}" type="datetimeFigureOut">
              <a:rPr lang="en-US"/>
              <a:pPr>
                <a:defRPr/>
              </a:pPr>
              <a:t>11/23/2023</a:t>
            </a:fld>
            <a:endParaRPr lang="en-US"/>
          </a:p>
        </p:txBody>
      </p:sp>
      <p:sp>
        <p:nvSpPr>
          <p:cNvPr id="4" name="Marcador de imagen de diapositiva 3">
            <a:extLst>
              <a:ext uri="{FF2B5EF4-FFF2-40B4-BE49-F238E27FC236}">
                <a16:creationId xmlns:a16="http://schemas.microsoft.com/office/drawing/2014/main" id="{838CA900-E7DA-8F39-8247-787924B361B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Marcador de notas 4">
            <a:extLst>
              <a:ext uri="{FF2B5EF4-FFF2-40B4-BE49-F238E27FC236}">
                <a16:creationId xmlns:a16="http://schemas.microsoft.com/office/drawing/2014/main" id="{07D2D05C-FE31-E4EA-2979-8E80C98A9E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Marcador de pie de página 5">
            <a:extLst>
              <a:ext uri="{FF2B5EF4-FFF2-40B4-BE49-F238E27FC236}">
                <a16:creationId xmlns:a16="http://schemas.microsoft.com/office/drawing/2014/main" id="{CBF2CCE8-0CAC-C9C0-C55E-018505301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Marcador de número de diapositiva 6">
            <a:extLst>
              <a:ext uri="{FF2B5EF4-FFF2-40B4-BE49-F238E27FC236}">
                <a16:creationId xmlns:a16="http://schemas.microsoft.com/office/drawing/2014/main" id="{283AD7A9-3F9C-8D56-E82C-304C9C81691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53C293-761B-44D2-93CD-A01EAE694434}" type="slidenum">
              <a:rPr lang="en-US" altLang="es-ES"/>
              <a:pPr/>
              <a:t>‹Nº›</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3E53C293-761B-44D2-93CD-A01EAE694434}" type="slidenum">
              <a:rPr lang="en-US" altLang="es-ES" smtClean="0"/>
              <a:pPr/>
              <a:t>25</a:t>
            </a:fld>
            <a:endParaRPr lang="en-US" altLang="es-ES"/>
          </a:p>
        </p:txBody>
      </p:sp>
    </p:spTree>
    <p:extLst>
      <p:ext uri="{BB962C8B-B14F-4D97-AF65-F5344CB8AC3E}">
        <p14:creationId xmlns:p14="http://schemas.microsoft.com/office/powerpoint/2010/main" val="426135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AR"/>
          </a:p>
        </p:txBody>
      </p:sp>
      <p:sp>
        <p:nvSpPr>
          <p:cNvPr id="4" name="Rectangle 4">
            <a:extLst>
              <a:ext uri="{FF2B5EF4-FFF2-40B4-BE49-F238E27FC236}">
                <a16:creationId xmlns:a16="http://schemas.microsoft.com/office/drawing/2014/main" id="{1463B45E-B57B-71B7-1C61-30A151D76F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DB1D06-2E2E-3792-D416-47294671F1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0758BA-C00C-7A2E-FEBC-EE9BA22B9983}"/>
              </a:ext>
            </a:extLst>
          </p:cNvPr>
          <p:cNvSpPr>
            <a:spLocks noGrp="1" noChangeArrowheads="1"/>
          </p:cNvSpPr>
          <p:nvPr>
            <p:ph type="sldNum" sz="quarter" idx="12"/>
          </p:nvPr>
        </p:nvSpPr>
        <p:spPr>
          <a:ln/>
        </p:spPr>
        <p:txBody>
          <a:bodyPr/>
          <a:lstStyle>
            <a:lvl1pPr>
              <a:defRPr/>
            </a:lvl1pPr>
          </a:lstStyle>
          <a:p>
            <a:fld id="{D4B8965B-B59C-41F6-BD14-FB7719D58C3F}" type="slidenum">
              <a:rPr lang="en-US" altLang="en-US"/>
              <a:pPr/>
              <a:t>‹Nº›</a:t>
            </a:fld>
            <a:endParaRPr lang="en-US" altLang="en-US"/>
          </a:p>
        </p:txBody>
      </p:sp>
    </p:spTree>
    <p:extLst>
      <p:ext uri="{BB962C8B-B14F-4D97-AF65-F5344CB8AC3E}">
        <p14:creationId xmlns:p14="http://schemas.microsoft.com/office/powerpoint/2010/main" val="367041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91FB3E44-3844-5C81-2FE7-84AB8D0010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9D65CC-9AED-4430-298E-2489F84AE1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BC2B56-5B07-29C5-9DFD-1390EDDC1208}"/>
              </a:ext>
            </a:extLst>
          </p:cNvPr>
          <p:cNvSpPr>
            <a:spLocks noGrp="1" noChangeArrowheads="1"/>
          </p:cNvSpPr>
          <p:nvPr>
            <p:ph type="sldNum" sz="quarter" idx="12"/>
          </p:nvPr>
        </p:nvSpPr>
        <p:spPr>
          <a:ln/>
        </p:spPr>
        <p:txBody>
          <a:bodyPr/>
          <a:lstStyle>
            <a:lvl1pPr>
              <a:defRPr/>
            </a:lvl1pPr>
          </a:lstStyle>
          <a:p>
            <a:fld id="{74CE8470-14AC-4C0C-8EF7-0AFABE9454AA}" type="slidenum">
              <a:rPr lang="en-US" altLang="en-US"/>
              <a:pPr/>
              <a:t>‹Nº›</a:t>
            </a:fld>
            <a:endParaRPr lang="en-US" altLang="en-US"/>
          </a:p>
        </p:txBody>
      </p:sp>
    </p:spTree>
    <p:extLst>
      <p:ext uri="{BB962C8B-B14F-4D97-AF65-F5344CB8AC3E}">
        <p14:creationId xmlns:p14="http://schemas.microsoft.com/office/powerpoint/2010/main" val="72254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CCB15FE8-A603-3048-4337-4EBF123A24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DC88D4-90B0-0051-3C85-4D0E58F7BB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74975E-D641-8542-7699-95A4A7BE610A}"/>
              </a:ext>
            </a:extLst>
          </p:cNvPr>
          <p:cNvSpPr>
            <a:spLocks noGrp="1" noChangeArrowheads="1"/>
          </p:cNvSpPr>
          <p:nvPr>
            <p:ph type="sldNum" sz="quarter" idx="12"/>
          </p:nvPr>
        </p:nvSpPr>
        <p:spPr>
          <a:ln/>
        </p:spPr>
        <p:txBody>
          <a:bodyPr/>
          <a:lstStyle>
            <a:lvl1pPr>
              <a:defRPr/>
            </a:lvl1pPr>
          </a:lstStyle>
          <a:p>
            <a:fld id="{B07DC9D3-B7AC-4492-8A42-491BAD15BBE7}" type="slidenum">
              <a:rPr lang="en-US" altLang="en-US"/>
              <a:pPr/>
              <a:t>‹Nº›</a:t>
            </a:fld>
            <a:endParaRPr lang="en-US" altLang="en-US"/>
          </a:p>
        </p:txBody>
      </p:sp>
    </p:spTree>
    <p:extLst>
      <p:ext uri="{BB962C8B-B14F-4D97-AF65-F5344CB8AC3E}">
        <p14:creationId xmlns:p14="http://schemas.microsoft.com/office/powerpoint/2010/main" val="1203902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9687D35-7C36-4D93-ACC2-0098E15950F4}"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8016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200943-6167-446D-996C-ABB33C020F4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90218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A21F334-B3C1-42F4-9A66-F0AC9071649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0264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B01E0D5-EEE2-4591-8F52-E03C8A83080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51070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4FB977-984A-4FDF-B7EF-28BBEB15242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5089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35CC12D-1528-4A4C-B057-0903BC04719D}"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80233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3313057-016F-401D-8E7E-B2CF44D0CCB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3383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A4DE4FE-37BF-4967-A8A0-299A06E0854F}"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411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a:extLst>
              <a:ext uri="{FF2B5EF4-FFF2-40B4-BE49-F238E27FC236}">
                <a16:creationId xmlns:a16="http://schemas.microsoft.com/office/drawing/2014/main" id="{D6B6BF15-449D-D334-0657-3B559C7970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8B92DC-C29C-D5F0-FD76-476E3442E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65BD28-5DE5-A42D-6F62-0955E5574C36}"/>
              </a:ext>
            </a:extLst>
          </p:cNvPr>
          <p:cNvSpPr>
            <a:spLocks noGrp="1" noChangeArrowheads="1"/>
          </p:cNvSpPr>
          <p:nvPr>
            <p:ph type="sldNum" sz="quarter" idx="12"/>
          </p:nvPr>
        </p:nvSpPr>
        <p:spPr>
          <a:ln/>
        </p:spPr>
        <p:txBody>
          <a:bodyPr/>
          <a:lstStyle>
            <a:lvl1pPr>
              <a:defRPr/>
            </a:lvl1pPr>
          </a:lstStyle>
          <a:p>
            <a:fld id="{F7B7F172-D527-409A-A1D2-CD2433F212F4}" type="slidenum">
              <a:rPr lang="en-US" altLang="en-US"/>
              <a:pPr/>
              <a:t>‹Nº›</a:t>
            </a:fld>
            <a:endParaRPr lang="en-US" altLang="en-US"/>
          </a:p>
        </p:txBody>
      </p:sp>
    </p:spTree>
    <p:extLst>
      <p:ext uri="{BB962C8B-B14F-4D97-AF65-F5344CB8AC3E}">
        <p14:creationId xmlns:p14="http://schemas.microsoft.com/office/powerpoint/2010/main" val="3176596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4144CBD-17F2-46CD-B31D-7FB1C7141B37}"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02152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CA7BD52-10CD-42C7-92EF-E4D4102B807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663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599BC42-9BC6-4766-8FCD-B63C0CE2EEE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5572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2E382288-D346-4692-4F96-F887B11BF6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EC6783-523A-6C37-2C5C-B8AAD97569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DDB747-C86F-24CA-5BFB-C08333BEFCBE}"/>
              </a:ext>
            </a:extLst>
          </p:cNvPr>
          <p:cNvSpPr>
            <a:spLocks noGrp="1" noChangeArrowheads="1"/>
          </p:cNvSpPr>
          <p:nvPr>
            <p:ph type="sldNum" sz="quarter" idx="12"/>
          </p:nvPr>
        </p:nvSpPr>
        <p:spPr>
          <a:ln/>
        </p:spPr>
        <p:txBody>
          <a:bodyPr/>
          <a:lstStyle>
            <a:lvl1pPr>
              <a:defRPr/>
            </a:lvl1pPr>
          </a:lstStyle>
          <a:p>
            <a:fld id="{484E2339-23F8-4242-9F27-28AEFD1EA0F8}" type="slidenum">
              <a:rPr lang="en-US" altLang="en-US"/>
              <a:pPr/>
              <a:t>‹Nº›</a:t>
            </a:fld>
            <a:endParaRPr lang="en-US" altLang="en-US"/>
          </a:p>
        </p:txBody>
      </p:sp>
    </p:spTree>
    <p:extLst>
      <p:ext uri="{BB962C8B-B14F-4D97-AF65-F5344CB8AC3E}">
        <p14:creationId xmlns:p14="http://schemas.microsoft.com/office/powerpoint/2010/main" val="38097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a:extLst>
              <a:ext uri="{FF2B5EF4-FFF2-40B4-BE49-F238E27FC236}">
                <a16:creationId xmlns:a16="http://schemas.microsoft.com/office/drawing/2014/main" id="{33188F88-3BD3-4651-36F3-80D283A5A4D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F16896-DF80-FBFF-B13A-C320F2673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780FF8-8FD5-B421-3C90-6861D558084E}"/>
              </a:ext>
            </a:extLst>
          </p:cNvPr>
          <p:cNvSpPr>
            <a:spLocks noGrp="1" noChangeArrowheads="1"/>
          </p:cNvSpPr>
          <p:nvPr>
            <p:ph type="sldNum" sz="quarter" idx="12"/>
          </p:nvPr>
        </p:nvSpPr>
        <p:spPr>
          <a:ln/>
        </p:spPr>
        <p:txBody>
          <a:bodyPr/>
          <a:lstStyle>
            <a:lvl1pPr>
              <a:defRPr/>
            </a:lvl1pPr>
          </a:lstStyle>
          <a:p>
            <a:fld id="{C9E4D84F-6F05-4D94-B445-7D1D309509EB}" type="slidenum">
              <a:rPr lang="en-US" altLang="en-US"/>
              <a:pPr/>
              <a:t>‹Nº›</a:t>
            </a:fld>
            <a:endParaRPr lang="en-US" altLang="en-US"/>
          </a:p>
        </p:txBody>
      </p:sp>
    </p:spTree>
    <p:extLst>
      <p:ext uri="{BB962C8B-B14F-4D97-AF65-F5344CB8AC3E}">
        <p14:creationId xmlns:p14="http://schemas.microsoft.com/office/powerpoint/2010/main" val="80356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4">
            <a:extLst>
              <a:ext uri="{FF2B5EF4-FFF2-40B4-BE49-F238E27FC236}">
                <a16:creationId xmlns:a16="http://schemas.microsoft.com/office/drawing/2014/main" id="{2FB05B84-5ED4-8837-7BD5-F05079D959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8C93928-9643-0F7A-8832-14201EF7AB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2950F1E-2128-F8A3-AD94-2E807431958B}"/>
              </a:ext>
            </a:extLst>
          </p:cNvPr>
          <p:cNvSpPr>
            <a:spLocks noGrp="1" noChangeArrowheads="1"/>
          </p:cNvSpPr>
          <p:nvPr>
            <p:ph type="sldNum" sz="quarter" idx="12"/>
          </p:nvPr>
        </p:nvSpPr>
        <p:spPr>
          <a:ln/>
        </p:spPr>
        <p:txBody>
          <a:bodyPr/>
          <a:lstStyle>
            <a:lvl1pPr>
              <a:defRPr/>
            </a:lvl1pPr>
          </a:lstStyle>
          <a:p>
            <a:fld id="{72FAF424-CCC6-499D-AD42-A03E2C9F157B}" type="slidenum">
              <a:rPr lang="en-US" altLang="en-US"/>
              <a:pPr/>
              <a:t>‹Nº›</a:t>
            </a:fld>
            <a:endParaRPr lang="en-US" altLang="en-US"/>
          </a:p>
        </p:txBody>
      </p:sp>
    </p:spTree>
    <p:extLst>
      <p:ext uri="{BB962C8B-B14F-4D97-AF65-F5344CB8AC3E}">
        <p14:creationId xmlns:p14="http://schemas.microsoft.com/office/powerpoint/2010/main" val="417742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4">
            <a:extLst>
              <a:ext uri="{FF2B5EF4-FFF2-40B4-BE49-F238E27FC236}">
                <a16:creationId xmlns:a16="http://schemas.microsoft.com/office/drawing/2014/main" id="{B1D29A4F-2F3C-21C8-8E32-9C963C9B9D6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87EC66D-D130-5800-D87A-3A04509A70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AE39381-411F-73B6-DBC2-FD35D1326B80}"/>
              </a:ext>
            </a:extLst>
          </p:cNvPr>
          <p:cNvSpPr>
            <a:spLocks noGrp="1" noChangeArrowheads="1"/>
          </p:cNvSpPr>
          <p:nvPr>
            <p:ph type="sldNum" sz="quarter" idx="12"/>
          </p:nvPr>
        </p:nvSpPr>
        <p:spPr>
          <a:ln/>
        </p:spPr>
        <p:txBody>
          <a:bodyPr/>
          <a:lstStyle>
            <a:lvl1pPr>
              <a:defRPr/>
            </a:lvl1pPr>
          </a:lstStyle>
          <a:p>
            <a:fld id="{68AC2EAE-2663-4D31-9E39-6331E4008396}" type="slidenum">
              <a:rPr lang="en-US" altLang="en-US"/>
              <a:pPr/>
              <a:t>‹Nº›</a:t>
            </a:fld>
            <a:endParaRPr lang="en-US" altLang="en-US"/>
          </a:p>
        </p:txBody>
      </p:sp>
    </p:spTree>
    <p:extLst>
      <p:ext uri="{BB962C8B-B14F-4D97-AF65-F5344CB8AC3E}">
        <p14:creationId xmlns:p14="http://schemas.microsoft.com/office/powerpoint/2010/main" val="40986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90B8CC-A418-D1BA-FE70-9379BCAFBF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696622-3805-E9F4-CF69-340CAFCC7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CB621F-1B0C-0496-3E64-EB6839A3872B}"/>
              </a:ext>
            </a:extLst>
          </p:cNvPr>
          <p:cNvSpPr>
            <a:spLocks noGrp="1" noChangeArrowheads="1"/>
          </p:cNvSpPr>
          <p:nvPr>
            <p:ph type="sldNum" sz="quarter" idx="12"/>
          </p:nvPr>
        </p:nvSpPr>
        <p:spPr>
          <a:ln/>
        </p:spPr>
        <p:txBody>
          <a:bodyPr/>
          <a:lstStyle>
            <a:lvl1pPr>
              <a:defRPr/>
            </a:lvl1pPr>
          </a:lstStyle>
          <a:p>
            <a:fld id="{F3B2426D-DBCA-49F9-B1A2-A65760E6C9B0}" type="slidenum">
              <a:rPr lang="en-US" altLang="en-US"/>
              <a:pPr/>
              <a:t>‹Nº›</a:t>
            </a:fld>
            <a:endParaRPr lang="en-US" altLang="en-US"/>
          </a:p>
        </p:txBody>
      </p:sp>
    </p:spTree>
    <p:extLst>
      <p:ext uri="{BB962C8B-B14F-4D97-AF65-F5344CB8AC3E}">
        <p14:creationId xmlns:p14="http://schemas.microsoft.com/office/powerpoint/2010/main" val="228485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7307C3A6-87F4-FE37-A686-558BA20121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A8A3BF-B97A-D06A-7D4F-7F094752C6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62B4A0-1D4B-320E-56BA-12D51066F7B3}"/>
              </a:ext>
            </a:extLst>
          </p:cNvPr>
          <p:cNvSpPr>
            <a:spLocks noGrp="1" noChangeArrowheads="1"/>
          </p:cNvSpPr>
          <p:nvPr>
            <p:ph type="sldNum" sz="quarter" idx="12"/>
          </p:nvPr>
        </p:nvSpPr>
        <p:spPr>
          <a:ln/>
        </p:spPr>
        <p:txBody>
          <a:bodyPr/>
          <a:lstStyle>
            <a:lvl1pPr>
              <a:defRPr/>
            </a:lvl1pPr>
          </a:lstStyle>
          <a:p>
            <a:fld id="{AB74620D-2276-4A4B-99FE-8E7D4C082C88}" type="slidenum">
              <a:rPr lang="en-US" altLang="en-US"/>
              <a:pPr/>
              <a:t>‹Nº›</a:t>
            </a:fld>
            <a:endParaRPr lang="en-US" altLang="en-US"/>
          </a:p>
        </p:txBody>
      </p:sp>
    </p:spTree>
    <p:extLst>
      <p:ext uri="{BB962C8B-B14F-4D97-AF65-F5344CB8AC3E}">
        <p14:creationId xmlns:p14="http://schemas.microsoft.com/office/powerpoint/2010/main" val="80513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4B3A0FAF-E220-FBB9-84F8-57387DF96C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26FEC5-A938-D74C-2D00-5CFBC6B5F0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B33AA4-8892-3439-87CC-F110422DEA42}"/>
              </a:ext>
            </a:extLst>
          </p:cNvPr>
          <p:cNvSpPr>
            <a:spLocks noGrp="1" noChangeArrowheads="1"/>
          </p:cNvSpPr>
          <p:nvPr>
            <p:ph type="sldNum" sz="quarter" idx="12"/>
          </p:nvPr>
        </p:nvSpPr>
        <p:spPr>
          <a:ln/>
        </p:spPr>
        <p:txBody>
          <a:bodyPr/>
          <a:lstStyle>
            <a:lvl1pPr>
              <a:defRPr/>
            </a:lvl1pPr>
          </a:lstStyle>
          <a:p>
            <a:fld id="{C7615AB8-EB50-40C0-BAC1-15D5141F2D9D}" type="slidenum">
              <a:rPr lang="en-US" altLang="en-US"/>
              <a:pPr/>
              <a:t>‹Nº›</a:t>
            </a:fld>
            <a:endParaRPr lang="en-US" altLang="en-US"/>
          </a:p>
        </p:txBody>
      </p:sp>
    </p:spTree>
    <p:extLst>
      <p:ext uri="{BB962C8B-B14F-4D97-AF65-F5344CB8AC3E}">
        <p14:creationId xmlns:p14="http://schemas.microsoft.com/office/powerpoint/2010/main" val="294611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ECB"/>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0784901-28DE-13C6-131D-B3DF230DA31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Haga clic para modificar el estilo de título del patrón</a:t>
            </a:r>
          </a:p>
        </p:txBody>
      </p:sp>
      <p:sp>
        <p:nvSpPr>
          <p:cNvPr id="1027" name="Rectangle 3">
            <a:extLst>
              <a:ext uri="{FF2B5EF4-FFF2-40B4-BE49-F238E27FC236}">
                <a16:creationId xmlns:a16="http://schemas.microsoft.com/office/drawing/2014/main" id="{5B2405B8-1F57-88D9-73FD-4C2EC7DD38F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Haga clic para modificar el estilo de texto del patrón</a:t>
            </a:r>
          </a:p>
          <a:p>
            <a:pPr lvl="1"/>
            <a:r>
              <a:rPr lang="en-US" altLang="en-US"/>
              <a:t>Segundo nivel</a:t>
            </a:r>
          </a:p>
          <a:p>
            <a:pPr lvl="2"/>
            <a:r>
              <a:rPr lang="en-US" altLang="en-US"/>
              <a:t>Tercer nivel</a:t>
            </a:r>
          </a:p>
          <a:p>
            <a:pPr lvl="3"/>
            <a:r>
              <a:rPr lang="en-US" altLang="en-US"/>
              <a:t>Cuarto nivel</a:t>
            </a:r>
          </a:p>
          <a:p>
            <a:pPr lvl="4"/>
            <a:r>
              <a:rPr lang="en-US" altLang="en-US"/>
              <a:t>Quinto nivel</a:t>
            </a:r>
          </a:p>
        </p:txBody>
      </p:sp>
      <p:sp>
        <p:nvSpPr>
          <p:cNvPr id="1028" name="Rectangle 4">
            <a:extLst>
              <a:ext uri="{FF2B5EF4-FFF2-40B4-BE49-F238E27FC236}">
                <a16:creationId xmlns:a16="http://schemas.microsoft.com/office/drawing/2014/main" id="{A7AF815C-77F4-E1E7-A7BD-1B8DF622F8B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defRPr/>
            </a:pPr>
            <a:endParaRPr lang="en-US"/>
          </a:p>
        </p:txBody>
      </p:sp>
      <p:sp>
        <p:nvSpPr>
          <p:cNvPr id="1029" name="Rectangle 5">
            <a:extLst>
              <a:ext uri="{FF2B5EF4-FFF2-40B4-BE49-F238E27FC236}">
                <a16:creationId xmlns:a16="http://schemas.microsoft.com/office/drawing/2014/main" id="{3BE060B7-FFA7-D718-936E-9AA6A2B0EC8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a:defRPr/>
            </a:pPr>
            <a:endParaRPr lang="en-US"/>
          </a:p>
        </p:txBody>
      </p:sp>
      <p:sp>
        <p:nvSpPr>
          <p:cNvPr id="1030" name="Rectangle 6">
            <a:extLst>
              <a:ext uri="{FF2B5EF4-FFF2-40B4-BE49-F238E27FC236}">
                <a16:creationId xmlns:a16="http://schemas.microsoft.com/office/drawing/2014/main" id="{3F7CD483-B214-A57A-FB0D-DF37CA177DF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65435EF4-F641-4FF2-A136-FAA474DC79B1}" type="slidenum">
              <a:rPr lang="en-US" altLang="en-US"/>
              <a:pPr/>
              <a:t>‹Nº›</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EC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Haga clic para modificar el estilo de texto del patrón</a:t>
            </a:r>
          </a:p>
          <a:p>
            <a:pPr lvl="1"/>
            <a:r>
              <a:rPr lang="en-US" altLang="en-US" smtClean="0"/>
              <a:t>Segundo nivel</a:t>
            </a:r>
          </a:p>
          <a:p>
            <a:pPr lvl="2"/>
            <a:r>
              <a:rPr lang="en-US" altLang="en-US" smtClean="0"/>
              <a:t>Tercer nivel</a:t>
            </a:r>
          </a:p>
          <a:p>
            <a:pPr lvl="3"/>
            <a:r>
              <a:rPr lang="en-US" altLang="en-US" smtClean="0"/>
              <a:t>Cuarto nivel</a:t>
            </a:r>
          </a:p>
          <a:p>
            <a:pPr lvl="4"/>
            <a:r>
              <a:rPr lang="en-US" altLang="en-U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0F28B8-A466-4403-A081-7B1E93904C39}"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‹Nº›</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71753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http://www.unep.org/unea/"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http://www.unep.org/unea/"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0.png"/><Relationship Id="rId4" Type="http://schemas.openxmlformats.org/officeDocument/2006/relationships/image" Target="../media/image3.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unep.org/rio20/Home/tabid/101510/Default.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jpeg"/></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image" Target="../media/image23.jpe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27.jpe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27.jpe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27.jpe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image" Target="../media/image27.jpe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hyperlink" Target="http://www.unep.org/rio20/Home/tabid/101510/Default.aspx" TargetMode="External"/><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30.png"/></Relationships>
</file>

<file path=ppt/slides/_rels/slide4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jpeg"/><Relationship Id="rId7" Type="http://schemas.openxmlformats.org/officeDocument/2006/relationships/hyperlink" Target="http://www.google.com.ar/url?url=http://sustentabilidadydesarrollo.com/materiales/&amp;rct=j&amp;frm=1&amp;q=&amp;esrc=s&amp;sa=U&amp;ei=A5UPVKj2LMPGsQT7hoCgAQ&amp;ved=0CBYQ9QEwAQ&amp;usg=AFQjCNH2lVNlFKCxlhehAQyraH--v49b7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unep.org/rio20/Home/tabid/101510/Default.aspx"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jpeg"/><Relationship Id="rId7" Type="http://schemas.openxmlformats.org/officeDocument/2006/relationships/hyperlink" Target="http://www.google.com.ar/url?url=http://sustentabilidadydesarrollo.com/materiales/&amp;rct=j&amp;frm=1&amp;q=&amp;esrc=s&amp;sa=U&amp;ei=A5UPVKj2LMPGsQT7hoCgAQ&amp;ved=0CBYQ9QEwAQ&amp;usg=AFQjCNH2lVNlFKCxlhehAQyraH--v49b7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6.jpeg"/><Relationship Id="rId4" Type="http://schemas.openxmlformats.org/officeDocument/2006/relationships/image" Target="../media/image3.jpeg"/><Relationship Id="rId9" Type="http://schemas.openxmlformats.org/officeDocument/2006/relationships/hyperlink" Target="http://www.unep.org/rio20/Home/tabid/101510/Default.aspx"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worldwewant2015.org/&#8206;" TargetMode="External"/><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35.png"/><Relationship Id="rId5" Type="http://schemas.openxmlformats.org/officeDocument/2006/relationships/image" Target="../media/image4.jpeg"/><Relationship Id="rId10" Type="http://schemas.openxmlformats.org/officeDocument/2006/relationships/image" Target="../media/image34.jpeg"/><Relationship Id="rId4" Type="http://schemas.openxmlformats.org/officeDocument/2006/relationships/image" Target="../media/image3.jpeg"/><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unep.org/rio20/Home/tabid/101510/Default.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8" Type="http://schemas.openxmlformats.org/officeDocument/2006/relationships/hyperlink" Target="http://www.worldwewant2015.org/&#8206;" TargetMode="External"/><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36.jpeg"/><Relationship Id="rId5" Type="http://schemas.openxmlformats.org/officeDocument/2006/relationships/image" Target="../media/image4.jpeg"/><Relationship Id="rId10" Type="http://schemas.openxmlformats.org/officeDocument/2006/relationships/image" Target="../media/image34.jpeg"/><Relationship Id="rId4" Type="http://schemas.openxmlformats.org/officeDocument/2006/relationships/image" Target="../media/image3.jpeg"/><Relationship Id="rId9" Type="http://schemas.openxmlformats.org/officeDocument/2006/relationships/image" Target="../media/image33.jpeg"/></Relationships>
</file>

<file path=ppt/slides/_rels/slide51.xml.rels><?xml version="1.0" encoding="UTF-8" standalone="yes"?>
<Relationships xmlns="http://schemas.openxmlformats.org/package/2006/relationships"><Relationship Id="rId8" Type="http://schemas.openxmlformats.org/officeDocument/2006/relationships/hyperlink" Target="http://www.worldwewant2015.org/&#8206;" TargetMode="External"/><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37.png"/><Relationship Id="rId5" Type="http://schemas.openxmlformats.org/officeDocument/2006/relationships/image" Target="../media/image4.jpeg"/><Relationship Id="rId10" Type="http://schemas.openxmlformats.org/officeDocument/2006/relationships/hyperlink" Target="http://www.un.org/sustainabledevelopment/sustainable-development-goals/" TargetMode="External"/><Relationship Id="rId4" Type="http://schemas.openxmlformats.org/officeDocument/2006/relationships/image" Target="../media/image3.jpeg"/><Relationship Id="rId9" Type="http://schemas.openxmlformats.org/officeDocument/2006/relationships/image" Target="../media/image33.jpe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0.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8" Type="http://schemas.openxmlformats.org/officeDocument/2006/relationships/hyperlink" Target="http://www.google.com.ar/url?url=http://www.greencustoms.org/partners/&amp;rct=j&amp;frm=1&amp;q=&amp;esrc=s&amp;sa=U&amp;ei=tHcPVNi4BcLksASS74HACA&amp;ved=0CBQQ9QEwAA&amp;usg=AFQjCNGDSI1t0EtIbMyjGld6QbS1aD7i9A" TargetMode="External"/><Relationship Id="rId3" Type="http://schemas.openxmlformats.org/officeDocument/2006/relationships/image" Target="../media/image2.jpeg"/><Relationship Id="rId7"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42.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unep.org/rio20/Home/tabid/101510/Default.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jpeg"/><Relationship Id="rId7" Type="http://schemas.openxmlformats.org/officeDocument/2006/relationships/hyperlink" Target="http://www.google.com.ar/url?url=http://www.greencustoms.org/partners/&amp;rct=j&amp;frm=1&amp;q=&amp;esrc=s&amp;sa=U&amp;ei=tHcPVNi4BcLksASS74HACA&amp;ved=0CBQQ9QEwAA&amp;usg=AFQjCNGDSI1t0EtIbMyjGld6QbS1aD7i9A" TargetMode="Externa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hyperlink" Target="http://www.unep.org/rio20/Home/tabid/101510/Default.aspx"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hyperlink" Target="http://www.google.com.ar/url?url=http://www.nairobi.diplo.de/Vertretung/nairobi/en/000__Photo_20Galleries/UNEA2014.html&amp;rct=j&amp;frm=1&amp;q=&amp;esrc=s&amp;sa=U&amp;ei=wHgPVJaSJvPgsAT9kIGwCA&amp;ved=0CDQQ9QEwEA&amp;usg=AFQjCNFC7309kUzj4TUP3_lUfl8Y35GhWQ"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hyperlink" Target="http://www.unep.org/une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http://www.unep.org/unea/"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7" name="Text Box 7">
            <a:extLst>
              <a:ext uri="{FF2B5EF4-FFF2-40B4-BE49-F238E27FC236}">
                <a16:creationId xmlns:a16="http://schemas.microsoft.com/office/drawing/2014/main" id="{EEFCCFF5-40D4-6820-E6FB-6840B0B431D6}"/>
              </a:ext>
            </a:extLst>
          </p:cNvPr>
          <p:cNvSpPr txBox="1">
            <a:spLocks noChangeArrowheads="1"/>
          </p:cNvSpPr>
          <p:nvPr/>
        </p:nvSpPr>
        <p:spPr bwMode="auto">
          <a:xfrm>
            <a:off x="411814" y="3780277"/>
            <a:ext cx="9144000" cy="1877437"/>
          </a:xfrm>
          <a:prstGeom prst="rect">
            <a:avLst/>
          </a:prstGeom>
          <a:noFill/>
          <a:ln w="9525">
            <a:noFill/>
            <a:miter lim="800000"/>
            <a:headEnd/>
            <a:tailEnd/>
          </a:ln>
          <a:effectLst/>
        </p:spPr>
        <p:txBody>
          <a:bodyPr>
            <a:spAutoFit/>
          </a:bodyPr>
          <a:lstStyle/>
          <a:p>
            <a:pPr>
              <a:defRPr/>
            </a:pPr>
            <a:r>
              <a:rPr lang="es-ES_tradnl" sz="1800" b="1" dirty="0">
                <a:solidFill>
                  <a:srgbClr val="FF9900"/>
                </a:solidFill>
                <a:effectLst>
                  <a:outerShdw blurRad="38100" dist="38100" dir="2700000" algn="tl">
                    <a:srgbClr val="000000">
                      <a:alpha val="43137"/>
                    </a:srgbClr>
                  </a:outerShdw>
                </a:effectLst>
              </a:rPr>
              <a:t>Lic. Alberto Santos Capra</a:t>
            </a:r>
          </a:p>
          <a:p>
            <a:pPr>
              <a:defRPr/>
            </a:pPr>
            <a:r>
              <a:rPr lang="es-ES_tradnl" sz="1800" b="1" dirty="0">
                <a:solidFill>
                  <a:srgbClr val="FF9900"/>
                </a:solidFill>
                <a:effectLst>
                  <a:outerShdw blurRad="38100" dist="38100" dir="2700000" algn="tl">
                    <a:srgbClr val="000000">
                      <a:alpha val="43137"/>
                    </a:srgbClr>
                  </a:outerShdw>
                </a:effectLst>
              </a:rPr>
              <a:t>Coordinador Técnico Regional</a:t>
            </a:r>
          </a:p>
          <a:p>
            <a:pPr>
              <a:defRPr/>
            </a:pPr>
            <a:r>
              <a:rPr lang="es-ES_tradnl" sz="2000" b="1" dirty="0" smtClean="0">
                <a:effectLst>
                  <a:outerShdw blurRad="38100" dist="38100" dir="2700000" algn="tl">
                    <a:srgbClr val="FFFFFF"/>
                  </a:outerShdw>
                </a:effectLst>
              </a:rPr>
              <a:t>Centro Regional Basilea para América del Sur (CRBAS)</a:t>
            </a:r>
          </a:p>
          <a:p>
            <a:pPr>
              <a:defRPr/>
            </a:pPr>
            <a:r>
              <a:rPr lang="es-ES_tradnl" sz="2000" b="1" dirty="0" smtClean="0">
                <a:effectLst>
                  <a:outerShdw blurRad="38100" dist="38100" dir="2700000" algn="tl">
                    <a:srgbClr val="FFFFFF"/>
                  </a:outerShdw>
                </a:effectLst>
              </a:rPr>
              <a:t>Instituto Nacional de Tecnología Industrial</a:t>
            </a:r>
            <a:endParaRPr lang="es-ES_tradnl" sz="2000" b="1" dirty="0" smtClean="0">
              <a:effectLst>
                <a:outerShdw blurRad="38100" dist="38100" dir="2700000" algn="tl">
                  <a:srgbClr val="FFFFFF"/>
                </a:outerShdw>
              </a:effectLst>
            </a:endParaRPr>
          </a:p>
          <a:p>
            <a:pPr algn="ctr">
              <a:defRPr/>
            </a:pPr>
            <a:endParaRPr lang="es-ES_tradnl" sz="2000" b="1" dirty="0" smtClean="0">
              <a:effectLst>
                <a:outerShdw blurRad="38100" dist="38100" dir="2700000" algn="tl">
                  <a:srgbClr val="FFFFFF"/>
                </a:outerShdw>
              </a:effectLst>
            </a:endParaRPr>
          </a:p>
          <a:p>
            <a:pPr algn="ctr">
              <a:defRPr/>
            </a:pPr>
            <a:r>
              <a:rPr lang="es-ES_tradnl" sz="1800" b="1" dirty="0" smtClean="0">
                <a:effectLst>
                  <a:outerShdw blurRad="38100" dist="38100" dir="2700000" algn="tl">
                    <a:srgbClr val="FFFFFF"/>
                  </a:outerShdw>
                </a:effectLst>
              </a:rPr>
              <a:t>21 al 23 de Noviembre 2023</a:t>
            </a:r>
            <a:endParaRPr lang="es-ES_tradnl" sz="1800" b="1" dirty="0">
              <a:effectLst>
                <a:outerShdw blurRad="38100" dist="38100" dir="2700000" algn="tl">
                  <a:srgbClr val="FFFFFF"/>
                </a:outerShdw>
              </a:effectLst>
            </a:endParaRPr>
          </a:p>
        </p:txBody>
      </p:sp>
      <p:sp>
        <p:nvSpPr>
          <p:cNvPr id="184328" name="Line 8">
            <a:extLst>
              <a:ext uri="{FF2B5EF4-FFF2-40B4-BE49-F238E27FC236}">
                <a16:creationId xmlns:a16="http://schemas.microsoft.com/office/drawing/2014/main" id="{D9BCCCEA-913F-0B33-AFD5-8131F20EFD6B}"/>
              </a:ext>
            </a:extLst>
          </p:cNvPr>
          <p:cNvSpPr>
            <a:spLocks noChangeShapeType="1"/>
          </p:cNvSpPr>
          <p:nvPr/>
        </p:nvSpPr>
        <p:spPr bwMode="auto">
          <a:xfrm>
            <a:off x="454472" y="3417342"/>
            <a:ext cx="8077200" cy="0"/>
          </a:xfrm>
          <a:prstGeom prst="line">
            <a:avLst/>
          </a:prstGeom>
          <a:noFill/>
          <a:ln w="76200">
            <a:solidFill>
              <a:srgbClr val="99CC00"/>
            </a:solidFill>
            <a:round/>
            <a:headEnd/>
            <a:tailEnd/>
          </a:ln>
          <a:effectLst/>
        </p:spPr>
        <p:txBody>
          <a:bodyPr wrap="none" anchor="ctr"/>
          <a:lstStyle/>
          <a:p>
            <a:pPr>
              <a:defRPr/>
            </a:pPr>
            <a:endParaRPr lang="es-AR" dirty="0">
              <a:effectLst>
                <a:outerShdw blurRad="38100" dist="38100" dir="2700000" algn="tl">
                  <a:srgbClr val="000000">
                    <a:alpha val="43137"/>
                  </a:srgbClr>
                </a:outerShdw>
              </a:effectLst>
            </a:endParaRPr>
          </a:p>
          <a:p>
            <a:pPr>
              <a:defRPr/>
            </a:pPr>
            <a:endParaRPr lang="es-AR" dirty="0">
              <a:effectLst>
                <a:outerShdw blurRad="38100" dist="38100" dir="2700000" algn="tl">
                  <a:srgbClr val="000000">
                    <a:alpha val="43137"/>
                  </a:srgbClr>
                </a:outerShdw>
              </a:effectLst>
            </a:endParaRPr>
          </a:p>
        </p:txBody>
      </p:sp>
      <p:sp>
        <p:nvSpPr>
          <p:cNvPr id="184329" name="Line 9">
            <a:extLst>
              <a:ext uri="{FF2B5EF4-FFF2-40B4-BE49-F238E27FC236}">
                <a16:creationId xmlns:a16="http://schemas.microsoft.com/office/drawing/2014/main" id="{6B8188EA-E05B-94FA-08F1-DD8795E1E775}"/>
              </a:ext>
            </a:extLst>
          </p:cNvPr>
          <p:cNvSpPr>
            <a:spLocks noChangeShapeType="1"/>
          </p:cNvSpPr>
          <p:nvPr/>
        </p:nvSpPr>
        <p:spPr bwMode="auto">
          <a:xfrm>
            <a:off x="430660" y="1556792"/>
            <a:ext cx="8077200" cy="0"/>
          </a:xfrm>
          <a:prstGeom prst="line">
            <a:avLst/>
          </a:prstGeom>
          <a:noFill/>
          <a:ln w="76200">
            <a:solidFill>
              <a:srgbClr val="99CC00"/>
            </a:solidFill>
            <a:round/>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184333" name="Rectangle 13">
            <a:extLst>
              <a:ext uri="{FF2B5EF4-FFF2-40B4-BE49-F238E27FC236}">
                <a16:creationId xmlns:a16="http://schemas.microsoft.com/office/drawing/2014/main" id="{16197131-232C-9E16-7DCE-D09BA1F7A4CA}"/>
              </a:ext>
            </a:extLst>
          </p:cNvPr>
          <p:cNvSpPr>
            <a:spLocks noChangeArrowheads="1"/>
          </p:cNvSpPr>
          <p:nvPr/>
        </p:nvSpPr>
        <p:spPr bwMode="auto">
          <a:xfrm>
            <a:off x="1724472" y="1374229"/>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34CF1D59-DBAC-B49F-C463-CB71393D5552}"/>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968601E-B14E-E1AC-0F22-4C92DE2E2736}"/>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0F969645-6C72-F318-26D0-6D5AFD456D2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C479A39B-99F2-297E-27C2-31A9736B43E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4995EE2-8D3E-4598-A858-8487D16A36A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581E66CA-BFD6-4451-62A4-6C2973A0C4BE}"/>
              </a:ext>
            </a:extLst>
          </p:cNvPr>
          <p:cNvSpPr>
            <a:spLocks noChangeArrowheads="1"/>
          </p:cNvSpPr>
          <p:nvPr/>
        </p:nvSpPr>
        <p:spPr bwMode="auto">
          <a:xfrm>
            <a:off x="1724472" y="1374229"/>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2A87387-344B-C8DF-CF0C-204A587B42A4}"/>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9251D57B-0F59-12A8-07CC-159701E6FAF5}"/>
              </a:ext>
            </a:extLst>
          </p:cNvPr>
          <p:cNvSpPr>
            <a:spLocks noChangeArrowheads="1"/>
          </p:cNvSpPr>
          <p:nvPr/>
        </p:nvSpPr>
        <p:spPr bwMode="auto">
          <a:xfrm>
            <a:off x="1724472" y="1374229"/>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502257A-9C82-15E4-9516-BB14750BAC15}"/>
              </a:ext>
            </a:extLst>
          </p:cNvPr>
          <p:cNvSpPr txBox="1">
            <a:spLocks noChangeArrowheads="1"/>
          </p:cNvSpPr>
          <p:nvPr/>
        </p:nvSpPr>
        <p:spPr bwMode="auto">
          <a:xfrm>
            <a:off x="986285" y="6409184"/>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87" name="47 Grupo">
            <a:extLst>
              <a:ext uri="{FF2B5EF4-FFF2-40B4-BE49-F238E27FC236}">
                <a16:creationId xmlns:a16="http://schemas.microsoft.com/office/drawing/2014/main" id="{43DA9549-0F97-4D81-2071-8E9FD9CEE3C4}"/>
              </a:ext>
            </a:extLst>
          </p:cNvPr>
          <p:cNvGrpSpPr>
            <a:grpSpLocks/>
          </p:cNvGrpSpPr>
          <p:nvPr/>
        </p:nvGrpSpPr>
        <p:grpSpPr bwMode="auto">
          <a:xfrm>
            <a:off x="-11113" y="5661025"/>
            <a:ext cx="9155113" cy="1212850"/>
            <a:chOff x="-10343" y="5804883"/>
            <a:chExt cx="9190855" cy="1069354"/>
          </a:xfrm>
        </p:grpSpPr>
        <p:pic>
          <p:nvPicPr>
            <p:cNvPr id="3105" name="Picture 34">
              <a:extLst>
                <a:ext uri="{FF2B5EF4-FFF2-40B4-BE49-F238E27FC236}">
                  <a16:creationId xmlns:a16="http://schemas.microsoft.com/office/drawing/2014/main" id="{727C7260-AADC-ACCA-2D18-FACC4BF9B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6">
              <a:extLst>
                <a:ext uri="{FF2B5EF4-FFF2-40B4-BE49-F238E27FC236}">
                  <a16:creationId xmlns:a16="http://schemas.microsoft.com/office/drawing/2014/main" id="{20AF4C6E-3E49-4929-5B21-2258956F5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8">
              <a:extLst>
                <a:ext uri="{FF2B5EF4-FFF2-40B4-BE49-F238E27FC236}">
                  <a16:creationId xmlns:a16="http://schemas.microsoft.com/office/drawing/2014/main" id="{9096CEEC-FB07-9396-E6F6-A74E5F6EE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9">
              <a:extLst>
                <a:ext uri="{FF2B5EF4-FFF2-40B4-BE49-F238E27FC236}">
                  <a16:creationId xmlns:a16="http://schemas.microsoft.com/office/drawing/2014/main" id="{F1AC0363-C25B-ED64-71DB-C33575EE75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5">
              <a:extLst>
                <a:ext uri="{FF2B5EF4-FFF2-40B4-BE49-F238E27FC236}">
                  <a16:creationId xmlns:a16="http://schemas.microsoft.com/office/drawing/2014/main" id="{DD4B91A6-99E3-EEBF-8149-EDF4DC696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5BB16F3-C541-AB4E-1EC7-19D33FC42FC6}"/>
              </a:ext>
            </a:extLst>
          </p:cNvPr>
          <p:cNvSpPr>
            <a:spLocks noChangeArrowheads="1"/>
          </p:cNvSpPr>
          <p:nvPr/>
        </p:nvSpPr>
        <p:spPr bwMode="auto">
          <a:xfrm>
            <a:off x="1724472" y="1358354"/>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7FC97C7-FECB-88F9-2ED3-AD6DF039D569}"/>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D1A6416-DA18-FDAB-EB64-23A55A9BEA40}"/>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E4166E6A-BD26-5C85-E492-D96D409BA82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CFB73801-A1E8-8D45-0F1C-ECCDEBA5F2D6}"/>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03F8CCA-6C57-A360-AD1C-D7662CCC2DB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4A367DF-7184-E77E-5C48-B4A43618116B}"/>
              </a:ext>
            </a:extLst>
          </p:cNvPr>
          <p:cNvSpPr>
            <a:spLocks noChangeArrowheads="1"/>
          </p:cNvSpPr>
          <p:nvPr/>
        </p:nvSpPr>
        <p:spPr bwMode="auto">
          <a:xfrm>
            <a:off x="1724472" y="1358354"/>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77FBE1C-3D75-E9F0-0BFE-6E1D306D7203}"/>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6A56197E-E2FE-FC7F-7972-E3FB4C2EBC11}"/>
              </a:ext>
            </a:extLst>
          </p:cNvPr>
          <p:cNvSpPr>
            <a:spLocks noChangeArrowheads="1"/>
          </p:cNvSpPr>
          <p:nvPr/>
        </p:nvSpPr>
        <p:spPr bwMode="auto">
          <a:xfrm>
            <a:off x="1724472" y="1358354"/>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914FE0A2-3C4F-5B25-924B-49E8A6B17655}"/>
              </a:ext>
            </a:extLst>
          </p:cNvPr>
          <p:cNvSpPr txBox="1">
            <a:spLocks noChangeArrowheads="1"/>
          </p:cNvSpPr>
          <p:nvPr/>
        </p:nvSpPr>
        <p:spPr bwMode="auto">
          <a:xfrm>
            <a:off x="986285" y="6393309"/>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98" name="63 Grupo">
            <a:extLst>
              <a:ext uri="{FF2B5EF4-FFF2-40B4-BE49-F238E27FC236}">
                <a16:creationId xmlns:a16="http://schemas.microsoft.com/office/drawing/2014/main" id="{8B0E8984-0032-FF18-4BFC-89A55DFDB6E3}"/>
              </a:ext>
            </a:extLst>
          </p:cNvPr>
          <p:cNvGrpSpPr>
            <a:grpSpLocks/>
          </p:cNvGrpSpPr>
          <p:nvPr/>
        </p:nvGrpSpPr>
        <p:grpSpPr bwMode="auto">
          <a:xfrm>
            <a:off x="-11113" y="5645150"/>
            <a:ext cx="9155113" cy="1212850"/>
            <a:chOff x="-10343" y="5804883"/>
            <a:chExt cx="9190855" cy="1069354"/>
          </a:xfrm>
        </p:grpSpPr>
        <p:pic>
          <p:nvPicPr>
            <p:cNvPr id="3100" name="Picture 34">
              <a:extLst>
                <a:ext uri="{FF2B5EF4-FFF2-40B4-BE49-F238E27FC236}">
                  <a16:creationId xmlns:a16="http://schemas.microsoft.com/office/drawing/2014/main" id="{8FDD5B57-1331-D0FF-8A43-896AFB9D7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6">
              <a:extLst>
                <a:ext uri="{FF2B5EF4-FFF2-40B4-BE49-F238E27FC236}">
                  <a16:creationId xmlns:a16="http://schemas.microsoft.com/office/drawing/2014/main" id="{9E576B72-F205-298C-817E-FAD7C2890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8">
              <a:extLst>
                <a:ext uri="{FF2B5EF4-FFF2-40B4-BE49-F238E27FC236}">
                  <a16:creationId xmlns:a16="http://schemas.microsoft.com/office/drawing/2014/main" id="{215F22B2-AFBC-3519-635F-458F808DB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9">
              <a:extLst>
                <a:ext uri="{FF2B5EF4-FFF2-40B4-BE49-F238E27FC236}">
                  <a16:creationId xmlns:a16="http://schemas.microsoft.com/office/drawing/2014/main" id="{711CE43F-A8B3-3F04-EA64-26C578D99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5">
              <a:extLst>
                <a:ext uri="{FF2B5EF4-FFF2-40B4-BE49-F238E27FC236}">
                  <a16:creationId xmlns:a16="http://schemas.microsoft.com/office/drawing/2014/main" id="{0177B8C0-A656-1F85-1A54-DA6E0FB4E9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47 Rectángulo">
            <a:extLst>
              <a:ext uri="{FF2B5EF4-FFF2-40B4-BE49-F238E27FC236}">
                <a16:creationId xmlns:a16="http://schemas.microsoft.com/office/drawing/2014/main" id="{C0F3541F-41B1-1BB3-0C05-E96E97ED84BE}"/>
              </a:ext>
            </a:extLst>
          </p:cNvPr>
          <p:cNvSpPr/>
          <p:nvPr/>
        </p:nvSpPr>
        <p:spPr>
          <a:xfrm>
            <a:off x="100460" y="1700808"/>
            <a:ext cx="8785225" cy="1570037"/>
          </a:xfrm>
          <a:prstGeom prst="rect">
            <a:avLst/>
          </a:prstGeom>
        </p:spPr>
        <p:txBody>
          <a:bodyPr>
            <a:spAutoFit/>
          </a:bodyPr>
          <a:lstStyle/>
          <a:p>
            <a:pPr algn="ctr">
              <a:defRPr/>
            </a:pPr>
            <a:r>
              <a:rPr lang="es-ES_tradnl" sz="3200" b="1" dirty="0">
                <a:solidFill>
                  <a:srgbClr val="52A1C4"/>
                </a:solidFill>
                <a:effectLst>
                  <a:outerShdw blurRad="38100" dist="38100" dir="2700000" algn="tl">
                    <a:srgbClr val="000000"/>
                  </a:outerShdw>
                </a:effectLst>
              </a:rPr>
              <a:t>Agendas Internacionales en la Gestión de Químicos y </a:t>
            </a:r>
          </a:p>
          <a:p>
            <a:pPr algn="ctr">
              <a:defRPr/>
            </a:pPr>
            <a:r>
              <a:rPr lang="es-ES_tradnl" sz="3200" b="1" dirty="0">
                <a:solidFill>
                  <a:srgbClr val="52A1C4"/>
                </a:solidFill>
                <a:effectLst>
                  <a:outerShdw blurRad="38100" dist="38100" dir="2700000" algn="tl">
                    <a:srgbClr val="000000"/>
                  </a:outerShdw>
                </a:effectLst>
              </a:rPr>
              <a:t>Desechos Peligrosos</a:t>
            </a:r>
          </a:p>
        </p:txBody>
      </p:sp>
      <p:sp>
        <p:nvSpPr>
          <p:cNvPr id="2" name="CuadroTexto 1"/>
          <p:cNvSpPr txBox="1"/>
          <p:nvPr/>
        </p:nvSpPr>
        <p:spPr>
          <a:xfrm>
            <a:off x="179512" y="326162"/>
            <a:ext cx="8706173" cy="984885"/>
          </a:xfrm>
          <a:prstGeom prst="rect">
            <a:avLst/>
          </a:prstGeom>
          <a:noFill/>
        </p:spPr>
        <p:txBody>
          <a:bodyPr wrap="square" rtlCol="0">
            <a:spAutoFit/>
          </a:bodyPr>
          <a:lstStyle/>
          <a:p>
            <a:r>
              <a:rPr lang="es-AR" sz="1800" b="1" dirty="0" smtClean="0">
                <a:solidFill>
                  <a:srgbClr val="FF9900"/>
                </a:solidFill>
                <a:effectLst>
                  <a:outerShdw blurRad="38100" dist="38100" dir="2700000" algn="tl">
                    <a:srgbClr val="000000">
                      <a:alpha val="43137"/>
                    </a:srgbClr>
                  </a:outerShdw>
                </a:effectLst>
              </a:rPr>
              <a:t>SIMPOSIO </a:t>
            </a:r>
          </a:p>
          <a:p>
            <a:r>
              <a:rPr lang="es-AR" sz="2000" b="1" dirty="0" smtClean="0">
                <a:solidFill>
                  <a:srgbClr val="FF9900"/>
                </a:solidFill>
                <a:effectLst>
                  <a:outerShdw blurRad="38100" dist="38100" dir="2700000" algn="tl">
                    <a:srgbClr val="000000">
                      <a:alpha val="43137"/>
                    </a:srgbClr>
                  </a:outerShdw>
                </a:effectLst>
              </a:rPr>
              <a:t>Fortalecimiento del Accionar Policial en la Prevención</a:t>
            </a:r>
          </a:p>
          <a:p>
            <a:r>
              <a:rPr lang="es-AR" sz="2000" b="1" dirty="0" smtClean="0">
                <a:solidFill>
                  <a:srgbClr val="FF9900"/>
                </a:solidFill>
                <a:effectLst>
                  <a:outerShdw blurRad="38100" dist="38100" dir="2700000" algn="tl">
                    <a:srgbClr val="000000">
                      <a:alpha val="43137"/>
                    </a:srgbClr>
                  </a:outerShdw>
                </a:effectLst>
              </a:rPr>
              <a:t>de los Ilícitos Ambientales, Culturales y Seguridad Turística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748C231-D17A-56A1-1999-93BF27E45F5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3F8C57D1-B6EB-9BF8-7490-7ADD3D619EE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A4261CAC-BA1C-AF96-3F60-7ADC683E318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15C9128-6692-139B-9931-DD28716585A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464466FE-D767-D9D7-2CEE-C087B1B907B2}"/>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D21DE9FD-39E6-E688-7055-BC7DA27A4EF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B2E9AEF-8931-BBF3-7A71-642221AC70D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8000D20A-EDA9-44CF-2134-D7680A4AA9E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B60827E5-A8F2-0DDE-6628-90F163F52A8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C08E9A91-2908-3ECB-4DF9-C2C8BCB9425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2300" name="47 Grupo">
            <a:extLst>
              <a:ext uri="{FF2B5EF4-FFF2-40B4-BE49-F238E27FC236}">
                <a16:creationId xmlns:a16="http://schemas.microsoft.com/office/drawing/2014/main" id="{9F239086-E6E0-0A2A-AB6F-7F60216A24AA}"/>
              </a:ext>
            </a:extLst>
          </p:cNvPr>
          <p:cNvGrpSpPr>
            <a:grpSpLocks/>
          </p:cNvGrpSpPr>
          <p:nvPr/>
        </p:nvGrpSpPr>
        <p:grpSpPr bwMode="auto">
          <a:xfrm>
            <a:off x="-11113" y="5661025"/>
            <a:ext cx="9155113" cy="1212850"/>
            <a:chOff x="-10343" y="5804883"/>
            <a:chExt cx="9190855" cy="1069354"/>
          </a:xfrm>
        </p:grpSpPr>
        <p:pic>
          <p:nvPicPr>
            <p:cNvPr id="12325" name="Picture 34">
              <a:extLst>
                <a:ext uri="{FF2B5EF4-FFF2-40B4-BE49-F238E27FC236}">
                  <a16:creationId xmlns:a16="http://schemas.microsoft.com/office/drawing/2014/main" id="{1E1BDEEF-A656-2969-D3EA-53695CDEF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6">
              <a:extLst>
                <a:ext uri="{FF2B5EF4-FFF2-40B4-BE49-F238E27FC236}">
                  <a16:creationId xmlns:a16="http://schemas.microsoft.com/office/drawing/2014/main" id="{8A280669-3544-E0B4-9298-F9A331D60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8">
              <a:extLst>
                <a:ext uri="{FF2B5EF4-FFF2-40B4-BE49-F238E27FC236}">
                  <a16:creationId xmlns:a16="http://schemas.microsoft.com/office/drawing/2014/main" id="{9691B61B-7429-CE06-441A-0EAFB02D43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39">
              <a:extLst>
                <a:ext uri="{FF2B5EF4-FFF2-40B4-BE49-F238E27FC236}">
                  <a16:creationId xmlns:a16="http://schemas.microsoft.com/office/drawing/2014/main" id="{BDC9C295-5943-7A7B-7F7D-1D69027A52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Picture 35">
              <a:extLst>
                <a:ext uri="{FF2B5EF4-FFF2-40B4-BE49-F238E27FC236}">
                  <a16:creationId xmlns:a16="http://schemas.microsoft.com/office/drawing/2014/main" id="{4DBC56B7-6C22-52E9-7579-C03D7DC86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08ADBECB-9978-54EC-F504-17A5B843836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BAC78C0-62DA-16AA-6FC8-E9B9D5DE09D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34B9E3B-400C-F48A-0263-002CE424BF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B37B6A6-25E3-A2C6-22A8-892456AF7F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E607656B-26CD-CB9A-4E2C-3376409726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127FB263-B575-4225-9111-7570AA5377B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69EBBFB-7B65-C941-6AF5-18A45B0A9DFF}"/>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B0FDD02-3883-36D5-D575-2DF632651EC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75BF85FA-CBAE-FC69-2497-034A5EE0404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9028934-60E3-C9EB-4A50-D3AA3C2754D1}"/>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2311" name="63 Grupo">
            <a:extLst>
              <a:ext uri="{FF2B5EF4-FFF2-40B4-BE49-F238E27FC236}">
                <a16:creationId xmlns:a16="http://schemas.microsoft.com/office/drawing/2014/main" id="{AA0CACF8-29BF-2569-B40A-627F65E9D740}"/>
              </a:ext>
            </a:extLst>
          </p:cNvPr>
          <p:cNvGrpSpPr>
            <a:grpSpLocks/>
          </p:cNvGrpSpPr>
          <p:nvPr/>
        </p:nvGrpSpPr>
        <p:grpSpPr bwMode="auto">
          <a:xfrm>
            <a:off x="-11113" y="5645150"/>
            <a:ext cx="9155113" cy="1212850"/>
            <a:chOff x="-10343" y="5804883"/>
            <a:chExt cx="9190855" cy="1069354"/>
          </a:xfrm>
        </p:grpSpPr>
        <p:pic>
          <p:nvPicPr>
            <p:cNvPr id="12320" name="Picture 34">
              <a:extLst>
                <a:ext uri="{FF2B5EF4-FFF2-40B4-BE49-F238E27FC236}">
                  <a16:creationId xmlns:a16="http://schemas.microsoft.com/office/drawing/2014/main" id="{7CFC7F8C-A094-B76B-CC85-7BD660290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6">
              <a:extLst>
                <a:ext uri="{FF2B5EF4-FFF2-40B4-BE49-F238E27FC236}">
                  <a16:creationId xmlns:a16="http://schemas.microsoft.com/office/drawing/2014/main" id="{EC12F090-5ABC-7615-FA47-13EFBF3F0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8">
              <a:extLst>
                <a:ext uri="{FF2B5EF4-FFF2-40B4-BE49-F238E27FC236}">
                  <a16:creationId xmlns:a16="http://schemas.microsoft.com/office/drawing/2014/main" id="{21848E9B-B2D4-9CBF-4181-0F94ACD36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9">
              <a:extLst>
                <a:ext uri="{FF2B5EF4-FFF2-40B4-BE49-F238E27FC236}">
                  <a16:creationId xmlns:a16="http://schemas.microsoft.com/office/drawing/2014/main" id="{C957A527-E49C-AF26-8DDA-97AB8FD9E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5">
              <a:extLst>
                <a:ext uri="{FF2B5EF4-FFF2-40B4-BE49-F238E27FC236}">
                  <a16:creationId xmlns:a16="http://schemas.microsoft.com/office/drawing/2014/main" id="{6E08341A-A6F9-12F8-ED61-9EC8EBDE9E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BA331E1F-9C22-D29F-24C2-BBA435B2D813}"/>
              </a:ext>
            </a:extLst>
          </p:cNvPr>
          <p:cNvSpPr>
            <a:spLocks noChangeArrowheads="1"/>
          </p:cNvSpPr>
          <p:nvPr/>
        </p:nvSpPr>
        <p:spPr bwMode="auto">
          <a:xfrm>
            <a:off x="250825" y="857250"/>
            <a:ext cx="8785225" cy="3786188"/>
          </a:xfrm>
          <a:prstGeom prst="rect">
            <a:avLst/>
          </a:prstGeom>
          <a:noFill/>
          <a:ln w="9525">
            <a:noFill/>
            <a:miter lim="800000"/>
            <a:headEnd/>
            <a:tailEnd/>
          </a:ln>
          <a:effectLst/>
        </p:spPr>
        <p:txBody>
          <a:bodyPr>
            <a:spAutoFit/>
          </a:bodyPr>
          <a:lstStyle/>
          <a:p>
            <a:pPr algn="ctr">
              <a:buFont typeface="Wingdings" pitchFamily="2" charset="2"/>
              <a:buNone/>
              <a:defRPr/>
            </a:pPr>
            <a:r>
              <a:rPr lang="es-AR" sz="2400" b="1" cap="all" dirty="0">
                <a:solidFill>
                  <a:srgbClr val="3E9CB2"/>
                </a:solidFill>
                <a:effectLst>
                  <a:outerShdw blurRad="38100" dist="38100" dir="2700000" algn="tl">
                    <a:srgbClr val="000000"/>
                  </a:outerShdw>
                </a:effectLst>
              </a:rPr>
              <a:t>Resolución PNUMA/ANUMA.1/5 sobre Químicos y Desechos</a:t>
            </a:r>
            <a:endParaRPr lang="es-ES"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 sz="800" b="1" dirty="0">
              <a:effectLst>
                <a:outerShdw blurRad="38100" dist="38100" dir="2700000" algn="tl">
                  <a:srgbClr val="FFFFFF"/>
                </a:outerShdw>
              </a:effectLst>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a:t>
            </a:r>
            <a:r>
              <a:rPr lang="es-ES" sz="1700" b="1" dirty="0">
                <a:effectLst>
                  <a:outerShdw blurRad="38100" dist="38100" dir="2700000" algn="tl">
                    <a:srgbClr val="000000">
                      <a:alpha val="43137"/>
                    </a:srgbClr>
                  </a:outerShdw>
                </a:effectLst>
                <a:latin typeface="Arial" pitchFamily="34" charset="0"/>
                <a:cs typeface="Arial" pitchFamily="34" charset="0"/>
              </a:rPr>
              <a:t>Sección III: </a:t>
            </a:r>
            <a:r>
              <a:rPr lang="es-ES" sz="1700" b="1" i="1" dirty="0">
                <a:solidFill>
                  <a:srgbClr val="CC3300"/>
                </a:solidFill>
                <a:effectLst>
                  <a:outerShdw blurRad="38100" dist="38100" dir="2700000" algn="tl">
                    <a:srgbClr val="000000">
                      <a:alpha val="43137"/>
                    </a:srgbClr>
                  </a:outerShdw>
                </a:effectLst>
              </a:rPr>
              <a:t>Desarrollo Sostenible </a:t>
            </a:r>
            <a:r>
              <a:rPr lang="es-ES" sz="1700" b="1" i="1" dirty="0">
                <a:effectLst>
                  <a:outerShdw blurRad="38100" dist="38100" dir="2700000" algn="tl">
                    <a:srgbClr val="000000">
                      <a:alpha val="43137"/>
                    </a:srgbClr>
                  </a:outerShdw>
                </a:effectLst>
                <a:latin typeface="Arial" pitchFamily="34" charset="0"/>
                <a:cs typeface="Arial" pitchFamily="34" charset="0"/>
              </a:rPr>
              <a:t>“la gestión racional de los productos químicos y los desechos es un elemento transversal esencial, integral y de gran relevancia para la agenda del desarrollo sostenible”</a:t>
            </a:r>
            <a:endParaRPr lang="es-ES" sz="1700" b="1" i="1" dirty="0">
              <a:solidFill>
                <a:srgbClr val="CC3300"/>
              </a:solidFill>
              <a:effectLst>
                <a:outerShdw blurRad="38100" dist="38100" dir="2700000" algn="tl">
                  <a:srgbClr val="000000">
                    <a:alpha val="43137"/>
                  </a:srgbClr>
                </a:outerShdw>
              </a:effectLst>
            </a:endParaRPr>
          </a:p>
          <a:p>
            <a:pPr>
              <a:defRPr/>
            </a:pPr>
            <a:endParaRPr lang="es-ES" sz="1000" dirty="0">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a:t>
            </a:r>
            <a:r>
              <a:rPr lang="es-ES" sz="1700" b="1" dirty="0">
                <a:effectLst>
                  <a:outerShdw blurRad="38100" dist="38100" dir="2700000" algn="tl">
                    <a:srgbClr val="000000">
                      <a:alpha val="43137"/>
                    </a:srgbClr>
                  </a:outerShdw>
                </a:effectLst>
                <a:latin typeface="Arial" pitchFamily="34" charset="0"/>
                <a:cs typeface="Arial" pitchFamily="34" charset="0"/>
              </a:rPr>
              <a:t>Sección VII: </a:t>
            </a:r>
            <a:r>
              <a:rPr lang="es-ES" sz="1700" dirty="0">
                <a:latin typeface="Arial" pitchFamily="34" charset="0"/>
                <a:cs typeface="Arial" pitchFamily="34" charset="0"/>
              </a:rPr>
              <a:t>Requiere considerar los vínculos entre los productos químicos y las políticas de residuos en la visión global de la prevención de residuos, minimización y gestión, que se está desarrollando</a:t>
            </a:r>
          </a:p>
          <a:p>
            <a:pPr>
              <a:defRPr/>
            </a:pPr>
            <a:endParaRPr lang="es-ES" sz="800" dirty="0">
              <a:latin typeface="Arial" pitchFamily="34" charset="0"/>
              <a:cs typeface="Arial" pitchFamily="34" charset="0"/>
            </a:endParaRPr>
          </a:p>
          <a:p>
            <a:pPr>
              <a:buFont typeface="Wingdings" pitchFamily="2" charset="2"/>
              <a:buChar char="Ø"/>
              <a:defRPr/>
            </a:pPr>
            <a:r>
              <a:rPr lang="es-ES" sz="1800" dirty="0">
                <a:effectLst>
                  <a:outerShdw blurRad="38100" dist="38100" dir="2700000" algn="tl">
                    <a:srgbClr val="000000">
                      <a:alpha val="43137"/>
                    </a:srgbClr>
                  </a:outerShdw>
                </a:effectLst>
              </a:rPr>
              <a:t> Sección VIII: </a:t>
            </a:r>
            <a:r>
              <a:rPr lang="es-ES" sz="1700" b="1" i="1" dirty="0">
                <a:solidFill>
                  <a:srgbClr val="CC3300"/>
                </a:solidFill>
                <a:effectLst>
                  <a:outerShdw blurRad="38100" dist="38100" dir="2700000" algn="tl">
                    <a:srgbClr val="000000">
                      <a:alpha val="43137"/>
                    </a:srgbClr>
                  </a:outerShdw>
                </a:effectLst>
              </a:rPr>
              <a:t>Centros Regionales  </a:t>
            </a:r>
            <a:r>
              <a:rPr lang="es-ES" sz="1700" dirty="0">
                <a:latin typeface="Arial" pitchFamily="34" charset="0"/>
                <a:cs typeface="Arial" pitchFamily="34" charset="0"/>
              </a:rPr>
              <a:t>promoviendo una red eficaz y eficiente de los centros regionales para fortalecer la prestación de asistencia técnica regional en virtud de las convenciones</a:t>
            </a:r>
          </a:p>
          <a:p>
            <a:pPr>
              <a:defRPr/>
            </a:pPr>
            <a:r>
              <a:rPr lang="es-ES" sz="1200" dirty="0">
                <a:effectLst>
                  <a:outerShdw blurRad="38100" dist="38100" dir="2700000" algn="tl">
                    <a:srgbClr val="000000">
                      <a:alpha val="43137"/>
                    </a:srgbClr>
                  </a:outerShdw>
                </a:effectLst>
              </a:rPr>
              <a:t>http://www.unep.org/unea/en/</a:t>
            </a:r>
            <a:endParaRPr lang="es-ES" sz="1200" dirty="0">
              <a:latin typeface="Arial" pitchFamily="34" charset="0"/>
              <a:cs typeface="Arial" pitchFamily="34" charset="0"/>
            </a:endParaRPr>
          </a:p>
        </p:txBody>
      </p:sp>
      <p:sp>
        <p:nvSpPr>
          <p:cNvPr id="41" name="Text Box 6">
            <a:extLst>
              <a:ext uri="{FF2B5EF4-FFF2-40B4-BE49-F238E27FC236}">
                <a16:creationId xmlns:a16="http://schemas.microsoft.com/office/drawing/2014/main" id="{39ED4828-095E-6467-C8D5-03C29A161C64}"/>
              </a:ext>
            </a:extLst>
          </p:cNvPr>
          <p:cNvSpPr txBox="1">
            <a:spLocks noChangeArrowheads="1"/>
          </p:cNvSpPr>
          <p:nvPr/>
        </p:nvSpPr>
        <p:spPr bwMode="auto">
          <a:xfrm>
            <a:off x="-296863" y="4656138"/>
            <a:ext cx="6011863" cy="1201737"/>
          </a:xfrm>
          <a:prstGeom prst="rect">
            <a:avLst/>
          </a:prstGeom>
          <a:noFill/>
          <a:ln w="9525">
            <a:noFill/>
            <a:miter lim="800000"/>
            <a:headEnd/>
            <a:tailEnd/>
          </a:ln>
        </p:spPr>
        <p:txBody>
          <a:bodyPr>
            <a:spAutoFit/>
          </a:bodyPr>
          <a:lstStyle/>
          <a:p>
            <a:pPr algn="ctr">
              <a:defRPr/>
            </a:pPr>
            <a:r>
              <a:rPr lang="es-ES" sz="1600" b="1" dirty="0">
                <a:solidFill>
                  <a:srgbClr val="FF9900"/>
                </a:solidFill>
                <a:effectLst>
                  <a:outerShdw blurRad="38100" dist="38100" dir="2700000" algn="tl">
                    <a:srgbClr val="000000">
                      <a:alpha val="43137"/>
                    </a:srgbClr>
                  </a:outerShdw>
                </a:effectLst>
                <a:cs typeface="Arial" pitchFamily="34" charset="0"/>
              </a:rPr>
              <a:t>Global </a:t>
            </a:r>
            <a:r>
              <a:rPr lang="es-ES" sz="1600" b="1" dirty="0" err="1">
                <a:solidFill>
                  <a:srgbClr val="FF9900"/>
                </a:solidFill>
                <a:effectLst>
                  <a:outerShdw blurRad="38100" dist="38100" dir="2700000" algn="tl">
                    <a:srgbClr val="000000">
                      <a:alpha val="43137"/>
                    </a:srgbClr>
                  </a:outerShdw>
                </a:effectLst>
                <a:cs typeface="Arial" pitchFamily="34" charset="0"/>
              </a:rPr>
              <a:t>Waste</a:t>
            </a:r>
            <a:r>
              <a:rPr lang="es-ES" sz="1600" b="1" dirty="0">
                <a:solidFill>
                  <a:srgbClr val="FF9900"/>
                </a:solidFill>
                <a:effectLst>
                  <a:outerShdw blurRad="38100" dist="38100" dir="2700000" algn="tl">
                    <a:srgbClr val="000000">
                      <a:alpha val="43137"/>
                    </a:srgbClr>
                  </a:outerShdw>
                </a:effectLst>
                <a:cs typeface="Arial" pitchFamily="34" charset="0"/>
              </a:rPr>
              <a:t> Management Outlook (GWMO) Perspectiva Mundial del Manejo de Desechos</a:t>
            </a:r>
          </a:p>
          <a:p>
            <a:pPr algn="ctr">
              <a:defRPr/>
            </a:pPr>
            <a:r>
              <a:rPr lang="es-ES" sz="1600" b="1" dirty="0">
                <a:solidFill>
                  <a:srgbClr val="FF9900"/>
                </a:solidFill>
                <a:latin typeface="Arial" pitchFamily="34" charset="0"/>
                <a:cs typeface="Arial" pitchFamily="34" charset="0"/>
              </a:rPr>
              <a:t>IETC DTIE PNUMA Osaka, Japón; ISWA Viena, Austria</a:t>
            </a:r>
            <a:r>
              <a:rPr lang="es-ES" sz="1600" dirty="0">
                <a:latin typeface="Arial" pitchFamily="34" charset="0"/>
                <a:cs typeface="Arial" pitchFamily="34" charset="0"/>
              </a:rPr>
              <a:t> </a:t>
            </a:r>
            <a:r>
              <a:rPr lang="es-ES" sz="800" dirty="0">
                <a:latin typeface="Arial" pitchFamily="34" charset="0"/>
                <a:cs typeface="Arial" pitchFamily="34" charset="0"/>
              </a:rPr>
              <a:t>www.unep.org/ietc/OurWork/WasteManagement/NationalWasteManagementStrategies/tabid/104470/Default.aspx </a:t>
            </a:r>
          </a:p>
          <a:p>
            <a:pPr>
              <a:buFont typeface="Wingdings" pitchFamily="2" charset="2"/>
              <a:buChar char="Ø"/>
              <a:defRPr/>
            </a:pPr>
            <a:endParaRPr lang="es-ES" sz="1600" dirty="0">
              <a:latin typeface="Arial" pitchFamily="34" charset="0"/>
              <a:cs typeface="Arial" pitchFamily="34" charset="0"/>
            </a:endParaRPr>
          </a:p>
        </p:txBody>
      </p:sp>
      <p:sp>
        <p:nvSpPr>
          <p:cNvPr id="44" name="Rectangle 92">
            <a:extLst>
              <a:ext uri="{FF2B5EF4-FFF2-40B4-BE49-F238E27FC236}">
                <a16:creationId xmlns:a16="http://schemas.microsoft.com/office/drawing/2014/main" id="{98A12B70-DF9A-19A6-09B6-3A9BBA19CE6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2315" name="Picture 50" descr="http://www.unep.org/about/portals/50240/images/unea_logo.jpg">
            <a:hlinkClick r:id="rId7"/>
            <a:extLst>
              <a:ext uri="{FF2B5EF4-FFF2-40B4-BE49-F238E27FC236}">
                <a16:creationId xmlns:a16="http://schemas.microsoft.com/office/drawing/2014/main" id="{E14FFFE1-9D5E-A2CE-3089-015AB467DF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0"/>
            <a:ext cx="2544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40" descr="http://unep.org/ietc/portals/136/Images/Our%20Work/Waste%20Management/GWMO_cover50.jpg">
            <a:extLst>
              <a:ext uri="{FF2B5EF4-FFF2-40B4-BE49-F238E27FC236}">
                <a16:creationId xmlns:a16="http://schemas.microsoft.com/office/drawing/2014/main" id="{CEC3F8FC-7BB2-38FB-878D-E6231BC10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2125" y="4143375"/>
            <a:ext cx="10477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7" name="AutoShape 40" descr="Resultado de imagen para chemical management outlook">
            <a:extLst>
              <a:ext uri="{FF2B5EF4-FFF2-40B4-BE49-F238E27FC236}">
                <a16:creationId xmlns:a16="http://schemas.microsoft.com/office/drawing/2014/main" id="{659E34D4-B09F-4649-63EE-6BDD224CC360}"/>
              </a:ext>
            </a:extLst>
          </p:cNvPr>
          <p:cNvSpPr>
            <a:spLocks noChangeAspect="1" noChangeArrowheads="1"/>
          </p:cNvSpPr>
          <p:nvPr/>
        </p:nvSpPr>
        <p:spPr bwMode="auto">
          <a:xfrm>
            <a:off x="1730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ES" altLang="es-ES" sz="1900">
              <a:latin typeface="Arial Black" panose="020B0A04020102020204" pitchFamily="34" charset="0"/>
            </a:endParaRPr>
          </a:p>
        </p:txBody>
      </p:sp>
      <p:pic>
        <p:nvPicPr>
          <p:cNvPr id="12318" name="Picture 41">
            <a:extLst>
              <a:ext uri="{FF2B5EF4-FFF2-40B4-BE49-F238E27FC236}">
                <a16:creationId xmlns:a16="http://schemas.microsoft.com/office/drawing/2014/main" id="{969E52E3-B9A2-C856-1934-00094289241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8063" y="4214813"/>
            <a:ext cx="120173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6">
            <a:extLst>
              <a:ext uri="{FF2B5EF4-FFF2-40B4-BE49-F238E27FC236}">
                <a16:creationId xmlns:a16="http://schemas.microsoft.com/office/drawing/2014/main" id="{B92234E2-DBB8-906F-6686-88710F588D15}"/>
              </a:ext>
            </a:extLst>
          </p:cNvPr>
          <p:cNvSpPr txBox="1">
            <a:spLocks noChangeArrowheads="1"/>
          </p:cNvSpPr>
          <p:nvPr/>
        </p:nvSpPr>
        <p:spPr bwMode="auto">
          <a:xfrm>
            <a:off x="6715125" y="5357813"/>
            <a:ext cx="2428875" cy="461962"/>
          </a:xfrm>
          <a:prstGeom prst="rect">
            <a:avLst/>
          </a:prstGeom>
          <a:noFill/>
          <a:ln w="9525">
            <a:noFill/>
            <a:miter lim="800000"/>
            <a:headEnd/>
            <a:tailEnd/>
          </a:ln>
        </p:spPr>
        <p:txBody>
          <a:bodyPr>
            <a:spAutoFit/>
          </a:bodyPr>
          <a:lstStyle/>
          <a:p>
            <a:pPr algn="ctr">
              <a:defRPr/>
            </a:pPr>
            <a:r>
              <a:rPr lang="es-ES" sz="800" b="1" dirty="0">
                <a:solidFill>
                  <a:srgbClr val="FF9900"/>
                </a:solidFill>
                <a:effectLst>
                  <a:outerShdw blurRad="38100" dist="38100" dir="2700000" algn="tl">
                    <a:srgbClr val="000000">
                      <a:alpha val="43137"/>
                    </a:srgbClr>
                  </a:outerShdw>
                </a:effectLst>
                <a:cs typeface="Arial" pitchFamily="34" charset="0"/>
              </a:rPr>
              <a:t>Global </a:t>
            </a:r>
            <a:r>
              <a:rPr lang="es-ES" sz="800" b="1" dirty="0" err="1">
                <a:solidFill>
                  <a:srgbClr val="FF9900"/>
                </a:solidFill>
                <a:effectLst>
                  <a:outerShdw blurRad="38100" dist="38100" dir="2700000" algn="tl">
                    <a:srgbClr val="000000">
                      <a:alpha val="43137"/>
                    </a:srgbClr>
                  </a:outerShdw>
                </a:effectLst>
                <a:cs typeface="Arial" pitchFamily="34" charset="0"/>
              </a:rPr>
              <a:t>Chemicals</a:t>
            </a:r>
            <a:r>
              <a:rPr lang="es-ES" sz="800" b="1" dirty="0">
                <a:solidFill>
                  <a:srgbClr val="FF9900"/>
                </a:solidFill>
                <a:effectLst>
                  <a:outerShdw blurRad="38100" dist="38100" dir="2700000" algn="tl">
                    <a:srgbClr val="000000">
                      <a:alpha val="43137"/>
                    </a:srgbClr>
                  </a:outerShdw>
                </a:effectLst>
                <a:cs typeface="Arial" pitchFamily="34" charset="0"/>
              </a:rPr>
              <a:t> Outlook (GCO) </a:t>
            </a:r>
          </a:p>
          <a:p>
            <a:pPr algn="ctr">
              <a:defRPr/>
            </a:pPr>
            <a:r>
              <a:rPr lang="es-ES" sz="800" b="1" dirty="0">
                <a:solidFill>
                  <a:srgbClr val="FF9900"/>
                </a:solidFill>
                <a:effectLst>
                  <a:outerShdw blurRad="38100" dist="38100" dir="2700000" algn="tl">
                    <a:srgbClr val="000000">
                      <a:alpha val="43137"/>
                    </a:srgbClr>
                  </a:outerShdw>
                </a:effectLst>
                <a:cs typeface="Arial" pitchFamily="34" charset="0"/>
              </a:rPr>
              <a:t>2013 </a:t>
            </a:r>
          </a:p>
          <a:p>
            <a:pPr>
              <a:buFont typeface="Wingdings" pitchFamily="2" charset="2"/>
              <a:buChar char="Ø"/>
              <a:defRPr/>
            </a:pPr>
            <a:endParaRPr lang="es-ES"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60EAE7C-C990-2C79-A38A-0534026BF11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E60EB81D-AB55-9ABB-D27E-F06877DF66E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145D60C-0DCB-7255-4300-816455278A7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3B000482-AF5F-D935-463B-6C565E595A8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EFA9D7D-AF27-EE85-1DDC-0C5D2F04C58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DEBFE2E-AB70-302B-DDA5-D909679B6E2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8F6FBBC-5EB3-3083-B415-1A5AF0476EE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9B6905C6-4FD5-56C4-69D5-C8C513EDBD9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B7DD04D-6AAC-BB06-77EE-00444EE78B5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0AA6B69-7FA1-32C4-4FD4-27595E7FF77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3324" name="47 Grupo">
            <a:extLst>
              <a:ext uri="{FF2B5EF4-FFF2-40B4-BE49-F238E27FC236}">
                <a16:creationId xmlns:a16="http://schemas.microsoft.com/office/drawing/2014/main" id="{4392FCF7-93F3-162D-43C4-55BC2AC363DF}"/>
              </a:ext>
            </a:extLst>
          </p:cNvPr>
          <p:cNvGrpSpPr>
            <a:grpSpLocks/>
          </p:cNvGrpSpPr>
          <p:nvPr/>
        </p:nvGrpSpPr>
        <p:grpSpPr bwMode="auto">
          <a:xfrm>
            <a:off x="-11113" y="5661025"/>
            <a:ext cx="9155113" cy="1212850"/>
            <a:chOff x="-10343" y="5804883"/>
            <a:chExt cx="9190855" cy="1069354"/>
          </a:xfrm>
        </p:grpSpPr>
        <p:pic>
          <p:nvPicPr>
            <p:cNvPr id="13344" name="Picture 34">
              <a:extLst>
                <a:ext uri="{FF2B5EF4-FFF2-40B4-BE49-F238E27FC236}">
                  <a16:creationId xmlns:a16="http://schemas.microsoft.com/office/drawing/2014/main" id="{DFC68797-3459-8BA3-9ACE-69A45D530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6">
              <a:extLst>
                <a:ext uri="{FF2B5EF4-FFF2-40B4-BE49-F238E27FC236}">
                  <a16:creationId xmlns:a16="http://schemas.microsoft.com/office/drawing/2014/main" id="{7C79A103-D7F6-2A24-33CD-9EC96CCFA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8">
              <a:extLst>
                <a:ext uri="{FF2B5EF4-FFF2-40B4-BE49-F238E27FC236}">
                  <a16:creationId xmlns:a16="http://schemas.microsoft.com/office/drawing/2014/main" id="{82683E8E-D69A-5F17-62AE-CD1F8666D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9">
              <a:extLst>
                <a:ext uri="{FF2B5EF4-FFF2-40B4-BE49-F238E27FC236}">
                  <a16:creationId xmlns:a16="http://schemas.microsoft.com/office/drawing/2014/main" id="{E70A5C8F-24AD-FDCF-5D8A-2E279285B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5">
              <a:extLst>
                <a:ext uri="{FF2B5EF4-FFF2-40B4-BE49-F238E27FC236}">
                  <a16:creationId xmlns:a16="http://schemas.microsoft.com/office/drawing/2014/main" id="{334A2476-F0AC-968C-C39C-B3DB0F50AE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EB96A4D8-910E-50FC-0FBC-6C5F3C198B6F}"/>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C8F11C5-9729-5110-C0B4-94C7FF7AB32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372A45F-1CA5-7073-9BB2-DE649C47DD3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2912112-B470-E391-04F2-8AE94A7768F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6EFBD7B8-3313-274A-1E1F-1D15D8E48D66}"/>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673E4C6-98D4-DE90-1D64-2A812AA7A47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7B1C352-2B9D-79E2-75E2-8885D8335E8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E3EF8661-7E17-A714-673F-8C33F87465D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1E0CDF7C-EAB7-BD06-2581-7E454FF2E1B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90D060F7-97C2-BF5B-AE3E-B0E7F3CCBE3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3335" name="63 Grupo">
            <a:extLst>
              <a:ext uri="{FF2B5EF4-FFF2-40B4-BE49-F238E27FC236}">
                <a16:creationId xmlns:a16="http://schemas.microsoft.com/office/drawing/2014/main" id="{0392D3B0-D310-C3B2-8DD0-D8F30C078C20}"/>
              </a:ext>
            </a:extLst>
          </p:cNvPr>
          <p:cNvGrpSpPr>
            <a:grpSpLocks/>
          </p:cNvGrpSpPr>
          <p:nvPr/>
        </p:nvGrpSpPr>
        <p:grpSpPr bwMode="auto">
          <a:xfrm>
            <a:off x="-11113" y="5645150"/>
            <a:ext cx="9155113" cy="1212850"/>
            <a:chOff x="-10343" y="5804883"/>
            <a:chExt cx="9190855" cy="1069354"/>
          </a:xfrm>
        </p:grpSpPr>
        <p:pic>
          <p:nvPicPr>
            <p:cNvPr id="13339" name="Picture 34">
              <a:extLst>
                <a:ext uri="{FF2B5EF4-FFF2-40B4-BE49-F238E27FC236}">
                  <a16:creationId xmlns:a16="http://schemas.microsoft.com/office/drawing/2014/main" id="{9A3D310D-2940-BDAD-609E-9A9ECFD8E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36">
              <a:extLst>
                <a:ext uri="{FF2B5EF4-FFF2-40B4-BE49-F238E27FC236}">
                  <a16:creationId xmlns:a16="http://schemas.microsoft.com/office/drawing/2014/main" id="{13B35CFD-1999-3F5B-DC15-2FF25B4E3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8">
              <a:extLst>
                <a:ext uri="{FF2B5EF4-FFF2-40B4-BE49-F238E27FC236}">
                  <a16:creationId xmlns:a16="http://schemas.microsoft.com/office/drawing/2014/main" id="{777206B2-743E-0371-62EF-430FB88FA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9">
              <a:extLst>
                <a:ext uri="{FF2B5EF4-FFF2-40B4-BE49-F238E27FC236}">
                  <a16:creationId xmlns:a16="http://schemas.microsoft.com/office/drawing/2014/main" id="{B43B0283-7D36-3956-C92D-5148CB656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5">
              <a:extLst>
                <a:ext uri="{FF2B5EF4-FFF2-40B4-BE49-F238E27FC236}">
                  <a16:creationId xmlns:a16="http://schemas.microsoft.com/office/drawing/2014/main" id="{C8BA8A4E-E7D4-5569-9CB6-9EFB4711B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F1BDDC8E-1F9D-EEDD-6DA1-240711CA3F93}"/>
              </a:ext>
            </a:extLst>
          </p:cNvPr>
          <p:cNvSpPr>
            <a:spLocks noChangeArrowheads="1"/>
          </p:cNvSpPr>
          <p:nvPr/>
        </p:nvSpPr>
        <p:spPr bwMode="auto">
          <a:xfrm>
            <a:off x="250825" y="969963"/>
            <a:ext cx="8785225" cy="4940300"/>
          </a:xfrm>
          <a:prstGeom prst="rect">
            <a:avLst/>
          </a:prstGeom>
          <a:noFill/>
          <a:ln w="9525">
            <a:noFill/>
            <a:miter lim="800000"/>
            <a:headEnd/>
            <a:tailEnd/>
          </a:ln>
          <a:effectLst/>
        </p:spPr>
        <p:txBody>
          <a:bodyPr>
            <a:spAutoFit/>
          </a:bodyPr>
          <a:lstStyle/>
          <a:p>
            <a:pPr algn="ctr">
              <a:buFont typeface="Wingdings" pitchFamily="2" charset="2"/>
              <a:buNone/>
              <a:defRPr/>
            </a:pPr>
            <a:r>
              <a:rPr lang="es-ES" sz="1600" b="1" cap="all" dirty="0">
                <a:solidFill>
                  <a:srgbClr val="3E9CB2"/>
                </a:solidFill>
                <a:effectLst>
                  <a:outerShdw blurRad="38100" dist="38100" dir="2700000" algn="tl">
                    <a:srgbClr val="000000"/>
                  </a:outerShdw>
                </a:effectLst>
              </a:rPr>
              <a:t>Fortalecimiento de la gestión racional de los productos químicos y desechos en el largo plazo </a:t>
            </a:r>
          </a:p>
          <a:p>
            <a:pPr algn="ctr">
              <a:buFont typeface="Wingdings" pitchFamily="2" charset="2"/>
              <a:buNone/>
              <a:defRPr/>
            </a:pPr>
            <a:endParaRPr lang="es-ES" sz="800" b="1" dirty="0">
              <a:effectLst>
                <a:outerShdw blurRad="38100" dist="38100" dir="2700000" algn="tl">
                  <a:srgbClr val="FFFFFF"/>
                </a:outerShdw>
              </a:effectLst>
            </a:endParaRPr>
          </a:p>
          <a:p>
            <a:pPr>
              <a:buFont typeface="Wingdings" pitchFamily="2" charset="2"/>
              <a:buChar char="Ø"/>
              <a:defRPr/>
            </a:pPr>
            <a:r>
              <a:rPr lang="es-ES" sz="1300" dirty="0">
                <a:latin typeface="Arial" pitchFamily="34" charset="0"/>
                <a:cs typeface="Arial" pitchFamily="34" charset="0"/>
              </a:rPr>
              <a:t> Necesidad de desarrollar, implementar y hacer cumplir los marcos legislativos y de políticas nacionales básicas, incluyendo la </a:t>
            </a:r>
            <a:r>
              <a:rPr lang="es-ES" sz="1300" b="1" i="1" dirty="0">
                <a:solidFill>
                  <a:srgbClr val="CC3300"/>
                </a:solidFill>
                <a:effectLst>
                  <a:outerShdw blurRad="38100" dist="38100" dir="2700000" algn="tl">
                    <a:srgbClr val="000000">
                      <a:alpha val="43137"/>
                    </a:srgbClr>
                  </a:outerShdw>
                </a:effectLst>
              </a:rPr>
              <a:t>asignación de las responsabilidades de la industria y la comunidad empresarial  </a:t>
            </a:r>
            <a:r>
              <a:rPr lang="es-ES" sz="1300" dirty="0">
                <a:latin typeface="Arial" pitchFamily="34" charset="0"/>
                <a:cs typeface="Arial" pitchFamily="34" charset="0"/>
              </a:rPr>
              <a:t>en general, y de contar con la capacidad institucional nacional necesaria</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La </a:t>
            </a:r>
            <a:r>
              <a:rPr lang="es-ES" sz="1300" b="1" i="1" dirty="0">
                <a:solidFill>
                  <a:srgbClr val="CC3300"/>
                </a:solidFill>
                <a:effectLst>
                  <a:outerShdw blurRad="38100" dist="38100" dir="2700000" algn="tl">
                    <a:srgbClr val="000000">
                      <a:alpha val="43137"/>
                    </a:srgbClr>
                  </a:outerShdw>
                </a:effectLst>
              </a:rPr>
              <a:t>industria tiene una responsabilidad especial, como diseñador, productor y usuario de los productos químicos</a:t>
            </a:r>
            <a:r>
              <a:rPr lang="es-ES" sz="1300" dirty="0">
                <a:latin typeface="Arial" pitchFamily="34" charset="0"/>
                <a:cs typeface="Arial" pitchFamily="34" charset="0"/>
              </a:rPr>
              <a:t>, debiendo aplicar una química sostenible</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Es esencial la aplicación efectiva y eficiente de las obligaciones multilaterales existentes en relación con los convenios de los productos químicos y desechos y las acciones ambientales </a:t>
            </a:r>
            <a:r>
              <a:rPr lang="es-ES" sz="1300" b="1" i="1" dirty="0">
                <a:solidFill>
                  <a:srgbClr val="CC3300"/>
                </a:solidFill>
                <a:effectLst>
                  <a:outerShdw blurRad="38100" dist="38100" dir="2700000" algn="tl">
                    <a:srgbClr val="000000">
                      <a:alpha val="43137"/>
                    </a:srgbClr>
                  </a:outerShdw>
                </a:effectLst>
              </a:rPr>
              <a:t>para implementar marcos voluntarios</a:t>
            </a:r>
            <a:r>
              <a:rPr lang="es-ES" sz="1300" dirty="0">
                <a:latin typeface="Arial" pitchFamily="34" charset="0"/>
                <a:cs typeface="Arial" pitchFamily="34" charset="0"/>
              </a:rPr>
              <a:t>, basándose en experiencias y éxitos</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Es necesario mejorar el acceso y la generación de información mas el intercambio de datos relevantes y comprensibles en toda la cadena de suministro para la toma de decisiones con mayor información y conciencia política y pública</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La gestión racional de los productos químicos y los desechos incluye la promoción de la </a:t>
            </a:r>
            <a:r>
              <a:rPr lang="es-ES" sz="1300" b="1" i="1" dirty="0">
                <a:solidFill>
                  <a:srgbClr val="CC3300"/>
                </a:solidFill>
                <a:effectLst>
                  <a:outerShdw blurRad="38100" dist="38100" dir="2700000" algn="tl">
                    <a:srgbClr val="000000">
                      <a:alpha val="43137"/>
                    </a:srgbClr>
                  </a:outerShdw>
                </a:effectLst>
              </a:rPr>
              <a:t>Producción y Consumo Sostenible (PCS)</a:t>
            </a:r>
            <a:r>
              <a:rPr lang="es-ES" sz="1300" dirty="0">
                <a:latin typeface="Arial" pitchFamily="34" charset="0"/>
                <a:cs typeface="Arial" pitchFamily="34" charset="0"/>
              </a:rPr>
              <a:t>, incluyendo la aplicación de un </a:t>
            </a:r>
            <a:r>
              <a:rPr lang="es-ES" sz="1300" b="1" i="1" dirty="0">
                <a:solidFill>
                  <a:srgbClr val="CC3300"/>
                </a:solidFill>
                <a:effectLst>
                  <a:outerShdw blurRad="38100" dist="38100" dir="2700000" algn="tl">
                    <a:srgbClr val="000000">
                      <a:alpha val="43137"/>
                    </a:srgbClr>
                  </a:outerShdw>
                </a:effectLst>
              </a:rPr>
              <a:t>enfoque de Ciclo de Vida</a:t>
            </a:r>
            <a:r>
              <a:rPr lang="es-ES" sz="1300" dirty="0">
                <a:latin typeface="Arial" pitchFamily="34" charset="0"/>
                <a:cs typeface="Arial" pitchFamily="34" charset="0"/>
              </a:rPr>
              <a:t>, y la </a:t>
            </a:r>
            <a:r>
              <a:rPr lang="es-ES" sz="1300" b="1" i="1" dirty="0">
                <a:solidFill>
                  <a:srgbClr val="CC3300"/>
                </a:solidFill>
                <a:effectLst>
                  <a:outerShdw blurRad="38100" dist="38100" dir="2700000" algn="tl">
                    <a:srgbClr val="000000">
                      <a:alpha val="43137"/>
                    </a:srgbClr>
                  </a:outerShdw>
                </a:effectLst>
              </a:rPr>
              <a:t>consideración de residuos como un recurso</a:t>
            </a:r>
            <a:r>
              <a:rPr lang="es-ES" sz="1300" dirty="0">
                <a:latin typeface="Arial" pitchFamily="34" charset="0"/>
                <a:cs typeface="Arial" pitchFamily="34" charset="0"/>
              </a:rPr>
              <a:t>. </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Identificar científicamente nuevos temas y desafíos de naturaleza global emergente a través de múltiples partes interesadas y eficiente procesos inclusivos. La respuesta a estos desafíos requiere de una capacidad suficiente a nivel nacional, regional y mundial</a:t>
            </a:r>
          </a:p>
          <a:p>
            <a:pPr>
              <a:defRPr/>
            </a:pPr>
            <a:endParaRPr lang="es-ES" sz="1400" dirty="0">
              <a:latin typeface="Arial" pitchFamily="34" charset="0"/>
              <a:cs typeface="Arial" pitchFamily="34" charset="0"/>
            </a:endParaRPr>
          </a:p>
        </p:txBody>
      </p:sp>
      <p:sp>
        <p:nvSpPr>
          <p:cNvPr id="42" name="Rectangle 92">
            <a:extLst>
              <a:ext uri="{FF2B5EF4-FFF2-40B4-BE49-F238E27FC236}">
                <a16:creationId xmlns:a16="http://schemas.microsoft.com/office/drawing/2014/main" id="{22F5C2D5-294F-2C00-2B18-85206ABE4EA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3338" name="Picture 50" descr="http://www.unep.org/about/portals/50240/images/unea_logo.jpg">
            <a:hlinkClick r:id="rId7"/>
            <a:extLst>
              <a:ext uri="{FF2B5EF4-FFF2-40B4-BE49-F238E27FC236}">
                <a16:creationId xmlns:a16="http://schemas.microsoft.com/office/drawing/2014/main" id="{A4D2FE49-AFE4-452F-D570-C1A2335A19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0"/>
            <a:ext cx="2544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0DD6647-C2E6-F1AA-ECF9-C3D73CA111B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641838A-6753-C285-70A3-A3FCB7CB04D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586F3C1-2D99-3A74-F2B5-1284F9739C5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108D1077-CC16-CFA3-E504-A553152772D3}"/>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F9E31DD-A37E-DAA7-5D57-C9F5CCC0401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5816F28-4329-CD71-0F58-29FE0FDE0C5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8141E3A3-381D-94E6-A5E5-824AE6F9055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AA0AA60C-117D-65AF-953E-0B081D01300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DE48449A-7979-1C5B-1904-F0D9B1FDA82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4D69470-2D93-E875-D61A-C3BBA27C7C54}"/>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4348" name="47 Grupo">
            <a:extLst>
              <a:ext uri="{FF2B5EF4-FFF2-40B4-BE49-F238E27FC236}">
                <a16:creationId xmlns:a16="http://schemas.microsoft.com/office/drawing/2014/main" id="{AC19AC26-3928-296B-022F-C6FE932EE37C}"/>
              </a:ext>
            </a:extLst>
          </p:cNvPr>
          <p:cNvGrpSpPr>
            <a:grpSpLocks/>
          </p:cNvGrpSpPr>
          <p:nvPr/>
        </p:nvGrpSpPr>
        <p:grpSpPr bwMode="auto">
          <a:xfrm>
            <a:off x="-11113" y="5661025"/>
            <a:ext cx="9155113" cy="1212850"/>
            <a:chOff x="-10343" y="5804883"/>
            <a:chExt cx="9190855" cy="1069354"/>
          </a:xfrm>
        </p:grpSpPr>
        <p:pic>
          <p:nvPicPr>
            <p:cNvPr id="14368" name="Picture 34">
              <a:extLst>
                <a:ext uri="{FF2B5EF4-FFF2-40B4-BE49-F238E27FC236}">
                  <a16:creationId xmlns:a16="http://schemas.microsoft.com/office/drawing/2014/main" id="{8555665F-6655-7CAE-0D61-CF4691E65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6">
              <a:extLst>
                <a:ext uri="{FF2B5EF4-FFF2-40B4-BE49-F238E27FC236}">
                  <a16:creationId xmlns:a16="http://schemas.microsoft.com/office/drawing/2014/main" id="{06249E1F-3938-E4B5-34F6-80F41E065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38">
              <a:extLst>
                <a:ext uri="{FF2B5EF4-FFF2-40B4-BE49-F238E27FC236}">
                  <a16:creationId xmlns:a16="http://schemas.microsoft.com/office/drawing/2014/main" id="{DAF802B1-B9DD-7F91-9869-C1E3E36696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9">
              <a:extLst>
                <a:ext uri="{FF2B5EF4-FFF2-40B4-BE49-F238E27FC236}">
                  <a16:creationId xmlns:a16="http://schemas.microsoft.com/office/drawing/2014/main" id="{E2C6DE0A-659C-D980-65EC-DFC121104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5">
              <a:extLst>
                <a:ext uri="{FF2B5EF4-FFF2-40B4-BE49-F238E27FC236}">
                  <a16:creationId xmlns:a16="http://schemas.microsoft.com/office/drawing/2014/main" id="{BADC766B-EF27-0D2C-D193-EB8210C29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73054787-5B22-4668-CCA7-2F6FD75087D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40AEABE5-DA0C-DCDA-BB96-A9357012DE8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968F053-C979-A6B7-3C57-BE471C920E3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1DEC3EF-541D-13C7-7F26-E73E9D13DE2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8783DD9-05C8-AD1D-A609-F831A668580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7795D6D-BCDA-D967-C2F4-CD6386C41B4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B17B915-6DAA-1E59-9D3E-B76DC330ABE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3862B176-67F7-73E6-0837-4C5358D037F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28F1212D-FA75-0D0B-9924-35B6DEEFFDC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18E9543-35CE-EE2D-7E8C-EE513BAF21F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4359" name="63 Grupo">
            <a:extLst>
              <a:ext uri="{FF2B5EF4-FFF2-40B4-BE49-F238E27FC236}">
                <a16:creationId xmlns:a16="http://schemas.microsoft.com/office/drawing/2014/main" id="{D89C069E-A2FA-92A2-1222-63F4503B70AB}"/>
              </a:ext>
            </a:extLst>
          </p:cNvPr>
          <p:cNvGrpSpPr>
            <a:grpSpLocks/>
          </p:cNvGrpSpPr>
          <p:nvPr/>
        </p:nvGrpSpPr>
        <p:grpSpPr bwMode="auto">
          <a:xfrm>
            <a:off x="-11113" y="5716588"/>
            <a:ext cx="9155113" cy="1212850"/>
            <a:chOff x="-10343" y="5804883"/>
            <a:chExt cx="9190855" cy="1069354"/>
          </a:xfrm>
        </p:grpSpPr>
        <p:pic>
          <p:nvPicPr>
            <p:cNvPr id="14363" name="Picture 34">
              <a:extLst>
                <a:ext uri="{FF2B5EF4-FFF2-40B4-BE49-F238E27FC236}">
                  <a16:creationId xmlns:a16="http://schemas.microsoft.com/office/drawing/2014/main" id="{248467D9-0FAC-A0F6-587E-CDD46100E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6">
              <a:extLst>
                <a:ext uri="{FF2B5EF4-FFF2-40B4-BE49-F238E27FC236}">
                  <a16:creationId xmlns:a16="http://schemas.microsoft.com/office/drawing/2014/main" id="{3ECE7522-162E-0D43-296B-4D259A187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38">
              <a:extLst>
                <a:ext uri="{FF2B5EF4-FFF2-40B4-BE49-F238E27FC236}">
                  <a16:creationId xmlns:a16="http://schemas.microsoft.com/office/drawing/2014/main" id="{3FE831BC-F867-AEFD-4B50-8D434EF87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9">
              <a:extLst>
                <a:ext uri="{FF2B5EF4-FFF2-40B4-BE49-F238E27FC236}">
                  <a16:creationId xmlns:a16="http://schemas.microsoft.com/office/drawing/2014/main" id="{0CEB999A-A5ED-BD7A-EE96-CE177947F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35">
              <a:extLst>
                <a:ext uri="{FF2B5EF4-FFF2-40B4-BE49-F238E27FC236}">
                  <a16:creationId xmlns:a16="http://schemas.microsoft.com/office/drawing/2014/main" id="{A29BA5BD-4687-386C-0429-91DCA2E7C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BABDE137-DAB6-F0DC-1E2D-A6322943A97A}"/>
              </a:ext>
            </a:extLst>
          </p:cNvPr>
          <p:cNvSpPr>
            <a:spLocks noChangeArrowheads="1"/>
          </p:cNvSpPr>
          <p:nvPr/>
        </p:nvSpPr>
        <p:spPr bwMode="auto">
          <a:xfrm>
            <a:off x="179388" y="928688"/>
            <a:ext cx="8856662" cy="4786312"/>
          </a:xfrm>
          <a:prstGeom prst="rect">
            <a:avLst/>
          </a:prstGeom>
          <a:noFill/>
          <a:ln w="9525">
            <a:noFill/>
            <a:miter lim="800000"/>
            <a:headEnd/>
            <a:tailEnd/>
          </a:ln>
          <a:effectLst/>
        </p:spPr>
        <p:txBody>
          <a:bodyPr>
            <a:spAutoFit/>
          </a:bodyPr>
          <a:lstStyle/>
          <a:p>
            <a:pPr algn="ctr">
              <a:defRPr/>
            </a:pPr>
            <a:r>
              <a:rPr lang="es-ES" sz="1800" b="1" dirty="0">
                <a:solidFill>
                  <a:srgbClr val="FF9900"/>
                </a:solidFill>
                <a:effectLst>
                  <a:outerShdw blurRad="38100" dist="38100" dir="2700000" algn="tl">
                    <a:srgbClr val="000000">
                      <a:alpha val="43137"/>
                    </a:srgbClr>
                  </a:outerShdw>
                </a:effectLst>
                <a:latin typeface="Arial" pitchFamily="34" charset="0"/>
                <a:cs typeface="Arial" pitchFamily="34" charset="0"/>
              </a:rPr>
              <a:t>Acuerdo Regional sobre Acceso a la Información, Participación Pública y Acceso a la Justicia en Asuntos Ambientales en América Latina y El Caribe LAC P10 San José de Costa Rica, Costa Rica - 4 de marzo de 2018</a:t>
            </a:r>
          </a:p>
          <a:p>
            <a:pPr algn="ctr">
              <a:defRPr/>
            </a:pPr>
            <a:r>
              <a:rPr lang="es-ES" sz="1800" b="1" dirty="0">
                <a:solidFill>
                  <a:srgbClr val="FF9900"/>
                </a:solidFill>
                <a:effectLst>
                  <a:outerShdw blurRad="38100" dist="38100" dir="2700000" algn="tl">
                    <a:srgbClr val="000000">
                      <a:alpha val="43137"/>
                    </a:srgbClr>
                  </a:outerShdw>
                </a:effectLst>
                <a:latin typeface="Arial" pitchFamily="34" charset="0"/>
                <a:cs typeface="Arial" pitchFamily="34" charset="0"/>
              </a:rPr>
              <a:t>Acuerdo de Escazú - Entra el vigor 22 Abril de 2021</a:t>
            </a:r>
          </a:p>
          <a:p>
            <a:pPr algn="ctr">
              <a:defRPr/>
            </a:pPr>
            <a:endParaRPr lang="es-ES" sz="8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Primer tratado legalmente vinculante en derechos ambientales en América Latina basado en el </a:t>
            </a:r>
            <a:r>
              <a:rPr lang="es-ES" sz="1300" b="1" i="1" dirty="0">
                <a:solidFill>
                  <a:srgbClr val="CC3300"/>
                </a:solidFill>
                <a:effectLst>
                  <a:outerShdw blurRad="38100" dist="38100" dir="2700000" algn="tl">
                    <a:srgbClr val="000000">
                      <a:alpha val="43137"/>
                    </a:srgbClr>
                  </a:outerShdw>
                </a:effectLst>
              </a:rPr>
              <a:t>Principio 10 Declaración de Rio sobre el Medio Ambiente y el Desarrollo – 1992</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Principio 10 de la Declaración de Río de 1992: </a:t>
            </a:r>
            <a:r>
              <a:rPr lang="es-ES" sz="1300" b="1" i="1" dirty="0">
                <a:solidFill>
                  <a:srgbClr val="CC3300"/>
                </a:solidFill>
                <a:effectLst>
                  <a:outerShdw blurRad="38100" dist="38100" dir="2700000" algn="tl">
                    <a:srgbClr val="000000">
                      <a:alpha val="43137"/>
                    </a:srgbClr>
                  </a:outerShdw>
                </a:effectLst>
              </a:rPr>
              <a:t>acceso a la información pública ambiental, a la participación ciudadana en la toma de decisiones y el acceso a la justicia ambiental</a:t>
            </a:r>
            <a:endParaRPr lang="es-ES" sz="1300" dirty="0">
              <a:latin typeface="Arial" pitchFamily="34" charset="0"/>
              <a:cs typeface="Arial" pitchFamily="34" charset="0"/>
            </a:endParaRP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Iniciativa apoyada por la </a:t>
            </a:r>
            <a:r>
              <a:rPr lang="es-ES" sz="1300" b="1" i="1" dirty="0">
                <a:solidFill>
                  <a:srgbClr val="CC3300"/>
                </a:solidFill>
                <a:effectLst>
                  <a:outerShdw blurRad="38100" dist="38100" dir="2700000" algn="tl">
                    <a:srgbClr val="000000">
                      <a:alpha val="43137"/>
                    </a:srgbClr>
                  </a:outerShdw>
                </a:effectLst>
              </a:rPr>
              <a:t>Comisión Económica para América Latina y El Caribe (CEPAL) </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a:t>
            </a:r>
            <a:r>
              <a:rPr lang="es-ES" sz="1300" b="1" i="1" dirty="0">
                <a:solidFill>
                  <a:srgbClr val="CC3300"/>
                </a:solidFill>
                <a:effectLst>
                  <a:outerShdw blurRad="38100" dist="38100" dir="2700000" algn="tl">
                    <a:srgbClr val="000000">
                      <a:alpha val="43137"/>
                    </a:srgbClr>
                  </a:outerShdw>
                </a:effectLst>
              </a:rPr>
              <a:t>Objeto: </a:t>
            </a:r>
            <a:r>
              <a:rPr lang="es-ES" sz="1300" dirty="0">
                <a:latin typeface="Arial" pitchFamily="34" charset="0"/>
                <a:cs typeface="Arial" pitchFamily="34" charset="0"/>
              </a:rPr>
              <a:t>garantizar la implementación plena y efectiva en América Latina y el Caribe de los derechos de acceso a la información ambiental, participación pública en los procesos de toma de decisiones ambientales y acceso a la justicia en asuntos ambientales, así como la creación y el fortalecimiento de las capacidades y la cooperación, contribuyendo a la protección del derecho de cada persona, de las generaciones presentes y futuras, a vivir en un medio ambiente sano y al desarrollo sostenible</a:t>
            </a:r>
          </a:p>
          <a:p>
            <a:pPr>
              <a:defRPr/>
            </a:pPr>
            <a:endParaRPr lang="es-ES" sz="800" dirty="0">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a:t>
            </a:r>
            <a:r>
              <a:rPr lang="es-ES" sz="1300" b="1" i="1" dirty="0">
                <a:solidFill>
                  <a:srgbClr val="CC3300"/>
                </a:solidFill>
                <a:effectLst>
                  <a:outerShdw blurRad="38100" dist="38100" dir="2700000" algn="tl">
                    <a:srgbClr val="000000">
                      <a:alpha val="43137"/>
                    </a:srgbClr>
                  </a:outerShdw>
                </a:effectLst>
              </a:rPr>
              <a:t>Cada Parte</a:t>
            </a:r>
            <a:r>
              <a:rPr lang="es-ES" sz="1300" dirty="0">
                <a:latin typeface="Arial" pitchFamily="34" charset="0"/>
                <a:cs typeface="Arial" pitchFamily="34" charset="0"/>
              </a:rPr>
              <a:t>, país, garantizará un entorno seguro y propicio en el que las personas, grupos y organizaciones que promueven y defienden los derechos humanos en asuntos ambientales puedan actuar sin amenazas, restricciones e inseguridad</a:t>
            </a:r>
          </a:p>
          <a:p>
            <a:pPr algn="ctr">
              <a:defRPr/>
            </a:pPr>
            <a:r>
              <a:rPr lang="es-ES" sz="1200" b="1" dirty="0">
                <a:solidFill>
                  <a:srgbClr val="3384B1"/>
                </a:solidFill>
                <a:effectLst>
                  <a:outerShdw blurRad="38100" dist="38100" dir="2700000" algn="tl">
                    <a:srgbClr val="000000">
                      <a:alpha val="43137"/>
                    </a:srgbClr>
                  </a:outerShdw>
                </a:effectLst>
              </a:rPr>
              <a:t>197 defensores fueron asesinados en 2017 en el mundo, 60% de ellos en América Latina y el Caribe </a:t>
            </a:r>
            <a:r>
              <a:rPr lang="en-US" sz="1200" dirty="0">
                <a:solidFill>
                  <a:srgbClr val="3384B1"/>
                </a:solidFill>
                <a:effectLst>
                  <a:outerShdw blurRad="38100" dist="38100" dir="2700000" algn="tl">
                    <a:srgbClr val="000000">
                      <a:alpha val="43137"/>
                    </a:srgbClr>
                  </a:outerShdw>
                </a:effectLst>
              </a:rPr>
              <a:t>Berta </a:t>
            </a:r>
            <a:r>
              <a:rPr lang="en-US" sz="1200" dirty="0" err="1">
                <a:solidFill>
                  <a:srgbClr val="3384B1"/>
                </a:solidFill>
                <a:effectLst>
                  <a:outerShdw blurRad="38100" dist="38100" dir="2700000" algn="tl">
                    <a:srgbClr val="000000">
                      <a:alpha val="43137"/>
                    </a:srgbClr>
                  </a:outerShdw>
                </a:effectLst>
              </a:rPr>
              <a:t>Cáceres</a:t>
            </a:r>
            <a:r>
              <a:rPr lang="en-US" sz="1200" dirty="0">
                <a:solidFill>
                  <a:srgbClr val="3384B1"/>
                </a:solidFill>
                <a:effectLst>
                  <a:outerShdw blurRad="38100" dist="38100" dir="2700000" algn="tl">
                    <a:srgbClr val="000000">
                      <a:alpha val="43137"/>
                    </a:srgbClr>
                  </a:outerShdw>
                </a:effectLst>
              </a:rPr>
              <a:t>, </a:t>
            </a:r>
            <a:r>
              <a:rPr lang="en-US" sz="1200" dirty="0" err="1">
                <a:solidFill>
                  <a:srgbClr val="3384B1"/>
                </a:solidFill>
                <a:effectLst>
                  <a:outerShdw blurRad="38100" dist="38100" dir="2700000" algn="tl">
                    <a:srgbClr val="000000">
                      <a:alpha val="43137"/>
                    </a:srgbClr>
                  </a:outerShdw>
                </a:effectLst>
              </a:rPr>
              <a:t>ecologista</a:t>
            </a:r>
            <a:r>
              <a:rPr lang="en-US" sz="1200" dirty="0">
                <a:solidFill>
                  <a:srgbClr val="3384B1"/>
                </a:solidFill>
                <a:effectLst>
                  <a:outerShdw blurRad="38100" dist="38100" dir="2700000" algn="tl">
                    <a:srgbClr val="000000">
                      <a:alpha val="43137"/>
                    </a:srgbClr>
                  </a:outerShdw>
                </a:effectLst>
              </a:rPr>
              <a:t> de Honduras </a:t>
            </a:r>
            <a:r>
              <a:rPr lang="en-US" sz="1200" dirty="0" err="1">
                <a:solidFill>
                  <a:srgbClr val="3384B1"/>
                </a:solidFill>
                <a:effectLst>
                  <a:outerShdw blurRad="38100" dist="38100" dir="2700000" algn="tl">
                    <a:srgbClr val="000000">
                      <a:alpha val="43137"/>
                    </a:srgbClr>
                  </a:outerShdw>
                </a:effectLst>
              </a:rPr>
              <a:t>asesinada</a:t>
            </a:r>
            <a:r>
              <a:rPr lang="en-US" sz="1200" dirty="0">
                <a:solidFill>
                  <a:srgbClr val="3384B1"/>
                </a:solidFill>
                <a:effectLst>
                  <a:outerShdw blurRad="38100" dist="38100" dir="2700000" algn="tl">
                    <a:srgbClr val="000000">
                      <a:alpha val="43137"/>
                    </a:srgbClr>
                  </a:outerShdw>
                </a:effectLst>
              </a:rPr>
              <a:t> en 2016</a:t>
            </a:r>
            <a:endParaRPr lang="es-ES" sz="1200" dirty="0">
              <a:solidFill>
                <a:srgbClr val="3384B1"/>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Rectangle 92">
            <a:extLst>
              <a:ext uri="{FF2B5EF4-FFF2-40B4-BE49-F238E27FC236}">
                <a16:creationId xmlns:a16="http://schemas.microsoft.com/office/drawing/2014/main" id="{866503BD-D332-E26D-E1E9-19D4B295EEA8}"/>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4362" name="Picture 2">
            <a:extLst>
              <a:ext uri="{FF2B5EF4-FFF2-40B4-BE49-F238E27FC236}">
                <a16:creationId xmlns:a16="http://schemas.microsoft.com/office/drawing/2014/main" id="{3C2A128D-2737-AD1D-373D-F4EA9F05D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7625" y="-138113"/>
            <a:ext cx="1285875" cy="106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EF323E3-6087-4182-E91C-3A4E2BD25BF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AED32B94-60D2-414C-F405-7E27512D121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7158741-C7B5-7CD8-AA51-CFAFD62B5AB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868C1CE6-635D-1D80-40F8-7F10FDAD306A}"/>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5B54C42-CAB0-EA72-1D25-CF9AD3DD926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C484BA89-142B-AC86-CC4F-035F08554BE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7421136B-F61D-18FA-AE17-32292F328D4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D8A41A32-A6D8-5B49-8EC4-8AEF4F5BB54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9455BBBE-E889-3D41-088D-4C41A2F3FE2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95D821A-522E-67CD-724C-B05482D4F22A}"/>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5372" name="47 Grupo">
            <a:extLst>
              <a:ext uri="{FF2B5EF4-FFF2-40B4-BE49-F238E27FC236}">
                <a16:creationId xmlns:a16="http://schemas.microsoft.com/office/drawing/2014/main" id="{AB7E0426-0B40-70AE-9821-C9F3E8FE2BAC}"/>
              </a:ext>
            </a:extLst>
          </p:cNvPr>
          <p:cNvGrpSpPr>
            <a:grpSpLocks/>
          </p:cNvGrpSpPr>
          <p:nvPr/>
        </p:nvGrpSpPr>
        <p:grpSpPr bwMode="auto">
          <a:xfrm>
            <a:off x="-11113" y="5661025"/>
            <a:ext cx="9155113" cy="1212850"/>
            <a:chOff x="-10343" y="5804883"/>
            <a:chExt cx="9190855" cy="1069354"/>
          </a:xfrm>
        </p:grpSpPr>
        <p:pic>
          <p:nvPicPr>
            <p:cNvPr id="15393" name="Picture 34">
              <a:extLst>
                <a:ext uri="{FF2B5EF4-FFF2-40B4-BE49-F238E27FC236}">
                  <a16:creationId xmlns:a16="http://schemas.microsoft.com/office/drawing/2014/main" id="{DA31E0CC-556B-81D8-01C6-73A5AA5F0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Picture 36">
              <a:extLst>
                <a:ext uri="{FF2B5EF4-FFF2-40B4-BE49-F238E27FC236}">
                  <a16:creationId xmlns:a16="http://schemas.microsoft.com/office/drawing/2014/main" id="{41C7D7E7-1072-869C-3316-F8C236078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38">
              <a:extLst>
                <a:ext uri="{FF2B5EF4-FFF2-40B4-BE49-F238E27FC236}">
                  <a16:creationId xmlns:a16="http://schemas.microsoft.com/office/drawing/2014/main" id="{28E63DC5-A41E-6312-A99B-88E82E56A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39">
              <a:extLst>
                <a:ext uri="{FF2B5EF4-FFF2-40B4-BE49-F238E27FC236}">
                  <a16:creationId xmlns:a16="http://schemas.microsoft.com/office/drawing/2014/main" id="{D6527387-20DA-0C54-E2FC-486F58160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7" name="Picture 35">
              <a:extLst>
                <a:ext uri="{FF2B5EF4-FFF2-40B4-BE49-F238E27FC236}">
                  <a16:creationId xmlns:a16="http://schemas.microsoft.com/office/drawing/2014/main" id="{84B0CD17-8335-0015-5303-D360B0164B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6633F8E6-C90B-A8D4-6E11-ABF75BC1DAC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22D2ACF-3287-1E98-8C1C-8AA8D847005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24D3E986-488D-B5BA-AF66-14A64FCA653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A32A61A1-BEAD-0FDA-64A0-87B461F48C8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C755367-5D1E-9F92-1360-6E1AE1CB851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887CD27-A374-F3AB-CB88-1EA1D2820A2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BAAF496-3BDA-0734-6D48-BACC72E4743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8B22F415-180F-23D8-8303-4C096AB2F91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2C1FB46F-9CAC-F263-C37B-76DFA518A8F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CD71D71D-CA37-127A-BCD6-8F385E18C06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5383" name="63 Grupo">
            <a:extLst>
              <a:ext uri="{FF2B5EF4-FFF2-40B4-BE49-F238E27FC236}">
                <a16:creationId xmlns:a16="http://schemas.microsoft.com/office/drawing/2014/main" id="{992C4DAB-7CB9-D106-CE22-9F8BBEB54F40}"/>
              </a:ext>
            </a:extLst>
          </p:cNvPr>
          <p:cNvGrpSpPr>
            <a:grpSpLocks/>
          </p:cNvGrpSpPr>
          <p:nvPr/>
        </p:nvGrpSpPr>
        <p:grpSpPr bwMode="auto">
          <a:xfrm>
            <a:off x="-11113" y="5716588"/>
            <a:ext cx="9155113" cy="1212850"/>
            <a:chOff x="-10343" y="5804883"/>
            <a:chExt cx="9190855" cy="1069354"/>
          </a:xfrm>
        </p:grpSpPr>
        <p:pic>
          <p:nvPicPr>
            <p:cNvPr id="15388" name="Picture 34">
              <a:extLst>
                <a:ext uri="{FF2B5EF4-FFF2-40B4-BE49-F238E27FC236}">
                  <a16:creationId xmlns:a16="http://schemas.microsoft.com/office/drawing/2014/main" id="{547A05A7-3AFD-9548-DA9F-BF1411789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6">
              <a:extLst>
                <a:ext uri="{FF2B5EF4-FFF2-40B4-BE49-F238E27FC236}">
                  <a16:creationId xmlns:a16="http://schemas.microsoft.com/office/drawing/2014/main" id="{3EB88C1D-2DF3-C821-3855-0AC68FA6D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8">
              <a:extLst>
                <a:ext uri="{FF2B5EF4-FFF2-40B4-BE49-F238E27FC236}">
                  <a16:creationId xmlns:a16="http://schemas.microsoft.com/office/drawing/2014/main" id="{BA6FDF34-D741-443E-E6A3-D74E59996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39">
              <a:extLst>
                <a:ext uri="{FF2B5EF4-FFF2-40B4-BE49-F238E27FC236}">
                  <a16:creationId xmlns:a16="http://schemas.microsoft.com/office/drawing/2014/main" id="{ABBEFD22-8F2E-A25D-C361-C7F8490290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5">
              <a:extLst>
                <a:ext uri="{FF2B5EF4-FFF2-40B4-BE49-F238E27FC236}">
                  <a16:creationId xmlns:a16="http://schemas.microsoft.com/office/drawing/2014/main" id="{1DBF6CBA-4FC6-C8B3-4BE5-098A6800B7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88430224-AC7B-A0F7-7E63-6E1D307313BF}"/>
              </a:ext>
            </a:extLst>
          </p:cNvPr>
          <p:cNvSpPr>
            <a:spLocks noChangeArrowheads="1"/>
          </p:cNvSpPr>
          <p:nvPr/>
        </p:nvSpPr>
        <p:spPr bwMode="auto">
          <a:xfrm>
            <a:off x="250825" y="785813"/>
            <a:ext cx="8785225" cy="4954587"/>
          </a:xfrm>
          <a:prstGeom prst="rect">
            <a:avLst/>
          </a:prstGeom>
          <a:noFill/>
          <a:ln w="9525">
            <a:noFill/>
            <a:miter lim="800000"/>
            <a:headEnd/>
            <a:tailEnd/>
          </a:ln>
          <a:effectLst/>
        </p:spPr>
        <p:txBody>
          <a:bodyPr>
            <a:spAutoFit/>
          </a:bodyPr>
          <a:lstStyle/>
          <a:p>
            <a:pPr algn="ctr">
              <a:defRPr/>
            </a:pPr>
            <a:endParaRPr lang="es-ES" sz="8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ES" sz="1300" dirty="0">
                <a:latin typeface="Arial" pitchFamily="34" charset="0"/>
                <a:cs typeface="Arial" pitchFamily="34" charset="0"/>
              </a:rPr>
              <a:t>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Premio Goldman 2015</a:t>
            </a:r>
            <a:r>
              <a:rPr lang="es-ES" sz="1400" dirty="0">
                <a:latin typeface="Arial" pitchFamily="34" charset="0"/>
                <a:cs typeface="Arial" pitchFamily="34" charset="0"/>
              </a:rPr>
              <a:t>, también conocido como el </a:t>
            </a:r>
            <a:r>
              <a:rPr lang="es-ES" sz="1400" i="1" dirty="0">
                <a:latin typeface="Arial" pitchFamily="34" charset="0"/>
                <a:cs typeface="Arial" pitchFamily="34" charset="0"/>
              </a:rPr>
              <a:t>Nobel  verde</a:t>
            </a:r>
            <a:r>
              <a:rPr lang="es-ES" sz="1400" dirty="0">
                <a:latin typeface="Arial" pitchFamily="34" charset="0"/>
                <a:cs typeface="Arial" pitchFamily="34" charset="0"/>
              </a:rPr>
              <a:t>, en reconocimiento a su lucha por los derechos del pueblo indígena lenca Una de las fundadoras del Consejo Cívico de Organizaciones Populares e Indígenas de Honduras (COPINH).</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Consiguió junto a su pueblo que una de las constructoras hidroeléctricas más grandes del mundo se retirara del proyecto para construir la presa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Agua Zarca en el cauce del río </a:t>
            </a:r>
            <a:r>
              <a:rPr lang="es-ES" sz="1400" b="1" i="1" dirty="0" err="1">
                <a:solidFill>
                  <a:srgbClr val="3D8EB3"/>
                </a:solidFill>
                <a:effectLst>
                  <a:outerShdw blurRad="38100" dist="38100" dir="2700000" algn="tl">
                    <a:srgbClr val="000000">
                      <a:alpha val="43137"/>
                    </a:srgbClr>
                  </a:outerShdw>
                </a:effectLst>
                <a:latin typeface="Arial" pitchFamily="34" charset="0"/>
                <a:cs typeface="Arial" pitchFamily="34" charset="0"/>
              </a:rPr>
              <a:t>Gualcarque</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 Honduras</a:t>
            </a:r>
            <a:r>
              <a:rPr lang="es-ES" sz="1400" dirty="0">
                <a:latin typeface="Arial" pitchFamily="34" charset="0"/>
                <a:cs typeface="Arial" pitchFamily="34" charset="0"/>
              </a:rPr>
              <a:t>, sagrado para los lenca. </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Bajo el liderazgo de Berta Cáceres, el pueblo lenca y el COPINH se enfrentaron a la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empresa china </a:t>
            </a:r>
            <a:r>
              <a:rPr lang="es-ES" sz="1400" b="1" i="1" dirty="0" err="1">
                <a:solidFill>
                  <a:srgbClr val="3D8EB3"/>
                </a:solidFill>
                <a:effectLst>
                  <a:outerShdw blurRad="38100" dist="38100" dir="2700000" algn="tl">
                    <a:srgbClr val="000000">
                      <a:alpha val="43137"/>
                    </a:srgbClr>
                  </a:outerShdw>
                </a:effectLst>
                <a:latin typeface="Arial" pitchFamily="34" charset="0"/>
                <a:cs typeface="Arial" pitchFamily="34" charset="0"/>
              </a:rPr>
              <a:t>Sinohydro</a:t>
            </a:r>
            <a:r>
              <a:rPr lang="es-ES" sz="1400" dirty="0">
                <a:latin typeface="Arial" pitchFamily="34" charset="0"/>
                <a:cs typeface="Arial" pitchFamily="34" charset="0"/>
              </a:rPr>
              <a:t>, que junto a la empresa local DESA pretende llevar a cabo el proyecto hidroeléctrico de Agua Zarca. </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Dicho proyecto se aprobó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violando el derecho de los pueblos indígenas a la consulta previa, libre e informada conforme al Convenio 169 de la Organización Internacional de Trabajo (OIT) </a:t>
            </a:r>
            <a:r>
              <a:rPr lang="es-ES" sz="1400" dirty="0">
                <a:latin typeface="Arial" pitchFamily="34" charset="0"/>
                <a:cs typeface="Arial" pitchFamily="34" charset="0"/>
              </a:rPr>
              <a:t>que fue ratificado por Honduras en 1995.</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Empezaron las amenazas e intimidaciones; el 3 de marzo de 2016 Berta Cáceres fue asesinada en su propia casa. Su nombre se une al de los más de 100 activistas hondureños asesinados entre 2010 y 2014 por su lucha contra empresas trasnacionales.</a:t>
            </a:r>
          </a:p>
          <a:p>
            <a:pPr>
              <a:buFont typeface="Wingdings" pitchFamily="2" charset="2"/>
              <a:buChar char="Ø"/>
              <a:defRPr/>
            </a:pPr>
            <a:endParaRPr lang="es-ES" sz="14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Su asesinato ha suscitado la indignación mundial y como resultado </a:t>
            </a:r>
            <a:r>
              <a:rPr lang="es-ES" sz="1400" b="1" i="1" dirty="0">
                <a:solidFill>
                  <a:srgbClr val="3D8EB3"/>
                </a:solidFill>
                <a:effectLst>
                  <a:outerShdw blurRad="38100" dist="38100" dir="2700000" algn="tl">
                    <a:srgbClr val="000000">
                      <a:alpha val="43137"/>
                    </a:srgbClr>
                  </a:outerShdw>
                </a:effectLst>
                <a:latin typeface="Arial" pitchFamily="34" charset="0"/>
                <a:cs typeface="Arial" pitchFamily="34" charset="0"/>
              </a:rPr>
              <a:t>los tres principales inversores de Agua Zarca </a:t>
            </a:r>
            <a:r>
              <a:rPr lang="es-ES" sz="1400" dirty="0">
                <a:latin typeface="Arial" pitchFamily="34" charset="0"/>
                <a:cs typeface="Arial" pitchFamily="34" charset="0"/>
              </a:rPr>
              <a:t>han suspendido su financiación. Pero aún el proyecto no ha sido cancelado.</a:t>
            </a:r>
          </a:p>
        </p:txBody>
      </p:sp>
      <p:sp>
        <p:nvSpPr>
          <p:cNvPr id="42" name="Rectangle 92">
            <a:extLst>
              <a:ext uri="{FF2B5EF4-FFF2-40B4-BE49-F238E27FC236}">
                <a16:creationId xmlns:a16="http://schemas.microsoft.com/office/drawing/2014/main" id="{C095B4FE-1569-A555-DE2E-CE826B3B8D47}"/>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5386" name="Picture 2" descr="Berta Cáceres: indígenas contra multinacionales">
            <a:extLst>
              <a:ext uri="{FF2B5EF4-FFF2-40B4-BE49-F238E27FC236}">
                <a16:creationId xmlns:a16="http://schemas.microsoft.com/office/drawing/2014/main" id="{18D215B2-7E43-5B30-3C8B-A720EBD687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813" y="-128588"/>
            <a:ext cx="2216150" cy="100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8 CuadroTexto">
            <a:extLst>
              <a:ext uri="{FF2B5EF4-FFF2-40B4-BE49-F238E27FC236}">
                <a16:creationId xmlns:a16="http://schemas.microsoft.com/office/drawing/2014/main" id="{5FC804B4-A1FC-DBFF-6E4A-894FA415C8B4}"/>
              </a:ext>
            </a:extLst>
          </p:cNvPr>
          <p:cNvSpPr txBox="1"/>
          <p:nvPr/>
        </p:nvSpPr>
        <p:spPr>
          <a:xfrm>
            <a:off x="5000625" y="71438"/>
            <a:ext cx="2963863" cy="584200"/>
          </a:xfrm>
          <a:prstGeom prst="rect">
            <a:avLst/>
          </a:prstGeom>
          <a:noFill/>
        </p:spPr>
        <p:txBody>
          <a:bodyPr wrap="none">
            <a:spAutoFit/>
          </a:bodyPr>
          <a:lstStyle/>
          <a:p>
            <a:pPr>
              <a:defRPr/>
            </a:pPr>
            <a:r>
              <a:rPr lang="es-AR" sz="3200" b="1" dirty="0">
                <a:solidFill>
                  <a:srgbClr val="FF9900"/>
                </a:solidFill>
                <a:effectLst>
                  <a:outerShdw blurRad="38100" dist="38100" dir="2700000" algn="tl">
                    <a:srgbClr val="000000">
                      <a:alpha val="43137"/>
                    </a:srgbClr>
                  </a:outerShdw>
                </a:effectLst>
                <a:latin typeface="Arial" pitchFamily="34" charset="0"/>
                <a:cs typeface="Arial" pitchFamily="34" charset="0"/>
              </a:rPr>
              <a:t>Berta</a:t>
            </a:r>
            <a:r>
              <a:rPr lang="es-AR" sz="3200" dirty="0"/>
              <a:t> </a:t>
            </a:r>
            <a:r>
              <a:rPr lang="es-AR" sz="3200" b="1" dirty="0">
                <a:solidFill>
                  <a:srgbClr val="FF9900"/>
                </a:solidFill>
                <a:effectLst>
                  <a:outerShdw blurRad="38100" dist="38100" dir="2700000" algn="tl">
                    <a:srgbClr val="000000">
                      <a:alpha val="43137"/>
                    </a:srgbClr>
                  </a:outerShdw>
                </a:effectLst>
                <a:latin typeface="Arial" pitchFamily="34" charset="0"/>
                <a:cs typeface="Arial" pitchFamily="34" charset="0"/>
              </a:rPr>
              <a:t>Cáceres</a:t>
            </a:r>
            <a:endParaRPr lang="en-US" sz="32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2FCD174D-155C-1907-1623-6D0FE1745AB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BC5B9F68-81E2-EBB8-9893-5067185ACA5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86BC5B5-9902-1163-0AB1-3A22FA6B08A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D42383B4-9C52-BA67-9404-1F94D65F3193}"/>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3F90F1F-E62A-E3AA-FAAE-B331A505BFD2}"/>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09FC446-36DE-96E2-DF99-7B5FDA75B38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5AEB02E6-31D0-7E3F-3EC5-056409DE5DF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A086542-7C9D-C641-73B5-A5A9954F6BF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E39805CA-8573-21CE-1704-982070336F0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9652095-60B5-0387-E8CC-7175FD55519F}"/>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6396" name="47 Grupo">
            <a:extLst>
              <a:ext uri="{FF2B5EF4-FFF2-40B4-BE49-F238E27FC236}">
                <a16:creationId xmlns:a16="http://schemas.microsoft.com/office/drawing/2014/main" id="{D8ADDDAD-192C-645E-37CD-90823E819B0A}"/>
              </a:ext>
            </a:extLst>
          </p:cNvPr>
          <p:cNvGrpSpPr>
            <a:grpSpLocks/>
          </p:cNvGrpSpPr>
          <p:nvPr/>
        </p:nvGrpSpPr>
        <p:grpSpPr bwMode="auto">
          <a:xfrm>
            <a:off x="-11113" y="5661025"/>
            <a:ext cx="9155113" cy="1212850"/>
            <a:chOff x="-10343" y="5804883"/>
            <a:chExt cx="9190855" cy="1069354"/>
          </a:xfrm>
        </p:grpSpPr>
        <p:pic>
          <p:nvPicPr>
            <p:cNvPr id="16417" name="Picture 34">
              <a:extLst>
                <a:ext uri="{FF2B5EF4-FFF2-40B4-BE49-F238E27FC236}">
                  <a16:creationId xmlns:a16="http://schemas.microsoft.com/office/drawing/2014/main" id="{158E358A-52BF-FB46-27D5-0353C2E1F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36">
              <a:extLst>
                <a:ext uri="{FF2B5EF4-FFF2-40B4-BE49-F238E27FC236}">
                  <a16:creationId xmlns:a16="http://schemas.microsoft.com/office/drawing/2014/main" id="{168FE5D6-B26A-EE64-A670-DAB7F57A7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Picture 38">
              <a:extLst>
                <a:ext uri="{FF2B5EF4-FFF2-40B4-BE49-F238E27FC236}">
                  <a16:creationId xmlns:a16="http://schemas.microsoft.com/office/drawing/2014/main" id="{F71E8320-41FE-C66C-00B6-9799927E8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Picture 39">
              <a:extLst>
                <a:ext uri="{FF2B5EF4-FFF2-40B4-BE49-F238E27FC236}">
                  <a16:creationId xmlns:a16="http://schemas.microsoft.com/office/drawing/2014/main" id="{26834DAF-8D0B-B056-8148-9BA308763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35">
              <a:extLst>
                <a:ext uri="{FF2B5EF4-FFF2-40B4-BE49-F238E27FC236}">
                  <a16:creationId xmlns:a16="http://schemas.microsoft.com/office/drawing/2014/main" id="{FE326C39-0463-9546-1A0F-628E0CF4CC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827BBB6C-98D4-B862-FE1A-68DD013A1F7E}"/>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CC5D9C97-EABC-1623-9FC3-6C77C24AB3B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7B8104A9-A097-7DE3-04F8-91B84FA29E7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EA2595D6-C20C-A7B9-DDA2-8E2B12278E8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B0AA225B-D453-1408-4D00-40497AD11143}"/>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C4DAC35D-A907-D75A-5377-D20A881BF49A}"/>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A7DC817C-8F0A-9DCA-6226-A14E793508D7}"/>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051745A-A397-1BF8-8FD8-39408C1DBD3A}"/>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9F0F882-F137-AA07-41AB-58B180037E1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258608F-D548-9E96-D455-3244B939766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35567D5E-FF67-657F-D932-AB2D084B773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6408" name="63 Grupo">
            <a:extLst>
              <a:ext uri="{FF2B5EF4-FFF2-40B4-BE49-F238E27FC236}">
                <a16:creationId xmlns:a16="http://schemas.microsoft.com/office/drawing/2014/main" id="{2ED02093-E3C2-40F5-FB64-000B51D62A96}"/>
              </a:ext>
            </a:extLst>
          </p:cNvPr>
          <p:cNvGrpSpPr>
            <a:grpSpLocks/>
          </p:cNvGrpSpPr>
          <p:nvPr/>
        </p:nvGrpSpPr>
        <p:grpSpPr bwMode="auto">
          <a:xfrm>
            <a:off x="-11113" y="5645150"/>
            <a:ext cx="9155113" cy="1212850"/>
            <a:chOff x="-10343" y="5804883"/>
            <a:chExt cx="9190855" cy="1069354"/>
          </a:xfrm>
        </p:grpSpPr>
        <p:pic>
          <p:nvPicPr>
            <p:cNvPr id="16412" name="Picture 34">
              <a:extLst>
                <a:ext uri="{FF2B5EF4-FFF2-40B4-BE49-F238E27FC236}">
                  <a16:creationId xmlns:a16="http://schemas.microsoft.com/office/drawing/2014/main" id="{DB9B641A-2CE0-EDB7-B5BE-C7F5CFB93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6">
              <a:extLst>
                <a:ext uri="{FF2B5EF4-FFF2-40B4-BE49-F238E27FC236}">
                  <a16:creationId xmlns:a16="http://schemas.microsoft.com/office/drawing/2014/main" id="{45C2CD7D-50EC-4E76-DC42-B848B5302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8">
              <a:extLst>
                <a:ext uri="{FF2B5EF4-FFF2-40B4-BE49-F238E27FC236}">
                  <a16:creationId xmlns:a16="http://schemas.microsoft.com/office/drawing/2014/main" id="{B1A03853-C6D2-74A3-76FB-8B9457A551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39">
              <a:extLst>
                <a:ext uri="{FF2B5EF4-FFF2-40B4-BE49-F238E27FC236}">
                  <a16:creationId xmlns:a16="http://schemas.microsoft.com/office/drawing/2014/main" id="{CE67F9B1-0236-4BCF-8E60-3CDD31EDF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5">
              <a:extLst>
                <a:ext uri="{FF2B5EF4-FFF2-40B4-BE49-F238E27FC236}">
                  <a16:creationId xmlns:a16="http://schemas.microsoft.com/office/drawing/2014/main" id="{CA8F772D-67BD-DDAD-A1D5-14B53AEFCA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712C7A4D-C66D-3762-BA27-FFD0721D9EBF}"/>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1E3FD595-0A6B-45EA-D6DD-7FD14F8708E4}"/>
              </a:ext>
            </a:extLst>
          </p:cNvPr>
          <p:cNvSpPr>
            <a:spLocks noChangeArrowheads="1"/>
          </p:cNvSpPr>
          <p:nvPr/>
        </p:nvSpPr>
        <p:spPr bwMode="auto">
          <a:xfrm>
            <a:off x="250825" y="1000125"/>
            <a:ext cx="8785225" cy="4648200"/>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400" b="1" cap="all" dirty="0">
                <a:solidFill>
                  <a:srgbClr val="3E9CB2"/>
                </a:solidFill>
                <a:effectLst>
                  <a:outerShdw blurRad="38100" dist="38100" dir="2700000" algn="tl">
                    <a:srgbClr val="000000"/>
                  </a:outerShdw>
                </a:effectLst>
              </a:rPr>
              <a:t>II ASAMBLEA DE LAS NACIONES UNIDAS para el medio </a:t>
            </a:r>
            <a:r>
              <a:rPr lang="es-AR" sz="2400" b="1" cap="all" dirty="0" err="1">
                <a:solidFill>
                  <a:srgbClr val="3E9CB2"/>
                </a:solidFill>
                <a:effectLst>
                  <a:outerShdw blurRad="38100" dist="38100" dir="2700000" algn="tl">
                    <a:srgbClr val="000000"/>
                  </a:outerShdw>
                </a:effectLst>
              </a:rPr>
              <a:t>AMBIENTe</a:t>
            </a:r>
            <a:r>
              <a:rPr lang="es-AR" sz="2400" b="1" cap="all" dirty="0">
                <a:solidFill>
                  <a:srgbClr val="3E9CB2"/>
                </a:solidFill>
                <a:effectLst>
                  <a:outerShdw blurRad="38100" dist="38100" dir="2700000" algn="tl">
                    <a:srgbClr val="000000"/>
                  </a:outerShdw>
                </a:effectLst>
              </a:rPr>
              <a:t> (</a:t>
            </a:r>
            <a:r>
              <a:rPr lang="es-AR" sz="2400" b="1" cap="all" dirty="0" err="1">
                <a:solidFill>
                  <a:srgbClr val="3E9CB2"/>
                </a:solidFill>
                <a:effectLst>
                  <a:outerShdw blurRad="38100" dist="38100" dir="2700000" algn="tl">
                    <a:srgbClr val="000000"/>
                  </a:outerShdw>
                </a:effectLst>
              </a:rPr>
              <a:t>anuma</a:t>
            </a:r>
            <a:r>
              <a:rPr lang="es-AR" sz="2400" b="1" cap="all" dirty="0">
                <a:solidFill>
                  <a:srgbClr val="3E9CB2"/>
                </a:solidFill>
                <a:effectLst>
                  <a:outerShdw blurRad="38100" dist="38100" dir="2700000" algn="tl">
                    <a:srgbClr val="000000"/>
                  </a:outerShdw>
                </a:effectLst>
              </a:rPr>
              <a:t>); UNEA</a:t>
            </a:r>
          </a:p>
          <a:p>
            <a:pPr algn="ctr">
              <a:buFont typeface="Wingdings" pitchFamily="2" charset="2"/>
              <a:buNone/>
              <a:defRPr/>
            </a:pPr>
            <a:r>
              <a:rPr lang="es-AR" sz="2400" b="1" cap="all" dirty="0">
                <a:solidFill>
                  <a:srgbClr val="3E9CB2"/>
                </a:solidFill>
                <a:effectLst>
                  <a:outerShdw blurRad="38100" dist="38100" dir="2700000" algn="tl">
                    <a:srgbClr val="000000"/>
                  </a:outerShdw>
                </a:effectLst>
              </a:rPr>
              <a:t>Nairobi, </a:t>
            </a:r>
            <a:r>
              <a:rPr lang="es-AR" sz="2400" b="1" cap="all" dirty="0" err="1">
                <a:solidFill>
                  <a:srgbClr val="3E9CB2"/>
                </a:solidFill>
                <a:effectLst>
                  <a:outerShdw blurRad="38100" dist="38100" dir="2700000" algn="tl">
                    <a:srgbClr val="000000"/>
                  </a:outerShdw>
                </a:effectLst>
              </a:rPr>
              <a:t>kenia</a:t>
            </a:r>
            <a:r>
              <a:rPr lang="es-AR" sz="2400" b="1" cap="all" dirty="0">
                <a:solidFill>
                  <a:srgbClr val="3E9CB2"/>
                </a:solidFill>
                <a:effectLst>
                  <a:outerShdw blurRad="38100" dist="38100" dir="2700000" algn="tl">
                    <a:srgbClr val="000000"/>
                  </a:outerShdw>
                </a:effectLst>
              </a:rPr>
              <a:t>, Mayo 2016</a:t>
            </a:r>
          </a:p>
          <a:p>
            <a:pPr algn="ctr">
              <a:buFont typeface="Wingdings" pitchFamily="2" charset="2"/>
              <a:buNone/>
              <a:defRPr/>
            </a:pPr>
            <a:endParaRPr lang="es-AR" sz="1000" b="1" dirty="0">
              <a:effectLst>
                <a:outerShdw blurRad="38100" dist="38100" dir="2700000" algn="tl">
                  <a:srgbClr val="FFFFFF"/>
                </a:outerShdw>
              </a:effectLst>
            </a:endParaRPr>
          </a:p>
          <a:p>
            <a:pPr algn="ctr">
              <a:buFont typeface="Wingdings" pitchFamily="2" charset="2"/>
              <a:buNone/>
              <a:defRPr/>
            </a:pPr>
            <a:endParaRPr lang="es-AR" sz="1000" b="1" dirty="0">
              <a:effectLst>
                <a:outerShdw blurRad="38100" dist="38100" dir="2700000" algn="tl">
                  <a:srgbClr val="FFFFFF"/>
                </a:outerShdw>
              </a:effectLst>
            </a:endParaRPr>
          </a:p>
          <a:p>
            <a:pPr>
              <a:buFont typeface="Wingdings" pitchFamily="2" charset="2"/>
              <a:buChar char="Ø"/>
              <a:defRPr/>
            </a:pPr>
            <a:r>
              <a:rPr lang="es-AR" sz="1700" dirty="0">
                <a:latin typeface="Arial" pitchFamily="34" charset="0"/>
                <a:cs typeface="Arial" pitchFamily="34" charset="0"/>
              </a:rPr>
              <a:t> </a:t>
            </a:r>
            <a:r>
              <a:rPr lang="es-AR" sz="1800" dirty="0">
                <a:effectLst>
                  <a:outerShdw blurRad="38100" dist="38100" dir="2700000" algn="tl">
                    <a:srgbClr val="000000">
                      <a:alpha val="43137"/>
                    </a:srgbClr>
                  </a:outerShdw>
                </a:effectLst>
              </a:rPr>
              <a:t>Resolución PNUMA/ANUMA.2/7 sobre </a:t>
            </a:r>
            <a:r>
              <a:rPr lang="es-AR" sz="1700" b="1" i="1" dirty="0">
                <a:solidFill>
                  <a:srgbClr val="CC3300"/>
                </a:solidFill>
                <a:effectLst>
                  <a:outerShdw blurRad="38100" dist="38100" dir="2700000" algn="tl">
                    <a:srgbClr val="000000">
                      <a:alpha val="43137"/>
                    </a:srgbClr>
                  </a:outerShdw>
                </a:effectLst>
              </a:rPr>
              <a:t>“Químicos y Desechos”</a:t>
            </a:r>
            <a:r>
              <a:rPr lang="es-AR" sz="1800" b="1" dirty="0">
                <a:effectLst>
                  <a:outerShdw blurRad="38100" dist="38100" dir="2700000" algn="tl">
                    <a:srgbClr val="000000">
                      <a:alpha val="43137"/>
                    </a:srgbClr>
                  </a:outerShdw>
                </a:effectLst>
              </a:rPr>
              <a:t> </a:t>
            </a:r>
          </a:p>
          <a:p>
            <a:pPr>
              <a:defRPr/>
            </a:pPr>
            <a:endParaRPr lang="es-AR" sz="1800" b="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 Resolución PNUMA/ANUMA.2/8 sobre </a:t>
            </a:r>
            <a:r>
              <a:rPr lang="es-AR" sz="1700" b="1" i="1" dirty="0">
                <a:solidFill>
                  <a:srgbClr val="CC3300"/>
                </a:solidFill>
                <a:effectLst>
                  <a:outerShdw blurRad="38100" dist="38100" dir="2700000" algn="tl">
                    <a:srgbClr val="000000">
                      <a:alpha val="43137"/>
                    </a:srgbClr>
                  </a:outerShdw>
                </a:effectLst>
              </a:rPr>
              <a:t>“Producción y Consumo Sostenible-PCS”</a:t>
            </a:r>
          </a:p>
          <a:p>
            <a:pPr>
              <a:buFont typeface="Wingdings" pitchFamily="2" charset="2"/>
              <a:buChar char="Ø"/>
              <a:defRPr/>
            </a:pPr>
            <a:endParaRPr lang="es-AR" sz="1800" b="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 Resolución PNUMA/ANUMA.2/9 sobre </a:t>
            </a:r>
            <a:r>
              <a:rPr lang="es-AR" sz="1700" b="1" i="1" dirty="0">
                <a:solidFill>
                  <a:srgbClr val="CC3300"/>
                </a:solidFill>
                <a:effectLst>
                  <a:outerShdw blurRad="38100" dist="38100" dir="2700000" algn="tl">
                    <a:srgbClr val="000000">
                      <a:alpha val="43137"/>
                    </a:srgbClr>
                  </a:outerShdw>
                </a:effectLst>
              </a:rPr>
              <a:t>“Prevención, Reducción y </a:t>
            </a:r>
            <a:r>
              <a:rPr lang="es-AR" sz="1700" b="1" i="1" dirty="0" err="1">
                <a:solidFill>
                  <a:srgbClr val="CC3300"/>
                </a:solidFill>
                <a:effectLst>
                  <a:outerShdw blurRad="38100" dist="38100" dir="2700000" algn="tl">
                    <a:srgbClr val="000000">
                      <a:alpha val="43137"/>
                    </a:srgbClr>
                  </a:outerShdw>
                </a:effectLst>
              </a:rPr>
              <a:t>Reuso</a:t>
            </a:r>
            <a:r>
              <a:rPr lang="es-AR" sz="1700" b="1" i="1" dirty="0">
                <a:solidFill>
                  <a:srgbClr val="CC3300"/>
                </a:solidFill>
                <a:effectLst>
                  <a:outerShdw blurRad="38100" dist="38100" dir="2700000" algn="tl">
                    <a:srgbClr val="000000">
                      <a:alpha val="43137"/>
                    </a:srgbClr>
                  </a:outerShdw>
                </a:effectLst>
              </a:rPr>
              <a:t> de Residuos de Alimentos”</a:t>
            </a:r>
          </a:p>
          <a:p>
            <a:pPr>
              <a:buFont typeface="Wingdings" pitchFamily="2" charset="2"/>
              <a:buChar char="Ø"/>
              <a:defRPr/>
            </a:pPr>
            <a:endParaRPr lang="es-AR" sz="1800" b="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 Resolución PNUMA/ANUMA.2/11 sobre </a:t>
            </a:r>
            <a:r>
              <a:rPr lang="es-AR" sz="1800" b="1" i="1" dirty="0">
                <a:effectLst>
                  <a:outerShdw blurRad="38100" dist="38100" dir="2700000" algn="tl">
                    <a:srgbClr val="000000">
                      <a:alpha val="43137"/>
                    </a:srgbClr>
                  </a:outerShdw>
                </a:effectLst>
              </a:rPr>
              <a:t>“</a:t>
            </a:r>
            <a:r>
              <a:rPr lang="es-AR" sz="1700" b="1" i="1" dirty="0">
                <a:solidFill>
                  <a:srgbClr val="CC3300"/>
                </a:solidFill>
                <a:effectLst>
                  <a:outerShdw blurRad="38100" dist="38100" dir="2700000" algn="tl">
                    <a:srgbClr val="000000">
                      <a:alpha val="43137"/>
                    </a:srgbClr>
                  </a:outerShdw>
                </a:effectLst>
              </a:rPr>
              <a:t>Desechos plásticos marinos y micro-plásticos”</a:t>
            </a:r>
          </a:p>
        </p:txBody>
      </p:sp>
      <p:pic>
        <p:nvPicPr>
          <p:cNvPr id="16411" name="Picture 4" descr="Resultado de imagen para unea2">
            <a:extLst>
              <a:ext uri="{FF2B5EF4-FFF2-40B4-BE49-F238E27FC236}">
                <a16:creationId xmlns:a16="http://schemas.microsoft.com/office/drawing/2014/main" id="{809CB03E-C5F5-3047-4ECF-0BE2FFEBCA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7563" y="-142875"/>
            <a:ext cx="19907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29B2F2B-7E8C-88DE-6F8C-ACD4BF098B9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32AAD6D-AB95-DD1B-B2B6-9823136E544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85DF876D-4397-F380-38AA-8CBD0DBD2A2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13728A4-0A37-C125-3328-09D5655EF746}"/>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14C409E-1F8C-A69F-8EFF-969DF1CE4E1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44E3CBBE-52C8-FA87-D7BF-61E88E44DB4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BEDAEF05-CC36-4B77-1C56-9D6ECC516B8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AA253231-5CA6-2BFA-FFA8-B6886E2A349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F9AFB8D-81B5-C5A1-7DD3-DBD53ADB6E4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8911CE75-C668-1A51-A43E-2C26FD8D71C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7420" name="47 Grupo">
            <a:extLst>
              <a:ext uri="{FF2B5EF4-FFF2-40B4-BE49-F238E27FC236}">
                <a16:creationId xmlns:a16="http://schemas.microsoft.com/office/drawing/2014/main" id="{918DEBC3-56FE-7D67-E3D7-7AF07FDEA54C}"/>
              </a:ext>
            </a:extLst>
          </p:cNvPr>
          <p:cNvGrpSpPr>
            <a:grpSpLocks/>
          </p:cNvGrpSpPr>
          <p:nvPr/>
        </p:nvGrpSpPr>
        <p:grpSpPr bwMode="auto">
          <a:xfrm>
            <a:off x="-11113" y="5661025"/>
            <a:ext cx="9155113" cy="1212850"/>
            <a:chOff x="-10343" y="5804883"/>
            <a:chExt cx="9190855" cy="1069354"/>
          </a:xfrm>
        </p:grpSpPr>
        <p:pic>
          <p:nvPicPr>
            <p:cNvPr id="17440" name="Picture 34">
              <a:extLst>
                <a:ext uri="{FF2B5EF4-FFF2-40B4-BE49-F238E27FC236}">
                  <a16:creationId xmlns:a16="http://schemas.microsoft.com/office/drawing/2014/main" id="{28603325-50AE-98E8-DB39-B472EE2D4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36">
              <a:extLst>
                <a:ext uri="{FF2B5EF4-FFF2-40B4-BE49-F238E27FC236}">
                  <a16:creationId xmlns:a16="http://schemas.microsoft.com/office/drawing/2014/main" id="{96AE8FB0-0EE2-B269-DC0F-395B7AA23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Picture 38">
              <a:extLst>
                <a:ext uri="{FF2B5EF4-FFF2-40B4-BE49-F238E27FC236}">
                  <a16:creationId xmlns:a16="http://schemas.microsoft.com/office/drawing/2014/main" id="{2BBF3CAE-6D27-28B2-A9EC-79380E368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39">
              <a:extLst>
                <a:ext uri="{FF2B5EF4-FFF2-40B4-BE49-F238E27FC236}">
                  <a16:creationId xmlns:a16="http://schemas.microsoft.com/office/drawing/2014/main" id="{F3D7CF49-E440-135E-540F-521D801CC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5">
              <a:extLst>
                <a:ext uri="{FF2B5EF4-FFF2-40B4-BE49-F238E27FC236}">
                  <a16:creationId xmlns:a16="http://schemas.microsoft.com/office/drawing/2014/main" id="{365C8759-9E16-36D2-7DAB-87247E1E9A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ADA890E9-D1B8-A3F2-0BA9-4C3E1E9907AF}"/>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AC32B91-255B-59E1-1CF6-68DBDB298BE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ED5D43E4-04DD-E6E0-FA39-C8220432EA5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A4950D0-94DB-3329-1EAE-F7652E2E0A5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92FA4CD-09E6-3DE8-2CCE-DF530537741A}"/>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1C78AD94-5A59-F586-C8F2-6D579CDFEBB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35B2C1A-7B4F-F21D-E455-8F387F0FC42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1DACCBBB-81AA-0485-3A58-1633B3D14F5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FA06BF06-0F25-CB37-8606-65D39587315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83D74CAF-1378-A809-84B8-81906D815A12}"/>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7431" name="63 Grupo">
            <a:extLst>
              <a:ext uri="{FF2B5EF4-FFF2-40B4-BE49-F238E27FC236}">
                <a16:creationId xmlns:a16="http://schemas.microsoft.com/office/drawing/2014/main" id="{81FF1B18-5E0E-1C1A-CB56-A3FEF9E1A483}"/>
              </a:ext>
            </a:extLst>
          </p:cNvPr>
          <p:cNvGrpSpPr>
            <a:grpSpLocks/>
          </p:cNvGrpSpPr>
          <p:nvPr/>
        </p:nvGrpSpPr>
        <p:grpSpPr bwMode="auto">
          <a:xfrm>
            <a:off x="-11113" y="5645150"/>
            <a:ext cx="9155113" cy="1212850"/>
            <a:chOff x="-10343" y="5804883"/>
            <a:chExt cx="9190855" cy="1069354"/>
          </a:xfrm>
        </p:grpSpPr>
        <p:pic>
          <p:nvPicPr>
            <p:cNvPr id="17435" name="Picture 34">
              <a:extLst>
                <a:ext uri="{FF2B5EF4-FFF2-40B4-BE49-F238E27FC236}">
                  <a16:creationId xmlns:a16="http://schemas.microsoft.com/office/drawing/2014/main" id="{0EDA5FFA-1F20-E5DF-6A07-89966C3D2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36">
              <a:extLst>
                <a:ext uri="{FF2B5EF4-FFF2-40B4-BE49-F238E27FC236}">
                  <a16:creationId xmlns:a16="http://schemas.microsoft.com/office/drawing/2014/main" id="{3AAC208F-0585-06D2-B45C-CB0DE465BF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38">
              <a:extLst>
                <a:ext uri="{FF2B5EF4-FFF2-40B4-BE49-F238E27FC236}">
                  <a16:creationId xmlns:a16="http://schemas.microsoft.com/office/drawing/2014/main" id="{273C9584-D8BA-5934-B4AB-5B89552AF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39">
              <a:extLst>
                <a:ext uri="{FF2B5EF4-FFF2-40B4-BE49-F238E27FC236}">
                  <a16:creationId xmlns:a16="http://schemas.microsoft.com/office/drawing/2014/main" id="{09631AE0-6C18-F73E-DE34-0400B3CBD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35">
              <a:extLst>
                <a:ext uri="{FF2B5EF4-FFF2-40B4-BE49-F238E27FC236}">
                  <a16:creationId xmlns:a16="http://schemas.microsoft.com/office/drawing/2014/main" id="{3D91C782-F5D2-DCD1-4A4C-09593F82DD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2AE4A7BB-904C-114D-0C6D-2CD238AE3B03}"/>
              </a:ext>
            </a:extLst>
          </p:cNvPr>
          <p:cNvSpPr>
            <a:spLocks noChangeArrowheads="1"/>
          </p:cNvSpPr>
          <p:nvPr/>
        </p:nvSpPr>
        <p:spPr bwMode="auto">
          <a:xfrm>
            <a:off x="250825" y="857250"/>
            <a:ext cx="8785225" cy="4816475"/>
          </a:xfrm>
          <a:prstGeom prst="rect">
            <a:avLst/>
          </a:prstGeom>
          <a:noFill/>
          <a:ln w="9525">
            <a:noFill/>
            <a:miter lim="800000"/>
            <a:headEnd/>
            <a:tailEnd/>
          </a:ln>
          <a:effectLst/>
        </p:spPr>
        <p:txBody>
          <a:bodyPr>
            <a:spAutoFit/>
          </a:bodyPr>
          <a:lstStyle/>
          <a:p>
            <a:pPr algn="ctr">
              <a:buFont typeface="Wingdings" pitchFamily="2" charset="2"/>
              <a:buNone/>
              <a:defRPr/>
            </a:pPr>
            <a:r>
              <a:rPr lang="es-AR" sz="2400" b="1" cap="all" dirty="0">
                <a:solidFill>
                  <a:srgbClr val="3E9CB2"/>
                </a:solidFill>
                <a:effectLst>
                  <a:outerShdw blurRad="38100" dist="38100" dir="2700000" algn="tl">
                    <a:srgbClr val="000000"/>
                  </a:outerShdw>
                </a:effectLst>
              </a:rPr>
              <a:t>Resolución PNUMA/ANUMA.2/7 - CONTINUACIÓN</a:t>
            </a:r>
            <a:endParaRPr lang="es-ES"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 sz="800" b="1" dirty="0">
              <a:effectLst>
                <a:outerShdw blurRad="38100" dist="38100" dir="2700000" algn="tl">
                  <a:srgbClr val="FFFFFF"/>
                </a:outerShdw>
              </a:effectLst>
            </a:endParaRPr>
          </a:p>
          <a:p>
            <a:pPr>
              <a:buFont typeface="Wingdings" pitchFamily="2" charset="2"/>
              <a:buChar char="Ø"/>
              <a:defRPr/>
            </a:pPr>
            <a:r>
              <a:rPr lang="es-ES" sz="1500" dirty="0">
                <a:latin typeface="Arial" pitchFamily="34" charset="0"/>
                <a:cs typeface="Arial" pitchFamily="34" charset="0"/>
              </a:rPr>
              <a:t> </a:t>
            </a:r>
            <a:r>
              <a:rPr lang="es-ES" sz="1500" b="1" dirty="0">
                <a:effectLst>
                  <a:outerShdw blurRad="38100" dist="38100" dir="2700000" algn="tl">
                    <a:srgbClr val="000000">
                      <a:alpha val="43137"/>
                    </a:srgbClr>
                  </a:outerShdw>
                </a:effectLst>
                <a:latin typeface="Arial" pitchFamily="34" charset="0"/>
                <a:cs typeface="Arial" pitchFamily="34" charset="0"/>
              </a:rPr>
              <a:t>Sección I: </a:t>
            </a:r>
            <a:r>
              <a:rPr lang="es-ES" sz="1500" b="1" i="1" dirty="0">
                <a:solidFill>
                  <a:srgbClr val="CC3300"/>
                </a:solidFill>
                <a:effectLst>
                  <a:outerShdw blurRad="38100" dist="38100" dir="2700000" algn="tl">
                    <a:srgbClr val="000000">
                      <a:alpha val="43137"/>
                    </a:srgbClr>
                  </a:outerShdw>
                </a:effectLst>
              </a:rPr>
              <a:t>“Cumplimiento de la meta 2020 y en adelante:” </a:t>
            </a:r>
            <a:r>
              <a:rPr lang="es-ES" sz="1500" dirty="0"/>
              <a:t> </a:t>
            </a:r>
            <a:r>
              <a:rPr lang="es-ES" sz="1500" dirty="0">
                <a:latin typeface="Arial" pitchFamily="34" charset="0"/>
                <a:cs typeface="Arial" pitchFamily="34" charset="0"/>
              </a:rPr>
              <a:t>Requiere coordinación y cooperación entre las Convenciones internacionales de químicos, </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Programa Interinstitucional de Gestión Racional de los Productos Químicos (IOMC, compuesto por OMS-WHO, OIT-ILO, ONUDI-UNIDO, OCDE-OECD, UNITAR, ONU Ambiente, PNUD-UNDP, OAA-FAO, BM-WB)</a:t>
            </a:r>
            <a:r>
              <a:rPr lang="es-ES_tradnl" sz="1500" dirty="0">
                <a:latin typeface="Arial" pitchFamily="34" charset="0"/>
                <a:cs typeface="Arial" pitchFamily="34" charset="0"/>
              </a:rPr>
              <a:t> y </a:t>
            </a:r>
            <a:r>
              <a:rPr lang="es-ES" sz="1500" dirty="0">
                <a:latin typeface="Arial" pitchFamily="34" charset="0"/>
                <a:cs typeface="Arial" pitchFamily="34" charset="0"/>
              </a:rPr>
              <a:t>SAICM, la ICCM, para cumplimiento de la meta 2020 y de los ODS con la Agenda 2030</a:t>
            </a:r>
          </a:p>
          <a:p>
            <a:pPr>
              <a:defRPr/>
            </a:pPr>
            <a:endParaRPr lang="es-ES" sz="1000" dirty="0">
              <a:latin typeface="Arial" pitchFamily="34" charset="0"/>
              <a:cs typeface="Arial" pitchFamily="34" charset="0"/>
            </a:endParaRPr>
          </a:p>
          <a:p>
            <a:pPr>
              <a:buFont typeface="Wingdings" pitchFamily="2" charset="2"/>
              <a:buChar char="Ø"/>
              <a:defRPr/>
            </a:pPr>
            <a:r>
              <a:rPr lang="es-ES" sz="1500" dirty="0">
                <a:latin typeface="Arial" pitchFamily="34" charset="0"/>
                <a:cs typeface="Arial" pitchFamily="34" charset="0"/>
              </a:rPr>
              <a:t> </a:t>
            </a:r>
            <a:r>
              <a:rPr lang="es-ES" sz="1500" b="1" dirty="0">
                <a:effectLst>
                  <a:outerShdw blurRad="38100" dist="38100" dir="2700000" algn="tl">
                    <a:srgbClr val="000000">
                      <a:alpha val="43137"/>
                    </a:srgbClr>
                  </a:outerShdw>
                </a:effectLst>
                <a:latin typeface="Arial" pitchFamily="34" charset="0"/>
                <a:cs typeface="Arial" pitchFamily="34" charset="0"/>
              </a:rPr>
              <a:t>Sección II: </a:t>
            </a:r>
            <a:r>
              <a:rPr lang="es-ES" sz="1500" b="1" i="1" dirty="0">
                <a:solidFill>
                  <a:srgbClr val="CC3300"/>
                </a:solidFill>
                <a:effectLst>
                  <a:outerShdw blurRad="38100" dist="38100" dir="2700000" algn="tl">
                    <a:srgbClr val="000000">
                      <a:alpha val="43137"/>
                    </a:srgbClr>
                  </a:outerShdw>
                </a:effectLst>
              </a:rPr>
              <a:t>“Desechos” </a:t>
            </a:r>
            <a:r>
              <a:rPr lang="es-ES_tradnl" sz="1500" b="1" i="1" dirty="0">
                <a:solidFill>
                  <a:srgbClr val="CC3300"/>
                </a:solidFill>
                <a:effectLst>
                  <a:outerShdw blurRad="38100" dist="38100" dir="2700000" algn="tl">
                    <a:srgbClr val="000000">
                      <a:alpha val="43137"/>
                    </a:srgbClr>
                  </a:outerShdw>
                </a:effectLst>
              </a:rPr>
              <a:t> </a:t>
            </a:r>
            <a:r>
              <a:rPr lang="es-ES_tradnl" sz="1500" dirty="0">
                <a:latin typeface="Arial" pitchFamily="34" charset="0"/>
                <a:cs typeface="Arial" pitchFamily="34" charset="0"/>
              </a:rPr>
              <a:t>Incentiva la prevención, reducción, reutilización, reciclado y otras actividades de recuperación de los desechos, las 3R, MTD y tecnologías, incluida la recuperación de energía, a través de la gestión ambientalmente racional de los desechos en el plano nacional, subregional y regional con la asistencia de los Centros Regionales de Basilea y Estocolmo, IETC PNUMA, ISWA; requiere estrategias, marcos regulatorios, programas y </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REP para baterías ácido plomo</a:t>
            </a:r>
            <a:endParaRPr lang="es-ES" sz="1500" b="1" i="1"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defRPr/>
            </a:pPr>
            <a:endParaRPr lang="es-ES" sz="10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r>
              <a:rPr lang="es-ES" sz="1500" dirty="0">
                <a:latin typeface="Arial" pitchFamily="34" charset="0"/>
                <a:cs typeface="Arial" pitchFamily="34" charset="0"/>
              </a:rPr>
              <a:t> </a:t>
            </a:r>
            <a:r>
              <a:rPr lang="es-ES" sz="1500" b="1" dirty="0">
                <a:effectLst>
                  <a:outerShdw blurRad="38100" dist="38100" dir="2700000" algn="tl">
                    <a:srgbClr val="000000">
                      <a:alpha val="43137"/>
                    </a:srgbClr>
                  </a:outerShdw>
                </a:effectLst>
                <a:latin typeface="Arial" pitchFamily="34" charset="0"/>
                <a:cs typeface="Arial" pitchFamily="34" charset="0"/>
              </a:rPr>
              <a:t>Sección III: </a:t>
            </a:r>
            <a:r>
              <a:rPr lang="es-ES" sz="1500" b="1" i="1" dirty="0">
                <a:solidFill>
                  <a:srgbClr val="CC3300"/>
                </a:solidFill>
                <a:effectLst>
                  <a:outerShdw blurRad="38100" dist="38100" dir="2700000" algn="tl">
                    <a:srgbClr val="000000">
                      <a:alpha val="43137"/>
                    </a:srgbClr>
                  </a:outerShdw>
                </a:effectLst>
              </a:rPr>
              <a:t>“Productos Químicos” </a:t>
            </a:r>
            <a:r>
              <a:rPr lang="es-ES_tradnl" sz="1500" b="1" i="1" dirty="0">
                <a:solidFill>
                  <a:srgbClr val="CC3300"/>
                </a:solidFill>
                <a:effectLst>
                  <a:outerShdw blurRad="38100" dist="38100" dir="2700000" algn="tl">
                    <a:srgbClr val="000000">
                      <a:alpha val="43137"/>
                    </a:srgbClr>
                  </a:outerShdw>
                </a:effectLst>
              </a:rPr>
              <a:t> </a:t>
            </a:r>
            <a:r>
              <a:rPr lang="es-ES_tradnl" sz="1500" dirty="0">
                <a:latin typeface="Arial" pitchFamily="34" charset="0"/>
                <a:cs typeface="Arial" pitchFamily="34" charset="0"/>
              </a:rPr>
              <a:t>mejores prácticas y gestión racional  a través de la </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Química Sostenible (Química Verde) </a:t>
            </a:r>
            <a:r>
              <a:rPr lang="es-ES_tradnl" sz="1500" dirty="0">
                <a:latin typeface="Arial" pitchFamily="34" charset="0"/>
                <a:cs typeface="Arial" pitchFamily="34" charset="0"/>
              </a:rPr>
              <a:t>con participación de las Convenciones de químicos y desechos, SAICM considerando la Agenda 2030; alternativas no químicas; nueva agenda SAICM </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Contaminantes Farmacéuticos Ambientalmente Persistentes (EPPP-</a:t>
            </a:r>
            <a:r>
              <a:rPr lang="en-US"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Environmentally Persistent Pharmaceutical Pollutants) </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y Plaguicidas Altamente Peligrosos (HHP-</a:t>
            </a:r>
            <a:r>
              <a:rPr lang="es-ES_tradnl" sz="15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Highly</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5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Hazardous</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5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Pesticides</a:t>
            </a:r>
            <a:r>
              <a:rPr lang="es-ES_tradnl" sz="1500" b="1" i="1" dirty="0">
                <a:solidFill>
                  <a:srgbClr val="FFC000"/>
                </a:solidFill>
                <a:effectLst>
                  <a:outerShdw blurRad="38100" dist="38100" dir="2700000" algn="tl">
                    <a:srgbClr val="000000">
                      <a:alpha val="43137"/>
                    </a:srgbClr>
                  </a:outerShdw>
                </a:effectLst>
                <a:latin typeface="Arial" pitchFamily="34" charset="0"/>
                <a:cs typeface="Arial" pitchFamily="34" charset="0"/>
              </a:rPr>
              <a:t>)</a:t>
            </a:r>
            <a:endParaRPr lang="es-ES" sz="1500" b="1" i="1"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Rectangle 92">
            <a:extLst>
              <a:ext uri="{FF2B5EF4-FFF2-40B4-BE49-F238E27FC236}">
                <a16:creationId xmlns:a16="http://schemas.microsoft.com/office/drawing/2014/main" id="{46CCD559-151C-2F94-C5B6-338C1E286280}"/>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7434" name="Picture 4" descr="Resultado de imagen para unea2">
            <a:extLst>
              <a:ext uri="{FF2B5EF4-FFF2-40B4-BE49-F238E27FC236}">
                <a16:creationId xmlns:a16="http://schemas.microsoft.com/office/drawing/2014/main" id="{FF1F8F70-3A9F-29F2-19C1-15E448658F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4275" y="-142875"/>
            <a:ext cx="15621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42875" y="714375"/>
            <a:ext cx="9001125" cy="4986338"/>
          </a:xfrm>
          <a:prstGeom prst="rect">
            <a:avLst/>
          </a:prstGeom>
          <a:noFill/>
          <a:ln w="9525">
            <a:noFill/>
            <a:miter lim="800000"/>
            <a:headEnd/>
            <a:tailEnd/>
          </a:ln>
          <a:effectLst/>
        </p:spPr>
        <p:txBody>
          <a:bodyPr>
            <a:spAutoFit/>
          </a:bodyPr>
          <a:lstStyle/>
          <a:p>
            <a:pPr algn="ctr">
              <a:buFont typeface="Wingdings" pitchFamily="2" charset="2"/>
              <a:buNone/>
              <a:defRPr/>
            </a:pPr>
            <a:endParaRPr lang="es-ES" sz="1400" b="1" dirty="0">
              <a:effectLst>
                <a:outerShdw blurRad="38100" dist="38100" dir="2700000" algn="tl">
                  <a:srgbClr val="FFFFFF"/>
                </a:outerShdw>
              </a:effectLst>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ICCM-1, </a:t>
            </a:r>
            <a:r>
              <a:rPr lang="es-ES" sz="1400" b="1" dirty="0" err="1">
                <a:effectLst>
                  <a:outerShdw blurRad="38100" dist="38100" dir="2700000" algn="tl">
                    <a:srgbClr val="000000">
                      <a:alpha val="43137"/>
                    </a:srgbClr>
                  </a:outerShdw>
                </a:effectLst>
                <a:latin typeface="Arial" pitchFamily="34" charset="0"/>
                <a:cs typeface="Arial" pitchFamily="34" charset="0"/>
              </a:rPr>
              <a:t>Dubai</a:t>
            </a:r>
            <a:r>
              <a:rPr lang="es-ES" sz="1400" b="1" dirty="0">
                <a:effectLst>
                  <a:outerShdw blurRad="38100" dist="38100" dir="2700000" algn="tl">
                    <a:srgbClr val="000000">
                      <a:alpha val="43137"/>
                    </a:srgbClr>
                  </a:outerShdw>
                </a:effectLst>
                <a:latin typeface="Arial" pitchFamily="34" charset="0"/>
                <a:cs typeface="Arial" pitchFamily="34" charset="0"/>
              </a:rPr>
              <a:t>, Emiratos Árabes Unidos, 2006: </a:t>
            </a:r>
            <a:r>
              <a:rPr lang="es-ES" sz="1400" dirty="0">
                <a:latin typeface="Arial" pitchFamily="34" charset="0"/>
                <a:cs typeface="Arial" pitchFamily="34" charset="0"/>
              </a:rPr>
              <a:t>creación de </a:t>
            </a:r>
            <a:r>
              <a:rPr lang="es-ES" sz="1400" b="1" i="1" dirty="0">
                <a:solidFill>
                  <a:srgbClr val="CC3300"/>
                </a:solidFill>
                <a:effectLst>
                  <a:outerShdw blurRad="38100" dist="38100" dir="2700000" algn="tl">
                    <a:srgbClr val="000000">
                      <a:alpha val="43137"/>
                    </a:srgbClr>
                  </a:outerShdw>
                </a:effectLst>
              </a:rPr>
              <a:t>SAICM</a:t>
            </a:r>
            <a:r>
              <a:rPr lang="es-ES" sz="1400" dirty="0">
                <a:latin typeface="Arial" pitchFamily="34" charset="0"/>
                <a:cs typeface="Arial" pitchFamily="34" charset="0"/>
              </a:rPr>
              <a:t> consistente en: </a:t>
            </a:r>
            <a:r>
              <a:rPr lang="es-ES" sz="1400" b="1" i="1" dirty="0">
                <a:solidFill>
                  <a:srgbClr val="CC3300"/>
                </a:solidFill>
                <a:effectLst>
                  <a:outerShdw blurRad="38100" dist="38100" dir="2700000" algn="tl">
                    <a:srgbClr val="000000">
                      <a:alpha val="43137"/>
                    </a:srgbClr>
                  </a:outerShdw>
                </a:effectLst>
              </a:rPr>
              <a:t>Declaración de Alto Nivel sobre gestión de productos químicos a nivel internacional</a:t>
            </a:r>
            <a:r>
              <a:rPr lang="es-ES" sz="1400" dirty="0">
                <a:latin typeface="Arial" pitchFamily="34" charset="0"/>
                <a:cs typeface="Arial" pitchFamily="34" charset="0"/>
              </a:rPr>
              <a:t> , una </a:t>
            </a:r>
            <a:r>
              <a:rPr lang="es-ES" sz="1400" b="1" i="1" dirty="0">
                <a:solidFill>
                  <a:srgbClr val="CC3300"/>
                </a:solidFill>
                <a:effectLst>
                  <a:outerShdw blurRad="38100" dist="38100" dir="2700000" algn="tl">
                    <a:srgbClr val="000000">
                      <a:alpha val="43137"/>
                    </a:srgbClr>
                  </a:outerShdw>
                </a:effectLst>
              </a:rPr>
              <a:t>Estrategia de Política Global (OPS)</a:t>
            </a:r>
            <a:r>
              <a:rPr lang="es-ES" sz="1400" dirty="0">
                <a:latin typeface="Arial" pitchFamily="34" charset="0"/>
                <a:cs typeface="Arial" pitchFamily="34" charset="0"/>
              </a:rPr>
              <a:t> y un </a:t>
            </a:r>
            <a:r>
              <a:rPr lang="es-ES" sz="1400" b="1" i="1" dirty="0">
                <a:solidFill>
                  <a:srgbClr val="CC3300"/>
                </a:solidFill>
                <a:effectLst>
                  <a:outerShdw blurRad="38100" dist="38100" dir="2700000" algn="tl">
                    <a:srgbClr val="000000">
                      <a:alpha val="43137"/>
                    </a:srgbClr>
                  </a:outerShdw>
                </a:effectLst>
              </a:rPr>
              <a:t>Plan de Acción Mundial (PAM)</a:t>
            </a:r>
            <a:r>
              <a:rPr lang="es-ES" sz="1400" dirty="0">
                <a:latin typeface="Arial" pitchFamily="34" charset="0"/>
                <a:cs typeface="Arial" pitchFamily="34" charset="0"/>
              </a:rPr>
              <a:t>. Comienza con un </a:t>
            </a:r>
            <a:r>
              <a:rPr lang="es-ES" sz="1400" b="1" i="1" dirty="0">
                <a:solidFill>
                  <a:srgbClr val="CC3300"/>
                </a:solidFill>
                <a:effectLst>
                  <a:outerShdw blurRad="38100" dist="38100" dir="2700000" algn="tl">
                    <a:srgbClr val="000000">
                      <a:alpha val="43137"/>
                    </a:srgbClr>
                  </a:outerShdw>
                </a:effectLst>
              </a:rPr>
              <a:t>Programa de Inicio Rápido (QSP) </a:t>
            </a:r>
            <a:r>
              <a:rPr lang="es-ES" sz="1400" dirty="0">
                <a:latin typeface="Arial" pitchFamily="34" charset="0"/>
                <a:cs typeface="Arial" pitchFamily="34" charset="0"/>
              </a:rPr>
              <a:t>con un Fondo Fiduciario para apoyar actividades de gestión racional</a:t>
            </a:r>
          </a:p>
          <a:p>
            <a:pPr>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ICCM-2, Ginebra, Suiza, 2009: </a:t>
            </a:r>
            <a:r>
              <a:rPr lang="es-ES" sz="1400" dirty="0">
                <a:latin typeface="Arial" pitchFamily="34" charset="0"/>
                <a:cs typeface="Arial" pitchFamily="34" charset="0"/>
              </a:rPr>
              <a:t>identificó </a:t>
            </a:r>
            <a:r>
              <a:rPr lang="es-ES" sz="1400" b="1" i="1" dirty="0">
                <a:solidFill>
                  <a:srgbClr val="CC3300"/>
                </a:solidFill>
                <a:effectLst>
                  <a:outerShdw blurRad="38100" dist="38100" dir="2700000" algn="tl">
                    <a:srgbClr val="000000">
                      <a:alpha val="43137"/>
                    </a:srgbClr>
                  </a:outerShdw>
                </a:effectLst>
              </a:rPr>
              <a:t>4 Problemas de Políticas Emergentes (</a:t>
            </a:r>
            <a:r>
              <a:rPr lang="es-ES" sz="1400" b="1" i="1" dirty="0" err="1">
                <a:solidFill>
                  <a:srgbClr val="CC3300"/>
                </a:solidFill>
                <a:effectLst>
                  <a:outerShdw blurRad="38100" dist="38100" dir="2700000" algn="tl">
                    <a:srgbClr val="000000">
                      <a:alpha val="43137"/>
                    </a:srgbClr>
                  </a:outerShdw>
                </a:effectLst>
              </a:rPr>
              <a:t>Emerging</a:t>
            </a:r>
            <a:r>
              <a:rPr lang="es-ES" sz="1400" b="1" i="1" dirty="0">
                <a:solidFill>
                  <a:srgbClr val="CC3300"/>
                </a:solidFill>
                <a:effectLst>
                  <a:outerShdw blurRad="38100" dist="38100" dir="2700000" algn="tl">
                    <a:srgbClr val="000000">
                      <a:alpha val="43137"/>
                    </a:srgbClr>
                  </a:outerShdw>
                </a:effectLst>
              </a:rPr>
              <a:t> </a:t>
            </a:r>
            <a:r>
              <a:rPr lang="es-ES" sz="1400" b="1" i="1" dirty="0" err="1">
                <a:solidFill>
                  <a:srgbClr val="CC3300"/>
                </a:solidFill>
                <a:effectLst>
                  <a:outerShdw blurRad="38100" dist="38100" dir="2700000" algn="tl">
                    <a:srgbClr val="000000">
                      <a:alpha val="43137"/>
                    </a:srgbClr>
                  </a:outerShdw>
                </a:effectLst>
              </a:rPr>
              <a:t>Policy</a:t>
            </a:r>
            <a:r>
              <a:rPr lang="es-ES" sz="1400" b="1" i="1" dirty="0">
                <a:solidFill>
                  <a:srgbClr val="CC3300"/>
                </a:solidFill>
                <a:effectLst>
                  <a:outerShdw blurRad="38100" dist="38100" dir="2700000" algn="tl">
                    <a:srgbClr val="000000">
                      <a:alpha val="43137"/>
                    </a:srgbClr>
                  </a:outerShdw>
                </a:effectLst>
              </a:rPr>
              <a:t> </a:t>
            </a:r>
            <a:r>
              <a:rPr lang="es-ES" sz="1400" b="1" i="1" dirty="0" err="1">
                <a:solidFill>
                  <a:srgbClr val="CC3300"/>
                </a:solidFill>
                <a:effectLst>
                  <a:outerShdw blurRad="38100" dist="38100" dir="2700000" algn="tl">
                    <a:srgbClr val="000000">
                      <a:alpha val="43137"/>
                    </a:srgbClr>
                  </a:outerShdw>
                </a:effectLst>
              </a:rPr>
              <a:t>Issues</a:t>
            </a:r>
            <a:r>
              <a:rPr lang="es-ES" sz="1400" b="1" i="1" dirty="0">
                <a:solidFill>
                  <a:srgbClr val="CC3300"/>
                </a:solidFill>
                <a:effectLst>
                  <a:outerShdw blurRad="38100" dist="38100" dir="2700000" algn="tl">
                    <a:srgbClr val="000000">
                      <a:alpha val="43137"/>
                    </a:srgbClr>
                  </a:outerShdw>
                </a:effectLst>
              </a:rPr>
              <a:t>-EPI), </a:t>
            </a:r>
            <a:r>
              <a:rPr lang="es-ES" sz="1400" dirty="0">
                <a:latin typeface="Arial" pitchFamily="34" charset="0"/>
                <a:cs typeface="Arial" pitchFamily="34" charset="0"/>
              </a:rPr>
              <a:t>nuevas cuestiones normativas, para la acción cooperativa de los actores del SAICM: </a:t>
            </a:r>
            <a:endPar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Químicos en productos</a:t>
            </a: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Plomo en pintura</a:t>
            </a: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Nanotecnología y </a:t>
            </a:r>
            <a:r>
              <a:rPr lang="es-ES"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nanomateriales</a:t>
            </a: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manufacturados, y</a:t>
            </a:r>
          </a:p>
          <a:p>
            <a:pPr>
              <a:buFont typeface="Wingdings" pitchFamily="2" charset="2"/>
              <a:buChar char="ü"/>
              <a:defRPr/>
            </a:pPr>
            <a:r>
              <a:rPr lang="es-E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Sustancias peligrosas dentro del ciclo de vida de productos eléctricos y electrónicos. </a:t>
            </a:r>
          </a:p>
          <a:p>
            <a:pPr>
              <a:defRPr/>
            </a:pPr>
            <a:r>
              <a:rPr lang="es-ES" sz="1400" dirty="0">
                <a:latin typeface="Arial" pitchFamily="34" charset="0"/>
                <a:cs typeface="Arial" pitchFamily="34" charset="0"/>
              </a:rPr>
              <a:t>Estableció un </a:t>
            </a:r>
            <a:r>
              <a:rPr lang="es-ES" sz="1400" b="1" i="1" dirty="0">
                <a:solidFill>
                  <a:srgbClr val="CC3300"/>
                </a:solidFill>
                <a:effectLst>
                  <a:outerShdw blurRad="38100" dist="38100" dir="2700000" algn="tl">
                    <a:srgbClr val="000000">
                      <a:alpha val="43137"/>
                    </a:srgbClr>
                  </a:outerShdw>
                </a:effectLst>
              </a:rPr>
              <a:t>Grupo de Trabajo de Composición Abierta (OEWG)</a:t>
            </a:r>
            <a:r>
              <a:rPr lang="es-ES" sz="1400" dirty="0">
                <a:latin typeface="Arial" pitchFamily="34" charset="0"/>
                <a:cs typeface="Arial" pitchFamily="34" charset="0"/>
              </a:rPr>
              <a:t> </a:t>
            </a:r>
            <a:r>
              <a:rPr lang="es-ES" sz="1400" dirty="0" err="1">
                <a:latin typeface="Arial" pitchFamily="34" charset="0"/>
                <a:cs typeface="Arial" pitchFamily="34" charset="0"/>
              </a:rPr>
              <a:t>intersesional</a:t>
            </a:r>
            <a:r>
              <a:rPr lang="es-ES" sz="1400" dirty="0">
                <a:latin typeface="Arial" pitchFamily="34" charset="0"/>
                <a:cs typeface="Arial" pitchFamily="34" charset="0"/>
              </a:rPr>
              <a:t>, invitando a organizaciones internacionales que participan en el Programa Interinstitucional para la Gestión Racional de Sustancias Químicas (IOMC) a considerar programas de administración y enfoques regulatorios para reducir las </a:t>
            </a:r>
            <a:r>
              <a:rPr lang="es-ES" sz="1400" b="1" i="1" dirty="0">
                <a:solidFill>
                  <a:srgbClr val="CC3300"/>
                </a:solidFill>
                <a:effectLst>
                  <a:outerShdw blurRad="38100" dist="38100" dir="2700000" algn="tl">
                    <a:srgbClr val="000000">
                      <a:alpha val="43137"/>
                    </a:srgbClr>
                  </a:outerShdw>
                </a:effectLst>
              </a:rPr>
              <a:t>emisiones de productos químicos </a:t>
            </a:r>
            <a:r>
              <a:rPr lang="es-ES" sz="1400" b="1" i="1" dirty="0" err="1">
                <a:solidFill>
                  <a:srgbClr val="CC3300"/>
                </a:solidFill>
                <a:effectLst>
                  <a:outerShdw blurRad="38100" dist="38100" dir="2700000" algn="tl">
                    <a:srgbClr val="000000">
                      <a:alpha val="43137"/>
                    </a:srgbClr>
                  </a:outerShdw>
                </a:effectLst>
              </a:rPr>
              <a:t>perfluorados</a:t>
            </a:r>
            <a:r>
              <a:rPr lang="es-ES" sz="1400" b="1" i="1" dirty="0">
                <a:solidFill>
                  <a:srgbClr val="CC3300"/>
                </a:solidFill>
                <a:effectLst>
                  <a:outerShdw blurRad="38100" dist="38100" dir="2700000" algn="tl">
                    <a:srgbClr val="000000">
                      <a:alpha val="43137"/>
                    </a:srgbClr>
                  </a:outerShdw>
                </a:effectLst>
              </a:rPr>
              <a:t> </a:t>
            </a:r>
            <a:r>
              <a:rPr lang="es-ES" sz="1400" dirty="0">
                <a:latin typeface="Arial" pitchFamily="34" charset="0"/>
                <a:cs typeface="Arial" pitchFamily="34" charset="0"/>
              </a:rPr>
              <a:t>y trabajar hacia su eliminación global</a:t>
            </a:r>
          </a:p>
          <a:p>
            <a:pPr>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ICCM-3, Nairobi, Kenia, 2012: </a:t>
            </a:r>
            <a:r>
              <a:rPr lang="es-ES" sz="1400" dirty="0">
                <a:latin typeface="Arial" pitchFamily="34" charset="0"/>
                <a:cs typeface="Arial" pitchFamily="34" charset="0"/>
              </a:rPr>
              <a:t>aprueba </a:t>
            </a:r>
            <a:r>
              <a:rPr lang="es-ES" sz="1400" b="1" i="1" dirty="0">
                <a:solidFill>
                  <a:srgbClr val="CC3300"/>
                </a:solidFill>
                <a:effectLst>
                  <a:outerShdw blurRad="38100" dist="38100" dir="2700000" algn="tl">
                    <a:srgbClr val="000000">
                      <a:alpha val="43137"/>
                    </a:srgbClr>
                  </a:outerShdw>
                </a:effectLst>
              </a:rPr>
              <a:t>Estrategia para el Fortalecimiento de la Participación del Sector Salud </a:t>
            </a:r>
            <a:r>
              <a:rPr lang="es-ES" sz="1400" dirty="0">
                <a:latin typeface="Arial" pitchFamily="34" charset="0"/>
                <a:cs typeface="Arial" pitchFamily="34" charset="0"/>
              </a:rPr>
              <a:t>y un  nuevo EPI </a:t>
            </a:r>
            <a:r>
              <a:rPr lang="es-AR" sz="1400" b="1" i="1" dirty="0">
                <a:solidFill>
                  <a:srgbClr val="CC3300"/>
                </a:solidFill>
                <a:effectLst>
                  <a:outerShdw blurRad="38100" dist="38100" dir="2700000" algn="tl">
                    <a:srgbClr val="000000">
                      <a:alpha val="43137"/>
                    </a:srgbClr>
                  </a:outerShdw>
                </a:effectLst>
              </a:rPr>
              <a:t>Productos químicos que perturban el sistema endocrino</a:t>
            </a:r>
            <a:endParaRPr lang="es-ES" sz="14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endParaRPr lang="es-ES" sz="8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r>
              <a:rPr lang="es-ES" sz="1400" dirty="0">
                <a:latin typeface="Arial" pitchFamily="34" charset="0"/>
                <a:cs typeface="Arial" pitchFamily="34" charset="0"/>
              </a:rPr>
              <a:t> </a:t>
            </a:r>
            <a:r>
              <a:rPr lang="es-ES" sz="1400" b="1" dirty="0">
                <a:effectLst>
                  <a:outerShdw blurRad="38100" dist="38100" dir="2700000" algn="tl">
                    <a:srgbClr val="000000">
                      <a:alpha val="43137"/>
                    </a:srgbClr>
                  </a:outerShdw>
                </a:effectLst>
                <a:latin typeface="Arial" pitchFamily="34" charset="0"/>
                <a:cs typeface="Arial" pitchFamily="34" charset="0"/>
              </a:rPr>
              <a:t>ICCM-4, Ginebra, 2015: revisión del progreso Objetivo 2020, adopta la </a:t>
            </a:r>
          </a:p>
          <a:p>
            <a:pPr>
              <a:defRPr/>
            </a:pPr>
            <a:r>
              <a:rPr lang="es-ES" sz="1400" b="1" i="1" dirty="0">
                <a:solidFill>
                  <a:srgbClr val="CC3300"/>
                </a:solidFill>
                <a:effectLst>
                  <a:outerShdw blurRad="38100" dist="38100" dir="2700000" algn="tl">
                    <a:srgbClr val="000000">
                      <a:alpha val="43137"/>
                    </a:srgbClr>
                  </a:outerShdw>
                </a:effectLst>
              </a:rPr>
              <a:t>Orientación y Guía General (OOG)</a:t>
            </a:r>
            <a:r>
              <a:rPr lang="es-ES" sz="1400" b="1" dirty="0">
                <a:effectLst>
                  <a:outerShdw blurRad="38100" dist="38100" dir="2700000" algn="tl">
                    <a:srgbClr val="000000">
                      <a:alpha val="43137"/>
                    </a:srgbClr>
                  </a:outerShdw>
                </a:effectLst>
                <a:latin typeface="Arial" pitchFamily="34" charset="0"/>
                <a:cs typeface="Arial" pitchFamily="34" charset="0"/>
              </a:rPr>
              <a:t> y suma dos nuevos </a:t>
            </a:r>
            <a:r>
              <a:rPr lang="es-ES" sz="1400" b="1" dirty="0" err="1">
                <a:effectLst>
                  <a:outerShdw blurRad="38100" dist="38100" dir="2700000" algn="tl">
                    <a:srgbClr val="000000">
                      <a:alpha val="43137"/>
                    </a:srgbClr>
                  </a:outerShdw>
                </a:effectLst>
                <a:latin typeface="Arial" pitchFamily="34" charset="0"/>
                <a:cs typeface="Arial" pitchFamily="34" charset="0"/>
              </a:rPr>
              <a:t>EPIs</a:t>
            </a:r>
            <a:r>
              <a:rPr lang="es-ES" sz="1400" b="1" dirty="0">
                <a:effectLst>
                  <a:outerShdw blurRad="38100" dist="38100" dir="2700000" algn="tl">
                    <a:srgbClr val="000000">
                      <a:alpha val="43137"/>
                    </a:srgbClr>
                  </a:outerShdw>
                </a:effectLst>
                <a:latin typeface="Arial" pitchFamily="34" charset="0"/>
                <a:cs typeface="Arial" pitchFamily="34" charset="0"/>
              </a:rPr>
              <a:t>:</a:t>
            </a:r>
          </a:p>
          <a:p>
            <a:pPr>
              <a:buFont typeface="Wingdings" pitchFamily="2" charset="2"/>
              <a:buChar char="ü"/>
              <a:defRPr/>
            </a:pP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Contaminantes Farmacéuticos Ambientalmente Persistentes (EPPP</a:t>
            </a:r>
            <a:r>
              <a:rPr lang="en-U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a:t>
            </a:r>
          </a:p>
          <a:p>
            <a:pPr>
              <a:buFont typeface="Wingdings" pitchFamily="2" charset="2"/>
              <a:buChar char="ü"/>
              <a:defRPr/>
            </a:pPr>
            <a:r>
              <a:rPr lang="en-US"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Plaguicidas Altamente Peligrosos (HHP-</a:t>
            </a:r>
            <a:r>
              <a:rPr lang="es-ES_tradnl"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Highly</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Hazardous</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ES_tradnl"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Pesticides</a:t>
            </a:r>
            <a:r>
              <a:rPr lang="es-ES_tradnl"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a:t>
            </a:r>
            <a:endParaRPr lang="es-ES" sz="1400" b="1" i="1" dirty="0">
              <a:solidFill>
                <a:srgbClr val="CC3300"/>
              </a:solidFill>
              <a:effectLst>
                <a:outerShdw blurRad="38100" dist="38100" dir="2700000" algn="tl">
                  <a:srgbClr val="000000">
                    <a:alpha val="43137"/>
                  </a:srgbClr>
                </a:outerShdw>
              </a:effectLst>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3">
            <a:extLst>
              <a:ext uri="{FF2B5EF4-FFF2-40B4-BE49-F238E27FC236}">
                <a16:creationId xmlns:a16="http://schemas.microsoft.com/office/drawing/2014/main" id="{59053346-A469-FC9B-6E67-CFB63A6134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1100" y="-117475"/>
            <a:ext cx="19208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14" descr="SAICM texts">
            <a:extLst>
              <a:ext uri="{FF2B5EF4-FFF2-40B4-BE49-F238E27FC236}">
                <a16:creationId xmlns:a16="http://schemas.microsoft.com/office/drawing/2014/main" id="{D822725D-BA2C-CC30-E37C-43BE6CE54A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3150" y="4664075"/>
            <a:ext cx="17208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152" y="-99392"/>
            <a:ext cx="2014536" cy="95382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452320" y="234503"/>
            <a:ext cx="1696105" cy="384721"/>
          </a:xfrm>
          <a:prstGeom prst="rect">
            <a:avLst/>
          </a:prstGeom>
          <a:noFill/>
        </p:spPr>
        <p:txBody>
          <a:bodyPr wrap="none" rtlCol="0">
            <a:spAutoFit/>
          </a:bodyPr>
          <a:lstStyle/>
          <a:p>
            <a:r>
              <a:rPr lang="es-AR" dirty="0" smtClean="0">
                <a:solidFill>
                  <a:srgbClr val="3384B1"/>
                </a:solidFill>
              </a:rPr>
              <a:t>Postergada</a:t>
            </a:r>
            <a:endParaRPr lang="es-AR" dirty="0">
              <a:solidFill>
                <a:srgbClr val="3384B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832092"/>
          </a:xfrm>
          <a:prstGeom prst="rect">
            <a:avLst/>
          </a:prstGeom>
          <a:noFill/>
          <a:ln w="9525">
            <a:noFill/>
            <a:miter lim="800000"/>
            <a:headEnd/>
            <a:tailEnd/>
          </a:ln>
          <a:effectLst/>
        </p:spPr>
        <p:txBody>
          <a:bodyPr>
            <a:spAutoFit/>
          </a:bodyPr>
          <a:lstStyle/>
          <a:p>
            <a:pPr algn="ctr">
              <a:defRPr/>
            </a:pPr>
            <a:r>
              <a:rPr lang="es-AR" sz="1400" b="1" dirty="0"/>
              <a:t>Negociación internacional única donde participaron al mismo nivel </a:t>
            </a:r>
            <a:r>
              <a:rPr lang="es-AR" sz="1400" b="1" dirty="0" smtClean="0"/>
              <a:t>gobiernos</a:t>
            </a:r>
            <a:r>
              <a:rPr lang="es-AR" sz="1400" b="1" dirty="0"/>
              <a:t>, </a:t>
            </a:r>
            <a:r>
              <a:rPr lang="es-AR" sz="1400" b="1" dirty="0" smtClean="0"/>
              <a:t>sector </a:t>
            </a:r>
            <a:r>
              <a:rPr lang="es-AR" sz="1400" b="1" dirty="0"/>
              <a:t>privado, </a:t>
            </a:r>
            <a:r>
              <a:rPr lang="es-AR" sz="1400" b="1" dirty="0" err="1"/>
              <a:t>ONGs</a:t>
            </a:r>
            <a:r>
              <a:rPr lang="es-AR" sz="1400" b="1" dirty="0"/>
              <a:t>, organizaciones intergubernamentales, jóvenes y académicos</a:t>
            </a:r>
          </a:p>
          <a:p>
            <a:pPr>
              <a:defRPr/>
            </a:pPr>
            <a:endParaRPr lang="es-AR" sz="1400" dirty="0">
              <a:latin typeface="Arial" pitchFamily="34" charset="0"/>
              <a:cs typeface="Arial" pitchFamily="34" charset="0"/>
            </a:endParaRPr>
          </a:p>
          <a:p>
            <a:pPr marL="285750" indent="-285750">
              <a:buFont typeface="Wingdings" panose="05000000000000000000" pitchFamily="2" charset="2"/>
              <a:buChar char="Ø"/>
              <a:defRPr/>
            </a:pPr>
            <a:r>
              <a:rPr lang="es-AR" sz="1400" b="1" dirty="0" smtClean="0"/>
              <a:t>Nuevo </a:t>
            </a:r>
            <a:r>
              <a:rPr lang="es-AR" sz="1400" b="1" i="1" dirty="0">
                <a:solidFill>
                  <a:srgbClr val="CC3300"/>
                </a:solidFill>
                <a:effectLst>
                  <a:outerShdw blurRad="38100" dist="38100" dir="2700000" algn="tl">
                    <a:srgbClr val="000000">
                      <a:alpha val="43137"/>
                    </a:srgbClr>
                  </a:outerShdw>
                </a:effectLst>
              </a:rPr>
              <a:t>“Marco Global sobre Productos Químicos – Por un planeta libre de daños causados ​​por productos químicos y desechos</a:t>
            </a:r>
            <a:r>
              <a:rPr lang="es-AR" sz="1400" b="1" i="1" dirty="0" smtClean="0">
                <a:solidFill>
                  <a:srgbClr val="CC3300"/>
                </a:solidFill>
                <a:effectLst>
                  <a:outerShdw blurRad="38100" dist="38100" dir="2700000" algn="tl">
                    <a:srgbClr val="000000">
                      <a:alpha val="43137"/>
                    </a:srgbClr>
                  </a:outerShdw>
                </a:effectLst>
              </a:rPr>
              <a:t>”</a:t>
            </a:r>
            <a:r>
              <a:rPr lang="es-AR" sz="1400" b="1" i="1" dirty="0" smtClean="0"/>
              <a:t>, </a:t>
            </a:r>
            <a:r>
              <a:rPr lang="es-AR" sz="1400" b="1" dirty="0" smtClean="0"/>
              <a:t>más conocido como SAICM Post-2020</a:t>
            </a:r>
          </a:p>
          <a:p>
            <a:pPr marL="285750" indent="-285750">
              <a:buFont typeface="Wingdings" panose="05000000000000000000" pitchFamily="2" charset="2"/>
              <a:buChar char="Ø"/>
              <a:defRPr/>
            </a:pPr>
            <a:endParaRPr lang="es-AR" sz="1400" b="1" i="1" dirty="0" smtClean="0"/>
          </a:p>
          <a:p>
            <a:pPr marL="285750" indent="-285750">
              <a:buFont typeface="Wingdings" panose="05000000000000000000" pitchFamily="2" charset="2"/>
              <a:buChar char="Ø"/>
              <a:defRPr/>
            </a:pPr>
            <a:r>
              <a:rPr lang="es-AR" sz="1400" b="1" dirty="0" smtClean="0"/>
              <a:t>Exige </a:t>
            </a:r>
            <a:r>
              <a:rPr lang="es-AR" sz="1400" b="1" i="1" dirty="0">
                <a:solidFill>
                  <a:srgbClr val="CC3300"/>
                </a:solidFill>
                <a:effectLst>
                  <a:outerShdw blurRad="38100" dist="38100" dir="2700000" algn="tl">
                    <a:srgbClr val="000000">
                      <a:alpha val="43137"/>
                    </a:srgbClr>
                  </a:outerShdw>
                </a:effectLst>
              </a:rPr>
              <a:t>la prevención del comercio ilegal y el tráfico de productos químicos y desechos, la implementación de marcos legales nacionales y la eliminación gradual para 2035 de los pesticidas altamente peligrosos en la agricultura</a:t>
            </a:r>
            <a:r>
              <a:rPr lang="es-AR" sz="1400" b="1" dirty="0"/>
              <a:t>. También </a:t>
            </a:r>
            <a:r>
              <a:rPr lang="es-AR" sz="1400" b="1" dirty="0" smtClean="0"/>
              <a:t>la </a:t>
            </a:r>
            <a:r>
              <a:rPr lang="es-AR" sz="1400" b="1" dirty="0"/>
              <a:t>transición a alternativas químicas más seguras y sostenibles, la gestión responsable de los productos químicos en diversos sectores (incluidos la industria, la agricultura y la atención sanitaria) y la mejora de la transparencia y el acceso a la información sobre los productos químicos y sus riesgos asociados</a:t>
            </a:r>
            <a:r>
              <a:rPr lang="es-AR" sz="1400" b="1" dirty="0" smtClean="0"/>
              <a:t>.</a:t>
            </a:r>
          </a:p>
          <a:p>
            <a:pPr>
              <a:defRPr/>
            </a:pPr>
            <a:endParaRPr lang="es-AR" sz="1400" b="1" dirty="0"/>
          </a:p>
          <a:p>
            <a:pPr marL="285750" indent="-285750">
              <a:buFont typeface="Wingdings" panose="05000000000000000000" pitchFamily="2" charset="2"/>
              <a:buChar char="Ø"/>
              <a:defRPr/>
            </a:pPr>
            <a:r>
              <a:rPr lang="es-AR" sz="1400" b="1" dirty="0" smtClean="0"/>
              <a:t>Los participantes de </a:t>
            </a:r>
            <a:r>
              <a:rPr lang="es-AR" sz="1400" b="1" dirty="0"/>
              <a:t>la ICCM5 adoptaron la </a:t>
            </a:r>
            <a:r>
              <a:rPr lang="es-AR" sz="1400" b="1" i="1" dirty="0">
                <a:solidFill>
                  <a:srgbClr val="FFC000"/>
                </a:solidFill>
                <a:effectLst>
                  <a:outerShdw blurRad="38100" dist="38100" dir="2700000" algn="tl">
                    <a:srgbClr val="000000">
                      <a:alpha val="43137"/>
                    </a:srgbClr>
                  </a:outerShdw>
                </a:effectLst>
                <a:cs typeface="Arial" pitchFamily="34" charset="0"/>
              </a:rPr>
              <a:t>Declaración de </a:t>
            </a:r>
            <a:r>
              <a:rPr lang="es-AR" sz="1400" b="1" i="1" dirty="0" smtClean="0">
                <a:solidFill>
                  <a:srgbClr val="FFC000"/>
                </a:solidFill>
                <a:effectLst>
                  <a:outerShdw blurRad="38100" dist="38100" dir="2700000" algn="tl">
                    <a:srgbClr val="000000">
                      <a:alpha val="43137"/>
                    </a:srgbClr>
                  </a:outerShdw>
                </a:effectLst>
                <a:cs typeface="Arial" pitchFamily="34" charset="0"/>
              </a:rPr>
              <a:t>Bonn</a:t>
            </a:r>
            <a:r>
              <a:rPr lang="es-AR" sz="1400" b="1" dirty="0" smtClean="0"/>
              <a:t>: </a:t>
            </a:r>
            <a:r>
              <a:rPr lang="es-AR" sz="1400" b="1" i="1" dirty="0" smtClean="0">
                <a:solidFill>
                  <a:srgbClr val="CC3300"/>
                </a:solidFill>
                <a:effectLst>
                  <a:outerShdw blurRad="38100" dist="38100" dir="2700000" algn="tl">
                    <a:srgbClr val="000000">
                      <a:alpha val="43137"/>
                    </a:srgbClr>
                  </a:outerShdw>
                </a:effectLst>
              </a:rPr>
              <a:t>“prevenir </a:t>
            </a:r>
            <a:r>
              <a:rPr lang="es-AR" sz="1400" b="1" i="1" dirty="0">
                <a:solidFill>
                  <a:srgbClr val="CC3300"/>
                </a:solidFill>
                <a:effectLst>
                  <a:outerShdw blurRad="38100" dist="38100" dir="2700000" algn="tl">
                    <a:srgbClr val="000000">
                      <a:alpha val="43137"/>
                    </a:srgbClr>
                  </a:outerShdw>
                </a:effectLst>
              </a:rPr>
              <a:t>la exposición a productos químicos nocivos y eliminar gradualmente los más nocivos, cuando corresponda, y mejorar la gestión segura de dichos productos químicos cuando estén presentes”. </a:t>
            </a:r>
            <a:r>
              <a:rPr lang="es-AR" sz="1400" b="1" dirty="0"/>
              <a:t>También expresaron su voluntad de “promover y apoyar activamente las transiciones hacia economías circulares, incluso mediante el desarrollo de alternativas y sustitutos químicos y no químicos seguros, que protejan la salud y el medio ambiente y conduzcan a una reducción de los residuos, un reciclaje libre de productos químicos nocivos, y utilización eficiente de los recursos”.</a:t>
            </a:r>
            <a:endParaRPr lang="es-ES" sz="1400" b="1" dirty="0"/>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612060" y="30568"/>
            <a:ext cx="3256725" cy="677108"/>
          </a:xfrm>
          <a:prstGeom prst="rect">
            <a:avLst/>
          </a:prstGeom>
          <a:noFill/>
        </p:spPr>
        <p:txBody>
          <a:bodyPr wrap="none" rtlCol="0">
            <a:spAutoFit/>
          </a:bodyPr>
          <a:lstStyle/>
          <a:p>
            <a:pPr algn="ctr"/>
            <a:r>
              <a:rPr lang="es-AR" dirty="0" smtClean="0">
                <a:solidFill>
                  <a:srgbClr val="3384B1"/>
                </a:solidFill>
              </a:rPr>
              <a:t>25 al 29 de Septiembre</a:t>
            </a:r>
          </a:p>
          <a:p>
            <a:pPr algn="ctr"/>
            <a:r>
              <a:rPr lang="es-AR" dirty="0" smtClean="0">
                <a:solidFill>
                  <a:srgbClr val="3384B1"/>
                </a:solidFill>
              </a:rPr>
              <a:t>Bonn, Alemania</a:t>
            </a:r>
            <a:endParaRPr lang="es-AR" dirty="0">
              <a:solidFill>
                <a:srgbClr val="3384B1"/>
              </a:solidFill>
            </a:endParaRPr>
          </a:p>
        </p:txBody>
      </p:sp>
    </p:spTree>
    <p:extLst>
      <p:ext uri="{BB962C8B-B14F-4D97-AF65-F5344CB8AC3E}">
        <p14:creationId xmlns:p14="http://schemas.microsoft.com/office/powerpoint/2010/main" val="1197987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832092"/>
          </a:xfrm>
          <a:prstGeom prst="rect">
            <a:avLst/>
          </a:prstGeom>
          <a:noFill/>
          <a:ln w="9525">
            <a:noFill/>
            <a:miter lim="800000"/>
            <a:headEnd/>
            <a:tailEnd/>
          </a:ln>
          <a:effectLst/>
        </p:spPr>
        <p:txBody>
          <a:bodyPr>
            <a:spAutoFit/>
          </a:bodyPr>
          <a:lstStyle/>
          <a:p>
            <a:pPr algn="ctr">
              <a:defRPr/>
            </a:pPr>
            <a:r>
              <a:rPr lang="es-AR" sz="1400" b="1" dirty="0"/>
              <a:t>Negociación internacional única donde participaron al mismo nivel </a:t>
            </a:r>
            <a:r>
              <a:rPr lang="es-AR" sz="1400" b="1" dirty="0" smtClean="0"/>
              <a:t>gobiernos</a:t>
            </a:r>
            <a:r>
              <a:rPr lang="es-AR" sz="1400" b="1" dirty="0"/>
              <a:t>, </a:t>
            </a:r>
            <a:r>
              <a:rPr lang="es-AR" sz="1400" b="1" dirty="0" smtClean="0"/>
              <a:t>sector </a:t>
            </a:r>
            <a:r>
              <a:rPr lang="es-AR" sz="1400" b="1" dirty="0"/>
              <a:t>privado, </a:t>
            </a:r>
            <a:r>
              <a:rPr lang="es-AR" sz="1400" b="1" dirty="0" err="1"/>
              <a:t>ONGs</a:t>
            </a:r>
            <a:r>
              <a:rPr lang="es-AR" sz="1400" b="1" dirty="0"/>
              <a:t>, organizaciones intergubernamentales, jóvenes y académicos</a:t>
            </a:r>
          </a:p>
          <a:p>
            <a:pPr>
              <a:defRPr/>
            </a:pPr>
            <a:endParaRPr lang="es-AR" sz="1400" dirty="0">
              <a:latin typeface="Arial" pitchFamily="34" charset="0"/>
              <a:cs typeface="Arial" pitchFamily="34" charset="0"/>
            </a:endParaRPr>
          </a:p>
          <a:p>
            <a:pPr marL="285750" indent="-285750">
              <a:buFont typeface="Wingdings" panose="05000000000000000000" pitchFamily="2" charset="2"/>
              <a:buChar char="Ø"/>
              <a:defRPr/>
            </a:pPr>
            <a:r>
              <a:rPr lang="es-AR" sz="1400" b="1" dirty="0" smtClean="0"/>
              <a:t>Nuevo </a:t>
            </a:r>
            <a:r>
              <a:rPr lang="es-AR" sz="1400" b="1" i="1" dirty="0" smtClean="0">
                <a:solidFill>
                  <a:srgbClr val="CC3300"/>
                </a:solidFill>
                <a:effectLst>
                  <a:outerShdw blurRad="38100" dist="38100" dir="2700000" algn="tl">
                    <a:srgbClr val="000000">
                      <a:alpha val="43137"/>
                    </a:srgbClr>
                  </a:outerShdw>
                </a:effectLst>
              </a:rPr>
              <a:t>“Marco Global sobre Productos Químicos – Por un planeta libre de daños causados ​​por productos químicos y desechos”</a:t>
            </a:r>
            <a:r>
              <a:rPr lang="es-AR" sz="1400" b="1" i="1" dirty="0" smtClean="0"/>
              <a:t>, </a:t>
            </a:r>
            <a:r>
              <a:rPr lang="es-AR" sz="1400" b="1" dirty="0" smtClean="0"/>
              <a:t>más conocido como SAICM Post-2020</a:t>
            </a:r>
          </a:p>
          <a:p>
            <a:pPr marL="285750" indent="-285750">
              <a:buFont typeface="Wingdings" panose="05000000000000000000" pitchFamily="2" charset="2"/>
              <a:buChar char="Ø"/>
              <a:defRPr/>
            </a:pPr>
            <a:endParaRPr lang="es-AR" sz="1400" b="1" i="1" dirty="0" smtClean="0"/>
          </a:p>
          <a:p>
            <a:pPr marL="285750" indent="-285750">
              <a:buFont typeface="Wingdings" panose="05000000000000000000" pitchFamily="2" charset="2"/>
              <a:buChar char="Ø"/>
              <a:defRPr/>
            </a:pPr>
            <a:r>
              <a:rPr lang="es-AR" sz="1400" b="1" dirty="0" smtClean="0"/>
              <a:t>Exige </a:t>
            </a:r>
            <a:r>
              <a:rPr lang="es-AR" sz="1400" b="1" i="1" dirty="0" smtClean="0">
                <a:solidFill>
                  <a:srgbClr val="CC3300"/>
                </a:solidFill>
                <a:effectLst>
                  <a:outerShdw blurRad="38100" dist="38100" dir="2700000" algn="tl">
                    <a:srgbClr val="000000">
                      <a:alpha val="43137"/>
                    </a:srgbClr>
                  </a:outerShdw>
                </a:effectLst>
              </a:rPr>
              <a:t>la prevención del comercio ilegal y el tráfico de productos químicos y desechos, la implementación de marcos legales nacionales y la eliminación gradual para 2035 de los pesticidas altamente peligrosos en la agricultura</a:t>
            </a:r>
            <a:r>
              <a:rPr lang="es-AR" sz="1400" b="1" dirty="0" smtClean="0"/>
              <a:t>. También la transición a alternativas químicas más seguras y sostenibles, la gestión responsable de los productos químicos en diversos sectores (incluidos la industria, la agricultura y la atención sanitaria) y la mejora de la transparencia y el acceso a la información sobre los productos químicos y sus riesgos asociados.</a:t>
            </a:r>
          </a:p>
          <a:p>
            <a:pPr>
              <a:defRPr/>
            </a:pPr>
            <a:endParaRPr lang="es-AR" sz="1400" b="1" dirty="0" smtClean="0"/>
          </a:p>
          <a:p>
            <a:pPr marL="285750" indent="-285750">
              <a:buFont typeface="Wingdings" panose="05000000000000000000" pitchFamily="2" charset="2"/>
              <a:buChar char="Ø"/>
              <a:defRPr/>
            </a:pPr>
            <a:r>
              <a:rPr lang="es-AR" sz="1400" b="1" dirty="0" smtClean="0"/>
              <a:t>Los participantes de la ICCM5 adoptaron la </a:t>
            </a:r>
            <a:r>
              <a:rPr lang="es-AR" sz="1400" b="1" i="1" dirty="0" smtClean="0">
                <a:solidFill>
                  <a:srgbClr val="FFC000"/>
                </a:solidFill>
                <a:effectLst>
                  <a:outerShdw blurRad="38100" dist="38100" dir="2700000" algn="tl">
                    <a:srgbClr val="000000">
                      <a:alpha val="43137"/>
                    </a:srgbClr>
                  </a:outerShdw>
                </a:effectLst>
                <a:cs typeface="Arial" pitchFamily="34" charset="0"/>
              </a:rPr>
              <a:t>Declaración de Bonn</a:t>
            </a:r>
            <a:r>
              <a:rPr lang="es-AR" sz="1400" b="1" dirty="0" smtClean="0"/>
              <a:t>: </a:t>
            </a:r>
            <a:r>
              <a:rPr lang="es-AR" sz="1400" b="1" i="1" dirty="0" smtClean="0">
                <a:solidFill>
                  <a:srgbClr val="CC3300"/>
                </a:solidFill>
                <a:effectLst>
                  <a:outerShdw blurRad="38100" dist="38100" dir="2700000" algn="tl">
                    <a:srgbClr val="000000">
                      <a:alpha val="43137"/>
                    </a:srgbClr>
                  </a:outerShdw>
                </a:effectLst>
              </a:rPr>
              <a:t>“prevenir la exposición a productos químicos nocivos y eliminar gradualmente los más nocivos, cuando corresponda, y mejorar la gestión segura de dichos productos químicos cuando estén presentes”. </a:t>
            </a:r>
            <a:r>
              <a:rPr lang="es-AR" sz="1400" b="1" dirty="0" smtClean="0"/>
              <a:t>También expresaron su voluntad de “promover y apoyar activamente las transiciones hacia economías circulares, incluso mediante el desarrollo de alternativas y sustitutos químicos y no químicos seguros, que protejan la salud y el medio ambiente y conduzcan a una reducción de los residuos, un reciclaje libre de productos químicos nocivos, y utilización eficiente de los recursos”.</a:t>
            </a:r>
            <a:endParaRPr lang="es-ES" sz="1400" b="1" dirty="0"/>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612060" y="30568"/>
            <a:ext cx="3256725" cy="677108"/>
          </a:xfrm>
          <a:prstGeom prst="rect">
            <a:avLst/>
          </a:prstGeom>
          <a:noFill/>
        </p:spPr>
        <p:txBody>
          <a:bodyPr wrap="none" rtlCol="0">
            <a:spAutoFit/>
          </a:bodyPr>
          <a:lstStyle/>
          <a:p>
            <a:pPr algn="ctr"/>
            <a:r>
              <a:rPr lang="es-AR" dirty="0" smtClean="0">
                <a:solidFill>
                  <a:srgbClr val="3384B1"/>
                </a:solidFill>
              </a:rPr>
              <a:t>25 al 29 de Septiembre</a:t>
            </a:r>
          </a:p>
          <a:p>
            <a:pPr algn="ctr"/>
            <a:r>
              <a:rPr lang="es-AR" dirty="0" smtClean="0">
                <a:solidFill>
                  <a:srgbClr val="3384B1"/>
                </a:solidFill>
              </a:rPr>
              <a:t>Bonn, Alemania</a:t>
            </a:r>
            <a:endParaRPr lang="es-AR" dirty="0">
              <a:solidFill>
                <a:srgbClr val="3384B1"/>
              </a:solidFill>
            </a:endParaRPr>
          </a:p>
        </p:txBody>
      </p:sp>
    </p:spTree>
    <p:extLst>
      <p:ext uri="{BB962C8B-B14F-4D97-AF65-F5344CB8AC3E}">
        <p14:creationId xmlns:p14="http://schemas.microsoft.com/office/powerpoint/2010/main" val="2367980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30379" y="952960"/>
            <a:ext cx="8983592" cy="4647426"/>
          </a:xfrm>
          <a:prstGeom prst="rect">
            <a:avLst/>
          </a:prstGeom>
          <a:noFill/>
          <a:ln w="9525">
            <a:noFill/>
            <a:miter lim="800000"/>
            <a:headEnd/>
            <a:tailEnd/>
          </a:ln>
          <a:effectLst/>
        </p:spPr>
        <p:txBody>
          <a:bodyPr wrap="square">
            <a:spAutoFit/>
          </a:bodyPr>
          <a:lstStyle/>
          <a:p>
            <a:pPr algn="ctr">
              <a:defRPr/>
            </a:pPr>
            <a:r>
              <a:rPr lang="es-AR" sz="1800" b="1" dirty="0" smtClean="0">
                <a:solidFill>
                  <a:srgbClr val="C00000"/>
                </a:solidFill>
                <a:effectLst>
                  <a:outerShdw blurRad="38100" dist="38100" dir="2700000" algn="tl">
                    <a:srgbClr val="000000">
                      <a:alpha val="43137"/>
                    </a:srgbClr>
                  </a:outerShdw>
                </a:effectLst>
              </a:rPr>
              <a:t>Seis párrafos introductorios Marco Mundial sobre Productos Químicos</a:t>
            </a:r>
          </a:p>
          <a:p>
            <a:pPr algn="ctr">
              <a:defRPr/>
            </a:pPr>
            <a:endParaRPr lang="es-AR" sz="800" b="1" dirty="0"/>
          </a:p>
          <a:p>
            <a:pPr marL="285750" indent="-285750">
              <a:buFont typeface="Wingdings" panose="05000000000000000000" pitchFamily="2" charset="2"/>
              <a:buChar char="Ø"/>
              <a:defRPr/>
            </a:pPr>
            <a:r>
              <a:rPr lang="es-AR" sz="1400" b="1" dirty="0" smtClean="0"/>
              <a:t>La </a:t>
            </a:r>
            <a:r>
              <a:rPr lang="es-AR" sz="1400" b="1" dirty="0"/>
              <a:t>gestión racional de los productos químicos y los desechos es esencial para proteger la salud humana y el medio ambiente</a:t>
            </a:r>
            <a:r>
              <a:rPr lang="es-AR" sz="1400" b="1" dirty="0" smtClean="0"/>
              <a:t>;</a:t>
            </a:r>
          </a:p>
          <a:p>
            <a:pPr>
              <a:defRPr/>
            </a:pPr>
            <a:endParaRPr lang="es-AR" sz="800" b="1" dirty="0"/>
          </a:p>
          <a:p>
            <a:pPr marL="285750" indent="-285750">
              <a:buFont typeface="Wingdings" panose="05000000000000000000" pitchFamily="2" charset="2"/>
              <a:buChar char="Ø"/>
              <a:defRPr/>
            </a:pPr>
            <a:r>
              <a:rPr lang="es-AR" sz="1400" b="1" dirty="0" smtClean="0"/>
              <a:t>La </a:t>
            </a:r>
            <a:r>
              <a:rPr lang="es-AR" sz="1400" b="1" dirty="0"/>
              <a:t>gestión racional de los productos químicos es crucial para prevenir y, cuando no sea factible, minimizar los impactos adversos sobre la salud humana y el </a:t>
            </a:r>
            <a:r>
              <a:rPr lang="es-AR" sz="1400" b="1" dirty="0" smtClean="0"/>
              <a:t>ambiente;</a:t>
            </a:r>
          </a:p>
          <a:p>
            <a:pPr>
              <a:defRPr/>
            </a:pPr>
            <a:endParaRPr lang="es-AR" sz="800" b="1" dirty="0"/>
          </a:p>
          <a:p>
            <a:pPr marL="285750" indent="-285750">
              <a:buFont typeface="Wingdings" panose="05000000000000000000" pitchFamily="2" charset="2"/>
              <a:buChar char="Ø"/>
              <a:defRPr/>
            </a:pPr>
            <a:r>
              <a:rPr lang="es-AR" sz="1400" b="1" dirty="0" smtClean="0"/>
              <a:t>La </a:t>
            </a:r>
            <a:r>
              <a:rPr lang="es-AR" sz="1400" b="1" dirty="0"/>
              <a:t>exposición a productos químicos y desechos peligrosos a lo largo de sus cadenas de suministro y ciclos de vida amenaza la salud humana y afecta desproporcionadamente a los grupos vulnerables y en riesgo</a:t>
            </a:r>
            <a:r>
              <a:rPr lang="es-AR" sz="1400" b="1" dirty="0" smtClean="0"/>
              <a:t>;</a:t>
            </a:r>
          </a:p>
          <a:p>
            <a:pPr>
              <a:defRPr/>
            </a:pPr>
            <a:endParaRPr lang="es-AR" sz="800" b="1" dirty="0"/>
          </a:p>
          <a:p>
            <a:pPr marL="285750" indent="-285750">
              <a:buFont typeface="Wingdings" panose="05000000000000000000" pitchFamily="2" charset="2"/>
              <a:buChar char="Ø"/>
              <a:defRPr/>
            </a:pPr>
            <a:r>
              <a:rPr lang="es-AR" sz="1400" b="1" dirty="0" smtClean="0"/>
              <a:t>La </a:t>
            </a:r>
            <a:r>
              <a:rPr lang="es-AR" sz="1400" b="1" dirty="0"/>
              <a:t>intención del marco es catalizar un cambio transformador hacia la química sostenible en los sectores químico y transformador en un enfoque de ciclo de vida, a través de principios rectores, objetivos estratégicos claros, programas e iniciativas definidas con plazos determinados y metas mensurables</a:t>
            </a:r>
            <a:r>
              <a:rPr lang="es-AR" sz="1400" b="1" dirty="0" smtClean="0"/>
              <a:t>;</a:t>
            </a:r>
          </a:p>
          <a:p>
            <a:pPr>
              <a:defRPr/>
            </a:pPr>
            <a:endParaRPr lang="es-AR" sz="800" b="1" dirty="0"/>
          </a:p>
          <a:p>
            <a:pPr marL="285750" indent="-285750">
              <a:buFont typeface="Wingdings" panose="05000000000000000000" pitchFamily="2" charset="2"/>
              <a:buChar char="Ø"/>
              <a:defRPr/>
            </a:pPr>
            <a:r>
              <a:rPr lang="es-AR" sz="1400" b="1" dirty="0" smtClean="0"/>
              <a:t>El </a:t>
            </a:r>
            <a:r>
              <a:rPr lang="es-AR" sz="1400" b="1" dirty="0"/>
              <a:t>objetivo del marco es prevenir o, cuando la prevención no sea factible, minimizar los daños causados ​​por productos químicos y desechos para proteger el medio ambiente y la salud humana, incluida la de los grupos y trabajadores vulnerables; </a:t>
            </a:r>
            <a:r>
              <a:rPr lang="es-AR" sz="1400" b="1" dirty="0" smtClean="0"/>
              <a:t>y</a:t>
            </a:r>
          </a:p>
          <a:p>
            <a:pPr>
              <a:defRPr/>
            </a:pPr>
            <a:endParaRPr lang="es-AR" sz="1400" b="1" dirty="0"/>
          </a:p>
          <a:p>
            <a:pPr marL="285750" indent="-285750">
              <a:buFont typeface="Wingdings" panose="05000000000000000000" pitchFamily="2" charset="2"/>
              <a:buChar char="Ø"/>
              <a:defRPr/>
            </a:pPr>
            <a:r>
              <a:rPr lang="es-AR" sz="1400" b="1" dirty="0" smtClean="0"/>
              <a:t>El </a:t>
            </a:r>
            <a:r>
              <a:rPr lang="es-AR" sz="1400" b="1" dirty="0"/>
              <a:t>Marco contribuirá al logro de la Agenda 2030 para el Desarrollo Sostenible y seguirá siendo relevante para la acción más allá de 2030.</a:t>
            </a:r>
            <a:endParaRPr lang="es-ES" sz="1400" b="1" dirty="0"/>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302957" y="30568"/>
            <a:ext cx="1874937" cy="384721"/>
          </a:xfrm>
          <a:prstGeom prst="rect">
            <a:avLst/>
          </a:prstGeom>
          <a:noFill/>
        </p:spPr>
        <p:txBody>
          <a:bodyPr wrap="none" rtlCol="0">
            <a:spAutoFit/>
          </a:bodyPr>
          <a:lstStyle/>
          <a:p>
            <a:pPr algn="ctr"/>
            <a:r>
              <a:rPr lang="es-AR" dirty="0" smtClean="0">
                <a:solidFill>
                  <a:srgbClr val="3384B1"/>
                </a:solidFill>
              </a:rPr>
              <a:t>Introducción</a:t>
            </a:r>
            <a:endParaRPr lang="es-AR" dirty="0">
              <a:solidFill>
                <a:srgbClr val="3384B1"/>
              </a:solidFill>
            </a:endParaRPr>
          </a:p>
        </p:txBody>
      </p:sp>
    </p:spTree>
    <p:extLst>
      <p:ext uri="{BB962C8B-B14F-4D97-AF65-F5344CB8AC3E}">
        <p14:creationId xmlns:p14="http://schemas.microsoft.com/office/powerpoint/2010/main" val="2447161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8" name="Line 8">
            <a:extLst>
              <a:ext uri="{FF2B5EF4-FFF2-40B4-BE49-F238E27FC236}">
                <a16:creationId xmlns:a16="http://schemas.microsoft.com/office/drawing/2014/main" id="{88E162BB-FDDD-3040-6841-FE506C908780}"/>
              </a:ext>
            </a:extLst>
          </p:cNvPr>
          <p:cNvSpPr>
            <a:spLocks noChangeShapeType="1"/>
          </p:cNvSpPr>
          <p:nvPr/>
        </p:nvSpPr>
        <p:spPr bwMode="auto">
          <a:xfrm>
            <a:off x="533400" y="5373688"/>
            <a:ext cx="8077200" cy="0"/>
          </a:xfrm>
          <a:prstGeom prst="line">
            <a:avLst/>
          </a:prstGeom>
          <a:noFill/>
          <a:ln w="76200">
            <a:solidFill>
              <a:srgbClr val="99CC00"/>
            </a:solidFill>
            <a:round/>
            <a:headEnd/>
            <a:tailEnd/>
          </a:ln>
          <a:effectLst/>
        </p:spPr>
        <p:txBody>
          <a:bodyPr wrap="none" anchor="ctr"/>
          <a:lstStyle/>
          <a:p>
            <a:pPr>
              <a:defRPr/>
            </a:pPr>
            <a:endParaRPr lang="es-AR" dirty="0">
              <a:effectLst>
                <a:outerShdw blurRad="38100" dist="38100" dir="2700000" algn="tl">
                  <a:srgbClr val="000000">
                    <a:alpha val="43137"/>
                  </a:srgbClr>
                </a:outerShdw>
              </a:effectLst>
            </a:endParaRPr>
          </a:p>
          <a:p>
            <a:pPr>
              <a:defRPr/>
            </a:pPr>
            <a:endParaRPr lang="es-AR" dirty="0">
              <a:effectLst>
                <a:outerShdw blurRad="38100" dist="38100" dir="2700000" algn="tl">
                  <a:srgbClr val="000000">
                    <a:alpha val="43137"/>
                  </a:srgbClr>
                </a:outerShdw>
              </a:effectLst>
            </a:endParaRPr>
          </a:p>
        </p:txBody>
      </p:sp>
      <p:sp>
        <p:nvSpPr>
          <p:cNvPr id="184329" name="Line 9">
            <a:extLst>
              <a:ext uri="{FF2B5EF4-FFF2-40B4-BE49-F238E27FC236}">
                <a16:creationId xmlns:a16="http://schemas.microsoft.com/office/drawing/2014/main" id="{6F31388E-E7FA-638B-B54E-71F54359A061}"/>
              </a:ext>
            </a:extLst>
          </p:cNvPr>
          <p:cNvSpPr>
            <a:spLocks noChangeShapeType="1"/>
          </p:cNvSpPr>
          <p:nvPr/>
        </p:nvSpPr>
        <p:spPr bwMode="auto">
          <a:xfrm>
            <a:off x="533400" y="404664"/>
            <a:ext cx="8077200" cy="0"/>
          </a:xfrm>
          <a:prstGeom prst="line">
            <a:avLst/>
          </a:prstGeom>
          <a:noFill/>
          <a:ln w="76200">
            <a:solidFill>
              <a:srgbClr val="99CC00"/>
            </a:solidFill>
            <a:round/>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184333" name="Rectangle 13">
            <a:extLst>
              <a:ext uri="{FF2B5EF4-FFF2-40B4-BE49-F238E27FC236}">
                <a16:creationId xmlns:a16="http://schemas.microsoft.com/office/drawing/2014/main" id="{4085D6EB-4560-8313-CEC5-63536FE60421}"/>
              </a:ext>
            </a:extLst>
          </p:cNvPr>
          <p:cNvSpPr>
            <a:spLocks noChangeArrowheads="1"/>
          </p:cNvSpPr>
          <p:nvPr/>
        </p:nvSpPr>
        <p:spPr bwMode="auto">
          <a:xfrm>
            <a:off x="1803400" y="6889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4419D5CD-A847-3BC5-36AC-F51238F33438}"/>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37D39EE-E5AF-9F7D-D41D-A6AA6FC8D931}"/>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D985D23-AD8A-3F4E-2F95-B3BDA1E863D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0BAB74E9-AA51-D4D1-A7F3-5CD27318329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F9AEE64-969C-E2CE-08C4-B7F49B089C0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E714B90-6C12-090A-1E63-925C8851920F}"/>
              </a:ext>
            </a:extLst>
          </p:cNvPr>
          <p:cNvSpPr>
            <a:spLocks noChangeArrowheads="1"/>
          </p:cNvSpPr>
          <p:nvPr/>
        </p:nvSpPr>
        <p:spPr bwMode="auto">
          <a:xfrm>
            <a:off x="1803400" y="6889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BEF91190-51BB-230F-8EBD-D1096B6598C4}"/>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4C6A46F-974F-7C76-673C-6C70DAE845D0}"/>
              </a:ext>
            </a:extLst>
          </p:cNvPr>
          <p:cNvSpPr>
            <a:spLocks noChangeArrowheads="1"/>
          </p:cNvSpPr>
          <p:nvPr/>
        </p:nvSpPr>
        <p:spPr bwMode="auto">
          <a:xfrm>
            <a:off x="1803400" y="6889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D6970D2-1983-BB78-EF7B-3579A5A58451}"/>
              </a:ext>
            </a:extLst>
          </p:cNvPr>
          <p:cNvSpPr txBox="1">
            <a:spLocks noChangeArrowheads="1"/>
          </p:cNvSpPr>
          <p:nvPr/>
        </p:nvSpPr>
        <p:spPr bwMode="auto">
          <a:xfrm>
            <a:off x="1166813" y="4344988"/>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110" name="47 Grupo">
            <a:extLst>
              <a:ext uri="{FF2B5EF4-FFF2-40B4-BE49-F238E27FC236}">
                <a16:creationId xmlns:a16="http://schemas.microsoft.com/office/drawing/2014/main" id="{781FC07B-4675-CF6A-A35A-F90600A0CC9A}"/>
              </a:ext>
            </a:extLst>
          </p:cNvPr>
          <p:cNvGrpSpPr>
            <a:grpSpLocks/>
          </p:cNvGrpSpPr>
          <p:nvPr/>
        </p:nvGrpSpPr>
        <p:grpSpPr bwMode="auto">
          <a:xfrm>
            <a:off x="-11113" y="5661025"/>
            <a:ext cx="9155113" cy="1212850"/>
            <a:chOff x="-10343" y="5804883"/>
            <a:chExt cx="9190855" cy="1069354"/>
          </a:xfrm>
        </p:grpSpPr>
        <p:pic>
          <p:nvPicPr>
            <p:cNvPr id="4127" name="Picture 34">
              <a:extLst>
                <a:ext uri="{FF2B5EF4-FFF2-40B4-BE49-F238E27FC236}">
                  <a16:creationId xmlns:a16="http://schemas.microsoft.com/office/drawing/2014/main" id="{CC51EDCF-5520-9999-8DB4-ABBAD92A5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36">
              <a:extLst>
                <a:ext uri="{FF2B5EF4-FFF2-40B4-BE49-F238E27FC236}">
                  <a16:creationId xmlns:a16="http://schemas.microsoft.com/office/drawing/2014/main" id="{80304EA4-CDB0-BE6E-9B0C-099920D71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38">
              <a:extLst>
                <a:ext uri="{FF2B5EF4-FFF2-40B4-BE49-F238E27FC236}">
                  <a16:creationId xmlns:a16="http://schemas.microsoft.com/office/drawing/2014/main" id="{794BE49E-479F-BF37-0D95-ABE080805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Picture 39">
              <a:extLst>
                <a:ext uri="{FF2B5EF4-FFF2-40B4-BE49-F238E27FC236}">
                  <a16:creationId xmlns:a16="http://schemas.microsoft.com/office/drawing/2014/main" id="{2B810A5A-6B59-86FB-6651-67F4B691D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35">
              <a:extLst>
                <a:ext uri="{FF2B5EF4-FFF2-40B4-BE49-F238E27FC236}">
                  <a16:creationId xmlns:a16="http://schemas.microsoft.com/office/drawing/2014/main" id="{0EE8E031-3817-6E08-D309-974081218E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459F7127-CE0E-C3F8-27E0-A3A2D19BE997}"/>
              </a:ext>
            </a:extLst>
          </p:cNvPr>
          <p:cNvSpPr>
            <a:spLocks noChangeArrowheads="1"/>
          </p:cNvSpPr>
          <p:nvPr/>
        </p:nvSpPr>
        <p:spPr bwMode="auto">
          <a:xfrm>
            <a:off x="1803400" y="67310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54CD9FE7-7766-D250-0276-66C094B23099}"/>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C3E3481-DA38-A14F-542E-4A1AAAB21D71}"/>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DE3A3FA-DCEB-4E5A-207B-71C8F2EC7B0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646EA8E-A65F-C3BF-5707-44DB49F2546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A1CFFD2B-7BB6-07F5-FCB4-8F01DB4A46E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E93D570-84BA-14F8-A590-AB798B234A23}"/>
              </a:ext>
            </a:extLst>
          </p:cNvPr>
          <p:cNvSpPr>
            <a:spLocks noChangeArrowheads="1"/>
          </p:cNvSpPr>
          <p:nvPr/>
        </p:nvSpPr>
        <p:spPr bwMode="auto">
          <a:xfrm>
            <a:off x="1803400" y="67310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1C9CA0B4-9193-6CFC-8AA1-22B00A6A8A14}"/>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35444722-0D88-D91C-93AF-10320F6BF59F}"/>
              </a:ext>
            </a:extLst>
          </p:cNvPr>
          <p:cNvSpPr>
            <a:spLocks noChangeArrowheads="1"/>
          </p:cNvSpPr>
          <p:nvPr/>
        </p:nvSpPr>
        <p:spPr bwMode="auto">
          <a:xfrm>
            <a:off x="1803400" y="67310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grpSp>
        <p:nvGrpSpPr>
          <p:cNvPr id="4120" name="63 Grupo">
            <a:extLst>
              <a:ext uri="{FF2B5EF4-FFF2-40B4-BE49-F238E27FC236}">
                <a16:creationId xmlns:a16="http://schemas.microsoft.com/office/drawing/2014/main" id="{BB5914F6-251F-0D20-A084-2FBADC91A099}"/>
              </a:ext>
            </a:extLst>
          </p:cNvPr>
          <p:cNvGrpSpPr>
            <a:grpSpLocks/>
          </p:cNvGrpSpPr>
          <p:nvPr/>
        </p:nvGrpSpPr>
        <p:grpSpPr bwMode="auto">
          <a:xfrm>
            <a:off x="-11113" y="5645150"/>
            <a:ext cx="9155113" cy="1212850"/>
            <a:chOff x="-10343" y="5804883"/>
            <a:chExt cx="9190855" cy="1069354"/>
          </a:xfrm>
        </p:grpSpPr>
        <p:pic>
          <p:nvPicPr>
            <p:cNvPr id="4122" name="Picture 34">
              <a:extLst>
                <a:ext uri="{FF2B5EF4-FFF2-40B4-BE49-F238E27FC236}">
                  <a16:creationId xmlns:a16="http://schemas.microsoft.com/office/drawing/2014/main" id="{EE020672-4D9B-5B34-42FF-1B6C1E3FD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36">
              <a:extLst>
                <a:ext uri="{FF2B5EF4-FFF2-40B4-BE49-F238E27FC236}">
                  <a16:creationId xmlns:a16="http://schemas.microsoft.com/office/drawing/2014/main" id="{4E3928FC-3564-E5A5-FF54-E2CB7BD76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38">
              <a:extLst>
                <a:ext uri="{FF2B5EF4-FFF2-40B4-BE49-F238E27FC236}">
                  <a16:creationId xmlns:a16="http://schemas.microsoft.com/office/drawing/2014/main" id="{EFB894FE-944F-AAFF-3E6D-4A5883E64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39">
              <a:extLst>
                <a:ext uri="{FF2B5EF4-FFF2-40B4-BE49-F238E27FC236}">
                  <a16:creationId xmlns:a16="http://schemas.microsoft.com/office/drawing/2014/main" id="{F1CBED55-FCA2-13B3-188C-9CA6AE3C0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Picture 35">
              <a:extLst>
                <a:ext uri="{FF2B5EF4-FFF2-40B4-BE49-F238E27FC236}">
                  <a16:creationId xmlns:a16="http://schemas.microsoft.com/office/drawing/2014/main" id="{032E7AFF-BEB2-6843-377A-71893A65FD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21" name="47 Rectángulo">
            <a:extLst>
              <a:ext uri="{FF2B5EF4-FFF2-40B4-BE49-F238E27FC236}">
                <a16:creationId xmlns:a16="http://schemas.microsoft.com/office/drawing/2014/main" id="{2925D1AD-01CA-133E-C1C8-5D03A8237D00}"/>
              </a:ext>
            </a:extLst>
          </p:cNvPr>
          <p:cNvSpPr>
            <a:spLocks noChangeArrowheads="1"/>
          </p:cNvSpPr>
          <p:nvPr/>
        </p:nvSpPr>
        <p:spPr bwMode="auto">
          <a:xfrm>
            <a:off x="683568" y="541596"/>
            <a:ext cx="81359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Wingdings" panose="05000000000000000000" pitchFamily="2" charset="2"/>
              <a:buChar char="Ø"/>
            </a:pPr>
            <a:r>
              <a:rPr lang="es-AR" altLang="en-US" sz="2400" b="1" dirty="0">
                <a:latin typeface="Arial Black" panose="020B0A04020102020204" pitchFamily="34" charset="0"/>
              </a:rPr>
              <a:t> Conferencia de las Naciones Unidas sobre el Desarrollo Sostenible Río+20 – Río de </a:t>
            </a:r>
            <a:r>
              <a:rPr lang="es-AR" altLang="en-US" sz="2400" b="1" dirty="0" smtClean="0">
                <a:latin typeface="Arial Black" panose="020B0A04020102020204" pitchFamily="34" charset="0"/>
              </a:rPr>
              <a:t>Janeiro, Brasil, </a:t>
            </a:r>
            <a:r>
              <a:rPr lang="es-AR" altLang="en-US" sz="2400" b="1" dirty="0">
                <a:latin typeface="Arial Black" panose="020B0A04020102020204" pitchFamily="34" charset="0"/>
              </a:rPr>
              <a:t>2012</a:t>
            </a:r>
            <a:endParaRPr lang="es-ES" altLang="en-US" sz="2400" b="1" i="1" dirty="0">
              <a:solidFill>
                <a:srgbClr val="CC3300"/>
              </a:solidFill>
              <a:latin typeface="Arial Black" panose="020B0A04020102020204" pitchFamily="34" charset="0"/>
            </a:endParaRPr>
          </a:p>
          <a:p>
            <a:pPr>
              <a:spcBef>
                <a:spcPct val="0"/>
              </a:spcBef>
              <a:buFontTx/>
              <a:buNone/>
            </a:pPr>
            <a:endParaRPr lang="es-ES_tradnl" altLang="en-US" sz="1000" b="1" dirty="0">
              <a:latin typeface="Arial Black" panose="020B0A04020102020204" pitchFamily="34" charset="0"/>
            </a:endParaRPr>
          </a:p>
          <a:p>
            <a:pPr>
              <a:spcBef>
                <a:spcPct val="0"/>
              </a:spcBef>
              <a:buFont typeface="Wingdings" panose="05000000000000000000" pitchFamily="2" charset="2"/>
              <a:buChar char="Ø"/>
            </a:pPr>
            <a:r>
              <a:rPr lang="es-ES_tradnl" altLang="en-US" sz="2400" b="1" dirty="0">
                <a:latin typeface="Arial Black" panose="020B0A04020102020204" pitchFamily="34" charset="0"/>
              </a:rPr>
              <a:t> I, II, III, IV y V </a:t>
            </a:r>
            <a:r>
              <a:rPr lang="es-ES" altLang="en-US" sz="2400" b="1" dirty="0">
                <a:latin typeface="Arial Black" panose="020B0A04020102020204" pitchFamily="34" charset="0"/>
              </a:rPr>
              <a:t>Asambleas de las Naciones Unidas para el Medio Ambiente (ANUMA) – </a:t>
            </a:r>
            <a:r>
              <a:rPr lang="es-ES" altLang="en-US" sz="2400" b="1" dirty="0" smtClean="0">
                <a:latin typeface="Arial Black" panose="020B0A04020102020204" pitchFamily="34" charset="0"/>
              </a:rPr>
              <a:t>Nairobi, Kenia </a:t>
            </a:r>
            <a:r>
              <a:rPr lang="es-ES" altLang="en-US" sz="2400" b="1" dirty="0">
                <a:latin typeface="Arial Black" panose="020B0A04020102020204" pitchFamily="34" charset="0"/>
              </a:rPr>
              <a:t>2014, 2016, 2017 y 2019; ANUMA V </a:t>
            </a:r>
            <a:r>
              <a:rPr lang="es-ES" altLang="en-US" sz="2400" b="1" dirty="0" smtClean="0">
                <a:latin typeface="Arial Black" panose="020B0A04020102020204" pitchFamily="34" charset="0"/>
              </a:rPr>
              <a:t>22 </a:t>
            </a:r>
            <a:r>
              <a:rPr lang="es-ES" altLang="en-US" sz="2400" b="1" dirty="0">
                <a:latin typeface="Arial Black" panose="020B0A04020102020204" pitchFamily="34" charset="0"/>
              </a:rPr>
              <a:t>y 23 febrero 2021 </a:t>
            </a:r>
            <a:r>
              <a:rPr lang="es-ES" altLang="en-US" sz="2400" b="1" dirty="0" smtClean="0">
                <a:latin typeface="Arial Black" panose="020B0A04020102020204" pitchFamily="34" charset="0"/>
              </a:rPr>
              <a:t>(híbrido)</a:t>
            </a:r>
            <a:r>
              <a:rPr lang="es-AR" altLang="en-US" sz="2400" b="1" dirty="0" smtClean="0">
                <a:latin typeface="Arial Black" panose="020B0A04020102020204" pitchFamily="34" charset="0"/>
              </a:rPr>
              <a:t> con sesiones de Alto Nivel y 28 </a:t>
            </a:r>
            <a:r>
              <a:rPr lang="es-AR" altLang="en-US" sz="2400" b="1" dirty="0">
                <a:latin typeface="Arial Black" panose="020B0A04020102020204" pitchFamily="34" charset="0"/>
              </a:rPr>
              <a:t>de febrero a 2 de marzo de </a:t>
            </a:r>
            <a:r>
              <a:rPr lang="es-AR" altLang="en-US" sz="2400" b="1" dirty="0" smtClean="0">
                <a:latin typeface="Arial Black" panose="020B0A04020102020204" pitchFamily="34" charset="0"/>
              </a:rPr>
              <a:t>2022 con Declaración Ministerial Nairobi</a:t>
            </a:r>
          </a:p>
          <a:p>
            <a:pPr>
              <a:spcBef>
                <a:spcPct val="0"/>
              </a:spcBef>
              <a:buFont typeface="Wingdings" panose="05000000000000000000" pitchFamily="2" charset="2"/>
              <a:buChar char="Ø"/>
            </a:pPr>
            <a:endParaRPr lang="es-ES" altLang="en-US" sz="1000" b="1" dirty="0">
              <a:latin typeface="Arial Black" panose="020B0A04020102020204" pitchFamily="34" charset="0"/>
            </a:endParaRPr>
          </a:p>
          <a:p>
            <a:pPr>
              <a:spcBef>
                <a:spcPct val="0"/>
              </a:spcBef>
              <a:buFont typeface="Wingdings" panose="05000000000000000000" pitchFamily="2" charset="2"/>
              <a:buChar char="Ø"/>
            </a:pPr>
            <a:r>
              <a:rPr lang="es-ES" altLang="en-US" sz="2400" b="1" dirty="0">
                <a:latin typeface="Arial Black" panose="020B0A04020102020204" pitchFamily="34" charset="0"/>
              </a:rPr>
              <a:t> Otras agendas; Agenda del Desarrollo Sostenible 2016/2030 – Nueva York 2015</a:t>
            </a:r>
            <a:endParaRPr lang="es-AR" altLang="en-US" sz="24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60408" y="1008113"/>
            <a:ext cx="8983592" cy="4585871"/>
          </a:xfrm>
          <a:prstGeom prst="rect">
            <a:avLst/>
          </a:prstGeom>
          <a:noFill/>
          <a:ln w="9525">
            <a:noFill/>
            <a:miter lim="800000"/>
            <a:headEnd/>
            <a:tailEnd/>
          </a:ln>
          <a:effectLst/>
        </p:spPr>
        <p:txBody>
          <a:bodyPr wrap="square">
            <a:spAutoFit/>
          </a:bodyPr>
          <a:lstStyle/>
          <a:p>
            <a:pPr algn="ctr">
              <a:defRPr/>
            </a:pPr>
            <a:r>
              <a:rPr lang="es-AR" sz="2800" dirty="0">
                <a:solidFill>
                  <a:srgbClr val="C00000"/>
                </a:solidFill>
                <a:effectLst>
                  <a:outerShdw blurRad="38100" dist="38100" dir="2700000" algn="tl">
                    <a:srgbClr val="000000">
                      <a:alpha val="43137"/>
                    </a:srgbClr>
                  </a:outerShdw>
                </a:effectLst>
              </a:rPr>
              <a:t>"Un planeta libre de daños causados ​​por productos químicos y desechos para un futuro seguro, saludable y </a:t>
            </a:r>
            <a:r>
              <a:rPr lang="es-AR" sz="2800" dirty="0" smtClean="0">
                <a:solidFill>
                  <a:srgbClr val="C00000"/>
                </a:solidFill>
                <a:effectLst>
                  <a:outerShdw blurRad="38100" dist="38100" dir="2700000" algn="tl">
                    <a:srgbClr val="000000">
                      <a:alpha val="43137"/>
                    </a:srgbClr>
                  </a:outerShdw>
                </a:effectLst>
              </a:rPr>
              <a:t>sostenible“</a:t>
            </a:r>
          </a:p>
          <a:p>
            <a:pPr algn="ctr">
              <a:defRPr/>
            </a:pPr>
            <a:endParaRPr lang="es-AR" sz="2800" dirty="0">
              <a:solidFill>
                <a:srgbClr val="C00000"/>
              </a:solidFill>
              <a:effectLst>
                <a:outerShdw blurRad="38100" dist="38100" dir="2700000" algn="tl">
                  <a:srgbClr val="000000">
                    <a:alpha val="43137"/>
                  </a:srgbClr>
                </a:outerShdw>
              </a:effectLst>
            </a:endParaRP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Conocimiento </a:t>
            </a:r>
            <a:r>
              <a:rPr lang="es-AR" sz="2000" dirty="0">
                <a:effectLst>
                  <a:outerShdw blurRad="38100" dist="38100" dir="2700000" algn="tl">
                    <a:srgbClr val="000000">
                      <a:alpha val="43137"/>
                    </a:srgbClr>
                  </a:outerShdw>
                </a:effectLst>
              </a:rPr>
              <a:t>e información;</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Transparencia</a:t>
            </a:r>
            <a:r>
              <a:rPr lang="es-AR" sz="2000" dirty="0">
                <a:effectLst>
                  <a:outerShdw blurRad="38100" dist="38100" dir="2700000" algn="tl">
                    <a:srgbClr val="000000">
                      <a:alpha val="43137"/>
                    </a:srgbClr>
                  </a:outerShdw>
                </a:effectLst>
              </a:rPr>
              <a:t>;</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Derechos </a:t>
            </a:r>
            <a:r>
              <a:rPr lang="es-AR" sz="2000" dirty="0">
                <a:effectLst>
                  <a:outerShdw blurRad="38100" dist="38100" dir="2700000" algn="tl">
                    <a:srgbClr val="000000">
                      <a:alpha val="43137"/>
                    </a:srgbClr>
                  </a:outerShdw>
                </a:effectLst>
              </a:rPr>
              <a:t>humanos;</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Grupos </a:t>
            </a:r>
            <a:r>
              <a:rPr lang="es-AR" sz="2000" dirty="0">
                <a:effectLst>
                  <a:outerShdw blurRad="38100" dist="38100" dir="2700000" algn="tl">
                    <a:srgbClr val="000000">
                      <a:alpha val="43137"/>
                    </a:srgbClr>
                  </a:outerShdw>
                </a:effectLst>
              </a:rPr>
              <a:t>en situación de vulnerabilidad;</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Igualdad </a:t>
            </a:r>
            <a:r>
              <a:rPr lang="es-AR" sz="2000" dirty="0">
                <a:effectLst>
                  <a:outerShdw blurRad="38100" dist="38100" dir="2700000" algn="tl">
                    <a:srgbClr val="000000">
                      <a:alpha val="43137"/>
                    </a:srgbClr>
                  </a:outerShdw>
                </a:effectLst>
              </a:rPr>
              <a:t>de género;</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Enfoques </a:t>
            </a:r>
            <a:r>
              <a:rPr lang="es-AR" sz="2000" dirty="0">
                <a:effectLst>
                  <a:outerShdw blurRad="38100" dist="38100" dir="2700000" algn="tl">
                    <a:srgbClr val="000000">
                      <a:alpha val="43137"/>
                    </a:srgbClr>
                  </a:outerShdw>
                </a:effectLst>
              </a:rPr>
              <a:t>preventivos;</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Enfoque </a:t>
            </a:r>
            <a:r>
              <a:rPr lang="es-AR" sz="2000" dirty="0">
                <a:effectLst>
                  <a:outerShdw blurRad="38100" dist="38100" dir="2700000" algn="tl">
                    <a:srgbClr val="000000">
                      <a:alpha val="43137"/>
                    </a:srgbClr>
                  </a:outerShdw>
                </a:effectLst>
              </a:rPr>
              <a:t>precautorio;</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Transición </a:t>
            </a:r>
            <a:r>
              <a:rPr lang="es-AR" sz="2000" dirty="0">
                <a:effectLst>
                  <a:outerShdw blurRad="38100" dist="38100" dir="2700000" algn="tl">
                    <a:srgbClr val="000000">
                      <a:alpha val="43137"/>
                    </a:srgbClr>
                  </a:outerShdw>
                </a:effectLst>
              </a:rPr>
              <a:t>justa; y</a:t>
            </a:r>
          </a:p>
          <a:p>
            <a:pPr marL="342900" indent="-342900">
              <a:buFont typeface="Wingdings" panose="05000000000000000000" pitchFamily="2" charset="2"/>
              <a:buChar char="Ø"/>
              <a:defRPr/>
            </a:pPr>
            <a:r>
              <a:rPr lang="es-AR" sz="2000" dirty="0" smtClean="0">
                <a:effectLst>
                  <a:outerShdw blurRad="38100" dist="38100" dir="2700000" algn="tl">
                    <a:srgbClr val="000000">
                      <a:alpha val="43137"/>
                    </a:srgbClr>
                  </a:outerShdw>
                </a:effectLst>
              </a:rPr>
              <a:t>Colaboración </a:t>
            </a:r>
            <a:r>
              <a:rPr lang="es-AR" sz="2000" dirty="0">
                <a:effectLst>
                  <a:outerShdw blurRad="38100" dist="38100" dir="2700000" algn="tl">
                    <a:srgbClr val="000000">
                      <a:alpha val="43137"/>
                    </a:srgbClr>
                  </a:outerShdw>
                </a:effectLst>
              </a:rPr>
              <a:t>y participación.</a:t>
            </a:r>
            <a:endParaRPr lang="es-ES" sz="2000" dirty="0">
              <a:effectLst>
                <a:outerShdw blurRad="38100" dist="38100" dir="2700000" algn="tl">
                  <a:srgbClr val="000000">
                    <a:alpha val="43137"/>
                  </a:srgbClr>
                </a:outerShdw>
              </a:effectLst>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43793"/>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42972"/>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257911" y="63859"/>
            <a:ext cx="2409635" cy="769441"/>
          </a:xfrm>
          <a:prstGeom prst="rect">
            <a:avLst/>
          </a:prstGeom>
          <a:noFill/>
        </p:spPr>
        <p:txBody>
          <a:bodyPr wrap="none" rtlCol="0">
            <a:spAutoFit/>
          </a:bodyPr>
          <a:lstStyle/>
          <a:p>
            <a:pPr algn="ctr"/>
            <a:r>
              <a:rPr lang="es-AR" sz="4400" dirty="0" smtClean="0">
                <a:solidFill>
                  <a:srgbClr val="3384B1"/>
                </a:solidFill>
              </a:rPr>
              <a:t>VISIÓN</a:t>
            </a:r>
            <a:endParaRPr lang="es-AR" sz="4400" dirty="0">
              <a:solidFill>
                <a:srgbClr val="3384B1"/>
              </a:solidFill>
            </a:endParaRPr>
          </a:p>
        </p:txBody>
      </p:sp>
    </p:spTree>
    <p:extLst>
      <p:ext uri="{BB962C8B-B14F-4D97-AF65-F5344CB8AC3E}">
        <p14:creationId xmlns:p14="http://schemas.microsoft.com/office/powerpoint/2010/main" val="3466763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847481"/>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A sobre marcos jurídicos, mecanismos institucionales y capacidad </a:t>
            </a:r>
            <a:r>
              <a:rPr lang="es-AR" sz="2000" dirty="0" smtClean="0">
                <a:solidFill>
                  <a:srgbClr val="C00000"/>
                </a:solidFill>
                <a:effectLst>
                  <a:outerShdw blurRad="38100" dist="38100" dir="2700000" algn="tl">
                    <a:srgbClr val="000000">
                      <a:alpha val="43137"/>
                    </a:srgbClr>
                  </a:outerShdw>
                </a:effectLst>
              </a:rPr>
              <a:t>vigentes</a:t>
            </a:r>
          </a:p>
          <a:p>
            <a:endParaRPr lang="es-AR" sz="1500" dirty="0"/>
          </a:p>
          <a:p>
            <a:r>
              <a:rPr lang="es-AR" sz="1500" dirty="0">
                <a:solidFill>
                  <a:srgbClr val="FF9900"/>
                </a:solidFill>
              </a:rPr>
              <a:t>Meta A1: </a:t>
            </a:r>
            <a:r>
              <a:rPr lang="es-AR" sz="1500" dirty="0"/>
              <a:t>Para 2030, los gobiernos tendrán marcos legales y capacidad institucional para minimizar los efectos adversos de los productos químicos y los desechos según corresponda a sus circunstancias nacionales;</a:t>
            </a:r>
          </a:p>
          <a:p>
            <a:r>
              <a:rPr lang="es-AR" sz="1500" dirty="0">
                <a:solidFill>
                  <a:srgbClr val="FF9900"/>
                </a:solidFill>
              </a:rPr>
              <a:t>Meta A2: </a:t>
            </a:r>
            <a:r>
              <a:rPr lang="es-AR" sz="1500" dirty="0"/>
              <a:t>Para 2030, las partes interesadas intergubernamentales aprovecharán la Caja de herramientas del </a:t>
            </a:r>
            <a:r>
              <a:rPr lang="en-US" sz="1500" dirty="0" smtClean="0"/>
              <a:t>Inter-Organization </a:t>
            </a:r>
            <a:r>
              <a:rPr lang="en-US" sz="1500" dirty="0" err="1"/>
              <a:t>Programme</a:t>
            </a:r>
            <a:r>
              <a:rPr lang="en-US" sz="1500" dirty="0"/>
              <a:t> for the Sound Management of Chemicals </a:t>
            </a:r>
            <a:r>
              <a:rPr lang="en-US" sz="1500" dirty="0" smtClean="0"/>
              <a:t>(</a:t>
            </a:r>
            <a:r>
              <a:rPr lang="es-AR" sz="1500" dirty="0" smtClean="0"/>
              <a:t>IOMC) </a:t>
            </a:r>
            <a:r>
              <a:rPr lang="es-AR" sz="1500" dirty="0"/>
              <a:t>para desarrollar directrices que apoyen a los gobiernos interesados;</a:t>
            </a:r>
          </a:p>
          <a:p>
            <a:r>
              <a:rPr lang="es-AR" sz="1500" dirty="0">
                <a:solidFill>
                  <a:srgbClr val="FF9900"/>
                </a:solidFill>
              </a:rPr>
              <a:t>Meta A3: </a:t>
            </a:r>
            <a:r>
              <a:rPr lang="es-AR" sz="1500" dirty="0"/>
              <a:t>Para 2030, las empresas implementarán medidas para minimizar los efectos adversos;</a:t>
            </a:r>
          </a:p>
          <a:p>
            <a:r>
              <a:rPr lang="es-AR" sz="1500" dirty="0">
                <a:solidFill>
                  <a:srgbClr val="FF9900"/>
                </a:solidFill>
              </a:rPr>
              <a:t>Meta A4: </a:t>
            </a:r>
            <a:r>
              <a:rPr lang="es-AR" sz="1500" dirty="0"/>
              <a:t>Para 2030, las partes interesadas habrán impedido el tráfico ilegal de productos químicos y desechos;</a:t>
            </a:r>
          </a:p>
          <a:p>
            <a:r>
              <a:rPr lang="es-AR" sz="1500" dirty="0">
                <a:solidFill>
                  <a:srgbClr val="FF9900"/>
                </a:solidFill>
              </a:rPr>
              <a:t>Meta A5: </a:t>
            </a:r>
            <a:r>
              <a:rPr lang="es-AR" sz="1500" dirty="0"/>
              <a:t>Los gobiernos trabajan para prohibir la exportación de productos químicos prohibidos en el país, de conformidad con las obligaciones internacionales;</a:t>
            </a:r>
          </a:p>
          <a:p>
            <a:r>
              <a:rPr lang="es-AR" sz="1500" dirty="0">
                <a:solidFill>
                  <a:srgbClr val="FF9900"/>
                </a:solidFill>
              </a:rPr>
              <a:t>Meta A6: </a:t>
            </a:r>
            <a:r>
              <a:rPr lang="es-AR" sz="1500" dirty="0"/>
              <a:t>Para 2030, todos los países tendrán acceso a centros toxicológicos; y</a:t>
            </a:r>
          </a:p>
          <a:p>
            <a:r>
              <a:rPr lang="es-AR" sz="1500" dirty="0">
                <a:solidFill>
                  <a:srgbClr val="FF9900"/>
                </a:solidFill>
              </a:rPr>
              <a:t>Meta A7: </a:t>
            </a:r>
            <a:r>
              <a:rPr lang="es-AR" sz="1500" dirty="0"/>
              <a:t>Para 2035, las partes interesadas habrán adoptado medidas para eliminar gradualmente los pesticidas altamente peligrosos.</a:t>
            </a:r>
          </a:p>
          <a:p>
            <a:pPr>
              <a:defRPr/>
            </a:pPr>
            <a:endParaRPr lang="es-AR" sz="14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smtClean="0">
                <a:solidFill>
                  <a:srgbClr val="3384B1"/>
                </a:solidFill>
              </a:rPr>
              <a:t>5 Objetivos Estratégicos</a:t>
            </a:r>
          </a:p>
          <a:p>
            <a:pPr algn="ctr"/>
            <a:r>
              <a:rPr lang="es-AR" dirty="0" smtClean="0">
                <a:solidFill>
                  <a:srgbClr val="3384B1"/>
                </a:solidFill>
              </a:rPr>
              <a:t>28 Metas</a:t>
            </a:r>
            <a:endParaRPr lang="es-AR" dirty="0">
              <a:solidFill>
                <a:srgbClr val="3384B1"/>
              </a:solidFill>
            </a:endParaRPr>
          </a:p>
        </p:txBody>
      </p:sp>
    </p:spTree>
    <p:extLst>
      <p:ext uri="{BB962C8B-B14F-4D97-AF65-F5344CB8AC3E}">
        <p14:creationId xmlns:p14="http://schemas.microsoft.com/office/powerpoint/2010/main" val="158041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5093702"/>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B sobre conocimientos, datos e información completos y suficientes:</a:t>
            </a:r>
          </a:p>
          <a:p>
            <a:endParaRPr lang="es-AR" sz="1500" dirty="0" smtClean="0">
              <a:cs typeface="Arial" panose="020B0604020202020204" pitchFamily="34" charset="0"/>
            </a:endParaRPr>
          </a:p>
          <a:p>
            <a:r>
              <a:rPr lang="es-AR" sz="1500" dirty="0" smtClean="0">
                <a:solidFill>
                  <a:srgbClr val="FF9900"/>
                </a:solidFill>
                <a:cs typeface="Arial" panose="020B0604020202020204" pitchFamily="34" charset="0"/>
              </a:rPr>
              <a:t>Meta </a:t>
            </a:r>
            <a:r>
              <a:rPr lang="es-AR" sz="1500" dirty="0">
                <a:solidFill>
                  <a:srgbClr val="FF9900"/>
                </a:solidFill>
                <a:cs typeface="Arial" panose="020B0604020202020204" pitchFamily="34" charset="0"/>
              </a:rPr>
              <a:t>B1: </a:t>
            </a:r>
            <a:r>
              <a:rPr lang="es-AR" sz="1500" dirty="0">
                <a:cs typeface="Arial" panose="020B0604020202020204" pitchFamily="34" charset="0"/>
              </a:rPr>
              <a:t>Para 2035, los datos y la información sobre las propiedades de las sustancias químicas serán accesibles;</a:t>
            </a:r>
          </a:p>
          <a:p>
            <a:r>
              <a:rPr lang="es-AR" sz="1500" dirty="0">
                <a:solidFill>
                  <a:srgbClr val="FF9900"/>
                </a:solidFill>
                <a:cs typeface="Arial" panose="020B0604020202020204" pitchFamily="34" charset="0"/>
              </a:rPr>
              <a:t>Meta B2: </a:t>
            </a:r>
            <a:r>
              <a:rPr lang="es-AR" sz="1500" dirty="0">
                <a:cs typeface="Arial" panose="020B0604020202020204" pitchFamily="34" charset="0"/>
              </a:rPr>
              <a:t>Para 2035, las partes interesadas pondrán a disposición información sobre las sustancias químicas en los materiales a lo largo de toda la cadena de valor;</a:t>
            </a:r>
          </a:p>
          <a:p>
            <a:r>
              <a:rPr lang="es-AR" sz="1500" dirty="0">
                <a:solidFill>
                  <a:srgbClr val="FF9900"/>
                </a:solidFill>
                <a:cs typeface="Arial" panose="020B0604020202020204" pitchFamily="34" charset="0"/>
              </a:rPr>
              <a:t>Meta B3: </a:t>
            </a:r>
            <a:r>
              <a:rPr lang="es-AR" sz="1500" dirty="0">
                <a:cs typeface="Arial" panose="020B0604020202020204" pitchFamily="34" charset="0"/>
              </a:rPr>
              <a:t>Para 2035, las partes interesadas generen y publiquen datos sobre la producción de productos químicos;</a:t>
            </a:r>
          </a:p>
          <a:p>
            <a:r>
              <a:rPr lang="es-AR" sz="1500" dirty="0">
                <a:solidFill>
                  <a:srgbClr val="FF9900"/>
                </a:solidFill>
                <a:cs typeface="Arial" panose="020B0604020202020204" pitchFamily="34" charset="0"/>
              </a:rPr>
              <a:t>Meta B4: </a:t>
            </a:r>
            <a:r>
              <a:rPr lang="es-AR" sz="1500" dirty="0">
                <a:cs typeface="Arial" panose="020B0604020202020204" pitchFamily="34" charset="0"/>
              </a:rPr>
              <a:t>Para 2035, las partes interesadas aplican directrices apropiadas y </a:t>
            </a:r>
            <a:r>
              <a:rPr lang="es-AR" sz="1500" dirty="0">
                <a:solidFill>
                  <a:srgbClr val="FF9900"/>
                </a:solidFill>
                <a:cs typeface="Arial" panose="020B0604020202020204" pitchFamily="34" charset="0"/>
              </a:rPr>
              <a:t>herramientas estandarizadas;</a:t>
            </a:r>
          </a:p>
          <a:p>
            <a:r>
              <a:rPr lang="es-AR" sz="1500" dirty="0">
                <a:solidFill>
                  <a:srgbClr val="FF9900"/>
                </a:solidFill>
                <a:cs typeface="Arial" panose="020B0604020202020204" pitchFamily="34" charset="0"/>
              </a:rPr>
              <a:t>Meta B5: </a:t>
            </a:r>
            <a:r>
              <a:rPr lang="es-AR" sz="1500" dirty="0">
                <a:cs typeface="Arial" panose="020B0604020202020204" pitchFamily="34" charset="0"/>
              </a:rPr>
              <a:t>Para 2030, se implementará educación y capacitación sobre productos químicos con perspectiva de género;</a:t>
            </a:r>
          </a:p>
          <a:p>
            <a:r>
              <a:rPr lang="es-AR" sz="1500" dirty="0">
                <a:solidFill>
                  <a:srgbClr val="FF9900"/>
                </a:solidFill>
                <a:cs typeface="Arial" panose="020B0604020202020204" pitchFamily="34" charset="0"/>
              </a:rPr>
              <a:t>Meta B6: </a:t>
            </a:r>
            <a:r>
              <a:rPr lang="es-AR" sz="1500" dirty="0">
                <a:cs typeface="Arial" panose="020B0604020202020204" pitchFamily="34" charset="0"/>
              </a:rPr>
              <a:t>Para 2030, todos los gobiernos habrán implementado el </a:t>
            </a:r>
            <a:r>
              <a:rPr lang="es-AR" sz="1500" dirty="0" smtClean="0">
                <a:cs typeface="Arial" panose="020B0604020202020204" pitchFamily="34" charset="0"/>
              </a:rPr>
              <a:t>Sistema Globalmente Armonizado (SGA) </a:t>
            </a:r>
            <a:r>
              <a:rPr lang="es-AR" sz="1500" dirty="0">
                <a:cs typeface="Arial" panose="020B0604020202020204" pitchFamily="34" charset="0"/>
              </a:rPr>
              <a:t>según corresponda a sus circunstancias nacionales; y</a:t>
            </a:r>
          </a:p>
          <a:p>
            <a:r>
              <a:rPr lang="es-AR" sz="1500" dirty="0">
                <a:solidFill>
                  <a:srgbClr val="FF9900"/>
                </a:solidFill>
                <a:cs typeface="Arial" panose="020B0604020202020204" pitchFamily="34" charset="0"/>
              </a:rPr>
              <a:t>Meta B7: </a:t>
            </a:r>
            <a:r>
              <a:rPr lang="es-AR" sz="1500" dirty="0">
                <a:cs typeface="Arial" panose="020B0604020202020204" pitchFamily="34" charset="0"/>
              </a:rPr>
              <a:t>Para 2030, las partes interesadas generan y comparten datos de seguimiento sobre las concentraciones y la exposición a sustancias químicas en los seres humanos, la biota y el medio ambiente, desglosados ​​por determinantes de salud pertinentes.</a:t>
            </a:r>
          </a:p>
          <a:p>
            <a:pPr>
              <a:defRPr/>
            </a:pP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smtClean="0">
                <a:solidFill>
                  <a:srgbClr val="3384B1"/>
                </a:solidFill>
              </a:rPr>
              <a:t>5 Objetivos Estratégicos</a:t>
            </a:r>
          </a:p>
          <a:p>
            <a:pPr algn="ctr"/>
            <a:r>
              <a:rPr lang="es-AR" dirty="0" smtClean="0">
                <a:solidFill>
                  <a:srgbClr val="3384B1"/>
                </a:solidFill>
              </a:rPr>
              <a:t>28 Metas</a:t>
            </a:r>
            <a:endParaRPr lang="es-AR" dirty="0">
              <a:solidFill>
                <a:srgbClr val="3384B1"/>
              </a:solidFill>
            </a:endParaRPr>
          </a:p>
        </p:txBody>
      </p:sp>
    </p:spTree>
    <p:extLst>
      <p:ext uri="{BB962C8B-B14F-4D97-AF65-F5344CB8AC3E}">
        <p14:creationId xmlns:p14="http://schemas.microsoft.com/office/powerpoint/2010/main" val="152681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1692771"/>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El objetivo estratégico C sobre temas de preocupación se identifica, prioriza y aborda, con un objetivo,</a:t>
            </a:r>
          </a:p>
          <a:p>
            <a:endParaRPr lang="es-AR" dirty="0"/>
          </a:p>
          <a:p>
            <a:r>
              <a:rPr lang="es-AR" sz="1500" dirty="0">
                <a:solidFill>
                  <a:srgbClr val="FF9900"/>
                </a:solidFill>
              </a:rPr>
              <a:t>Meta C1 </a:t>
            </a:r>
            <a:r>
              <a:rPr lang="es-AR" sz="1500" b="1" dirty="0">
                <a:solidFill>
                  <a:srgbClr val="FF9900"/>
                </a:solidFill>
              </a:rPr>
              <a:t>:</a:t>
            </a:r>
            <a:r>
              <a:rPr lang="es-AR" sz="1500" dirty="0">
                <a:solidFill>
                  <a:srgbClr val="FF9900"/>
                </a:solidFill>
              </a:rPr>
              <a:t> </a:t>
            </a:r>
            <a:r>
              <a:rPr lang="es-AR" sz="1500" dirty="0"/>
              <a:t>Se implementan procesos y programas de trabajo para temas de interés.</a:t>
            </a:r>
          </a:p>
          <a:p>
            <a:endParaRPr lang="es-AR" sz="1500" dirty="0" smtClean="0">
              <a:cs typeface="Arial" panose="020B0604020202020204" pitchFamily="34" charset="0"/>
            </a:endParaRPr>
          </a:p>
          <a:p>
            <a:pPr>
              <a:defRPr/>
            </a:pP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smtClean="0">
                <a:solidFill>
                  <a:srgbClr val="3384B1"/>
                </a:solidFill>
              </a:rPr>
              <a:t>5 Objetivos Estratégicos</a:t>
            </a:r>
          </a:p>
          <a:p>
            <a:pPr algn="ctr"/>
            <a:r>
              <a:rPr lang="es-AR" dirty="0" smtClean="0">
                <a:solidFill>
                  <a:srgbClr val="3384B1"/>
                </a:solidFill>
              </a:rPr>
              <a:t>28 Metas</a:t>
            </a:r>
            <a:endParaRPr lang="es-AR" dirty="0">
              <a:solidFill>
                <a:srgbClr val="3384B1"/>
              </a:solidFill>
            </a:endParaRPr>
          </a:p>
        </p:txBody>
      </p:sp>
    </p:spTree>
    <p:extLst>
      <p:ext uri="{BB962C8B-B14F-4D97-AF65-F5344CB8AC3E}">
        <p14:creationId xmlns:p14="http://schemas.microsoft.com/office/powerpoint/2010/main" val="1977591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401205"/>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D sobre alternativas más seguras y soluciones innovadoras y sostenibles</a:t>
            </a:r>
            <a:r>
              <a:rPr lang="es-AR" sz="2000" dirty="0" smtClean="0">
                <a:solidFill>
                  <a:srgbClr val="C00000"/>
                </a:solidFill>
                <a:effectLst>
                  <a:outerShdw blurRad="38100" dist="38100" dir="2700000" algn="tl">
                    <a:srgbClr val="000000">
                      <a:alpha val="43137"/>
                    </a:srgbClr>
                  </a:outerShdw>
                </a:effectLst>
              </a:rPr>
              <a:t>:</a:t>
            </a:r>
          </a:p>
          <a:p>
            <a:endParaRPr lang="es-AR" sz="1500" dirty="0" smtClean="0">
              <a:cs typeface="Arial" panose="020B0604020202020204" pitchFamily="34" charset="0"/>
            </a:endParaRPr>
          </a:p>
          <a:p>
            <a:r>
              <a:rPr lang="es-AR" sz="1500" dirty="0">
                <a:solidFill>
                  <a:srgbClr val="FF9900"/>
                </a:solidFill>
                <a:cs typeface="Arial" panose="020B0604020202020204" pitchFamily="34" charset="0"/>
              </a:rPr>
              <a:t>Meta D1: </a:t>
            </a:r>
            <a:r>
              <a:rPr lang="es-AR" sz="1500" dirty="0">
                <a:cs typeface="Arial" panose="020B0604020202020204" pitchFamily="34" charset="0"/>
              </a:rPr>
              <a:t>Para 2030, las empresas invierten en química sostenible y eficiencia de recursos;</a:t>
            </a:r>
          </a:p>
          <a:p>
            <a:r>
              <a:rPr lang="es-AR" sz="1500" dirty="0">
                <a:solidFill>
                  <a:srgbClr val="FF9900"/>
                </a:solidFill>
                <a:cs typeface="Arial" panose="020B0604020202020204" pitchFamily="34" charset="0"/>
              </a:rPr>
              <a:t>Meta D2: </a:t>
            </a:r>
            <a:r>
              <a:rPr lang="es-AR" sz="1500" dirty="0">
                <a:cs typeface="Arial" panose="020B0604020202020204" pitchFamily="34" charset="0"/>
              </a:rPr>
              <a:t>Para 2035, los gobiernos implementan políticas que fomenten enfoques circulares, más seguros y sostenibles;</a:t>
            </a:r>
          </a:p>
          <a:p>
            <a:r>
              <a:rPr lang="es-AR" sz="1500" dirty="0">
                <a:solidFill>
                  <a:srgbClr val="FF9900"/>
                </a:solidFill>
                <a:cs typeface="Arial" panose="020B0604020202020204" pitchFamily="34" charset="0"/>
              </a:rPr>
              <a:t>Meta D3: </a:t>
            </a:r>
            <a:r>
              <a:rPr lang="es-AR" sz="1500" dirty="0">
                <a:cs typeface="Arial" panose="020B0604020202020204" pitchFamily="34" charset="0"/>
              </a:rPr>
              <a:t>Para 2030, el sector privado implementa políticas y estrategias junto con estándares de presentación de informes;</a:t>
            </a:r>
          </a:p>
          <a:p>
            <a:r>
              <a:rPr lang="es-AR" sz="1500" dirty="0">
                <a:solidFill>
                  <a:srgbClr val="FF9900"/>
                </a:solidFill>
                <a:cs typeface="Arial" panose="020B0604020202020204" pitchFamily="34" charset="0"/>
              </a:rPr>
              <a:t>Meta D4: </a:t>
            </a:r>
            <a:r>
              <a:rPr lang="es-AR" sz="1500" dirty="0">
                <a:cs typeface="Arial" panose="020B0604020202020204" pitchFamily="34" charset="0"/>
              </a:rPr>
              <a:t>De aquí a 2030, las partes interesadas pertinentes darán prioridad a alternativas sostenibles y más seguras a las sustancias nocivas en la investigación y la innovación;</a:t>
            </a:r>
          </a:p>
          <a:p>
            <a:r>
              <a:rPr lang="es-AR" sz="1500" dirty="0">
                <a:solidFill>
                  <a:srgbClr val="FF9900"/>
                </a:solidFill>
                <a:cs typeface="Arial" panose="020B0604020202020204" pitchFamily="34" charset="0"/>
              </a:rPr>
              <a:t>Meta D5: </a:t>
            </a:r>
            <a:r>
              <a:rPr lang="es-AR" sz="1500" dirty="0">
                <a:cs typeface="Arial" panose="020B0604020202020204" pitchFamily="34" charset="0"/>
              </a:rPr>
              <a:t>Para 2030, los gobiernos implementarán políticas que apoyen prácticas agrícolas más seguras y sostenibles;</a:t>
            </a:r>
          </a:p>
          <a:p>
            <a:r>
              <a:rPr lang="es-AR" sz="1500" dirty="0">
                <a:solidFill>
                  <a:srgbClr val="FF9900"/>
                </a:solidFill>
                <a:cs typeface="Arial" panose="020B0604020202020204" pitchFamily="34" charset="0"/>
              </a:rPr>
              <a:t>Meta D6: </a:t>
            </a:r>
            <a:r>
              <a:rPr lang="es-AR" sz="1500" dirty="0">
                <a:cs typeface="Arial" panose="020B0604020202020204" pitchFamily="34" charset="0"/>
              </a:rPr>
              <a:t>Para 2030, se habrán implementado estrategias sostenibles en los principales sectores económicos e industriales para reducir su impacto; y</a:t>
            </a:r>
          </a:p>
          <a:p>
            <a:r>
              <a:rPr lang="es-AR" sz="1500" dirty="0">
                <a:solidFill>
                  <a:srgbClr val="FF9900"/>
                </a:solidFill>
                <a:cs typeface="Arial" panose="020B0604020202020204" pitchFamily="34" charset="0"/>
              </a:rPr>
              <a:t>Meta D7: </a:t>
            </a:r>
            <a:r>
              <a:rPr lang="es-AR" sz="1500" dirty="0">
                <a:cs typeface="Arial" panose="020B0604020202020204" pitchFamily="34" charset="0"/>
              </a:rPr>
              <a:t>Para 2030, las partes interesadas implementen prácticas de seguridad y salud ocupacional y protección ambiental en toda la cadena de suministro.</a:t>
            </a: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smtClean="0">
                <a:solidFill>
                  <a:srgbClr val="3384B1"/>
                </a:solidFill>
              </a:rPr>
              <a:t>5 Objetivos Estratégicos</a:t>
            </a:r>
          </a:p>
          <a:p>
            <a:pPr algn="ctr"/>
            <a:r>
              <a:rPr lang="es-AR" dirty="0" smtClean="0">
                <a:solidFill>
                  <a:srgbClr val="3384B1"/>
                </a:solidFill>
              </a:rPr>
              <a:t>28 Metas</a:t>
            </a:r>
            <a:endParaRPr lang="es-AR" dirty="0">
              <a:solidFill>
                <a:srgbClr val="3384B1"/>
              </a:solidFill>
            </a:endParaRPr>
          </a:p>
        </p:txBody>
      </p:sp>
    </p:spTree>
    <p:extLst>
      <p:ext uri="{BB962C8B-B14F-4D97-AF65-F5344CB8AC3E}">
        <p14:creationId xmlns:p14="http://schemas.microsoft.com/office/powerpoint/2010/main" val="2048347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02837492-3D11-7209-81A2-6B121945233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EB47BE9-0F34-0483-1FCD-EF2D150FB2C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EFC1ADC-AB5E-B1EB-D2CF-57D2BC0D98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F7BB5AF-0F6F-0D1C-5F06-AC845A6998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84A375D-CF99-FBFB-BBC1-28540DCBC9A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895550A-74EB-FA09-536E-3DAFBE3DCB1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23BEDE5-6297-4A21-E8C0-A95BD087E14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6DCE512-5587-7E74-ACAB-6109C12E92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FE86A81D-0339-07D6-6865-D079C6C3C64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822A2D1-54DD-3908-D47D-43FEA31A54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44" name="47 Grupo">
            <a:extLst>
              <a:ext uri="{FF2B5EF4-FFF2-40B4-BE49-F238E27FC236}">
                <a16:creationId xmlns:a16="http://schemas.microsoft.com/office/drawing/2014/main" id="{67BD6F72-CE55-2B0E-CB76-D868ABA8DC92}"/>
              </a:ext>
            </a:extLst>
          </p:cNvPr>
          <p:cNvGrpSpPr>
            <a:grpSpLocks/>
          </p:cNvGrpSpPr>
          <p:nvPr/>
        </p:nvGrpSpPr>
        <p:grpSpPr bwMode="auto">
          <a:xfrm>
            <a:off x="-11113" y="5661025"/>
            <a:ext cx="9155113" cy="1212850"/>
            <a:chOff x="-10343" y="5804883"/>
            <a:chExt cx="9190855" cy="1069354"/>
          </a:xfrm>
        </p:grpSpPr>
        <p:pic>
          <p:nvPicPr>
            <p:cNvPr id="18467" name="Picture 34">
              <a:extLst>
                <a:ext uri="{FF2B5EF4-FFF2-40B4-BE49-F238E27FC236}">
                  <a16:creationId xmlns:a16="http://schemas.microsoft.com/office/drawing/2014/main" id="{FC419943-903E-7E5A-CD72-B9A0752EB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6">
              <a:extLst>
                <a:ext uri="{FF2B5EF4-FFF2-40B4-BE49-F238E27FC236}">
                  <a16:creationId xmlns:a16="http://schemas.microsoft.com/office/drawing/2014/main" id="{854BB892-26A6-FF8B-E8F4-8544E60A8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8">
              <a:extLst>
                <a:ext uri="{FF2B5EF4-FFF2-40B4-BE49-F238E27FC236}">
                  <a16:creationId xmlns:a16="http://schemas.microsoft.com/office/drawing/2014/main" id="{657477C1-28AE-2A66-3239-BD9346B96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9">
              <a:extLst>
                <a:ext uri="{FF2B5EF4-FFF2-40B4-BE49-F238E27FC236}">
                  <a16:creationId xmlns:a16="http://schemas.microsoft.com/office/drawing/2014/main" id="{A05EDBA0-64D9-3D56-4CCF-C40A90E8D4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5">
              <a:extLst>
                <a:ext uri="{FF2B5EF4-FFF2-40B4-BE49-F238E27FC236}">
                  <a16:creationId xmlns:a16="http://schemas.microsoft.com/office/drawing/2014/main" id="{29324A64-4F29-090A-5416-BE2FEC9465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973CAE1-B48E-09AC-4C17-2CC61D19381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8AB4437A-84CB-682E-770E-89ACE0968A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108DC09-2F13-7EBC-62EA-FDDDF3FCD1B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AFC4823-73B1-84D4-2E3C-2A0F00598A0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DA16D80-FBC5-1E83-9824-FF51F8E92BC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DAE611D-836C-1CEC-B21F-8C948B6C7A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20F757-416F-6F61-33F9-40F648887FF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BCF5E2A1-27B6-1C34-546E-E4F16B9F4D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D2B283A-A384-B0C0-43C3-038F93478D0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9DDE80C-C951-12C2-13A4-ECDBE9A6933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8455" name="63 Grupo">
            <a:extLst>
              <a:ext uri="{FF2B5EF4-FFF2-40B4-BE49-F238E27FC236}">
                <a16:creationId xmlns:a16="http://schemas.microsoft.com/office/drawing/2014/main" id="{BB00BFA0-1EC9-ECFD-5E92-EAB34A775B5C}"/>
              </a:ext>
            </a:extLst>
          </p:cNvPr>
          <p:cNvGrpSpPr>
            <a:grpSpLocks/>
          </p:cNvGrpSpPr>
          <p:nvPr/>
        </p:nvGrpSpPr>
        <p:grpSpPr bwMode="auto">
          <a:xfrm>
            <a:off x="-11113" y="5645150"/>
            <a:ext cx="9155113" cy="1212850"/>
            <a:chOff x="-10343" y="5804883"/>
            <a:chExt cx="9190855" cy="1069354"/>
          </a:xfrm>
        </p:grpSpPr>
        <p:pic>
          <p:nvPicPr>
            <p:cNvPr id="18462" name="Picture 34">
              <a:extLst>
                <a:ext uri="{FF2B5EF4-FFF2-40B4-BE49-F238E27FC236}">
                  <a16:creationId xmlns:a16="http://schemas.microsoft.com/office/drawing/2014/main" id="{832DEAFE-7C99-467F-26C3-7B0FC524E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6">
              <a:extLst>
                <a:ext uri="{FF2B5EF4-FFF2-40B4-BE49-F238E27FC236}">
                  <a16:creationId xmlns:a16="http://schemas.microsoft.com/office/drawing/2014/main" id="{A55D1329-9496-E74E-7BFB-BEA491D92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38">
              <a:extLst>
                <a:ext uri="{FF2B5EF4-FFF2-40B4-BE49-F238E27FC236}">
                  <a16:creationId xmlns:a16="http://schemas.microsoft.com/office/drawing/2014/main" id="{CEC14900-BAAC-7D1A-73C6-D7107B6EC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5" name="Picture 39">
              <a:extLst>
                <a:ext uri="{FF2B5EF4-FFF2-40B4-BE49-F238E27FC236}">
                  <a16:creationId xmlns:a16="http://schemas.microsoft.com/office/drawing/2014/main" id="{C6AC9E7B-96FD-4803-ED25-9E2FD2BC11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35">
              <a:extLst>
                <a:ext uri="{FF2B5EF4-FFF2-40B4-BE49-F238E27FC236}">
                  <a16:creationId xmlns:a16="http://schemas.microsoft.com/office/drawing/2014/main" id="{BC060D3B-7865-A85A-C5C0-A126F33654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EF28D62-75CA-AFD9-132C-EBCABDAC6B34}"/>
              </a:ext>
            </a:extLst>
          </p:cNvPr>
          <p:cNvSpPr>
            <a:spLocks noChangeArrowheads="1"/>
          </p:cNvSpPr>
          <p:nvPr/>
        </p:nvSpPr>
        <p:spPr bwMode="auto">
          <a:xfrm>
            <a:off x="124912" y="908720"/>
            <a:ext cx="9001125" cy="4555093"/>
          </a:xfrm>
          <a:prstGeom prst="rect">
            <a:avLst/>
          </a:prstGeom>
          <a:noFill/>
          <a:ln w="9525">
            <a:noFill/>
            <a:miter lim="800000"/>
            <a:headEnd/>
            <a:tailEnd/>
          </a:ln>
          <a:effectLst/>
        </p:spPr>
        <p:txBody>
          <a:bodyPr>
            <a:spAutoFit/>
          </a:bodyPr>
          <a:lstStyle/>
          <a:p>
            <a:r>
              <a:rPr lang="es-AR" sz="2000" dirty="0">
                <a:solidFill>
                  <a:srgbClr val="C00000"/>
                </a:solidFill>
                <a:effectLst>
                  <a:outerShdw blurRad="38100" dist="38100" dir="2700000" algn="tl">
                    <a:srgbClr val="000000">
                      <a:alpha val="43137"/>
                    </a:srgbClr>
                  </a:outerShdw>
                </a:effectLst>
              </a:rPr>
              <a:t>Objetivo estratégico E sobre movilización de recursos, asociaciones, cooperación, creación de capacidad e integración en los procesos de decisión para mejorar la implementación</a:t>
            </a:r>
            <a:r>
              <a:rPr lang="es-AR" sz="2000" dirty="0" smtClean="0">
                <a:solidFill>
                  <a:srgbClr val="C00000"/>
                </a:solidFill>
                <a:effectLst>
                  <a:outerShdw blurRad="38100" dist="38100" dir="2700000" algn="tl">
                    <a:srgbClr val="000000">
                      <a:alpha val="43137"/>
                    </a:srgbClr>
                  </a:outerShdw>
                </a:effectLst>
              </a:rPr>
              <a:t>:</a:t>
            </a:r>
          </a:p>
          <a:p>
            <a:endParaRPr lang="es-AR" sz="1500" dirty="0" smtClean="0">
              <a:cs typeface="Arial" panose="020B0604020202020204" pitchFamily="34" charset="0"/>
            </a:endParaRPr>
          </a:p>
          <a:p>
            <a:r>
              <a:rPr lang="es-AR" sz="1500" dirty="0">
                <a:solidFill>
                  <a:srgbClr val="FF9900"/>
                </a:solidFill>
                <a:cs typeface="Arial" panose="020B0604020202020204" pitchFamily="34" charset="0"/>
              </a:rPr>
              <a:t>Meta E1: </a:t>
            </a:r>
            <a:r>
              <a:rPr lang="es-AR" sz="1500" dirty="0">
                <a:cs typeface="Arial" panose="020B0604020202020204" pitchFamily="34" charset="0"/>
              </a:rPr>
              <a:t>Para 2030, los gobiernos habrán incorporado la gestión racional de los productos químicos y los desechos en los planes sectoriales, presupuestos y planes de desarrollo;</a:t>
            </a:r>
          </a:p>
          <a:p>
            <a:r>
              <a:rPr lang="es-AR" sz="1500" dirty="0">
                <a:solidFill>
                  <a:srgbClr val="FF9900"/>
                </a:solidFill>
                <a:cs typeface="Arial" panose="020B0604020202020204" pitchFamily="34" charset="0"/>
              </a:rPr>
              <a:t>Meta E2: </a:t>
            </a:r>
            <a:r>
              <a:rPr lang="es-AR" sz="1500" dirty="0">
                <a:cs typeface="Arial" panose="020B0604020202020204" pitchFamily="34" charset="0"/>
              </a:rPr>
              <a:t>Para 2030, se fortalecen las asociaciones entre sectores;</a:t>
            </a:r>
          </a:p>
          <a:p>
            <a:r>
              <a:rPr lang="es-AR" sz="1500" dirty="0">
                <a:solidFill>
                  <a:srgbClr val="FF9900"/>
                </a:solidFill>
                <a:cs typeface="Arial" panose="020B0604020202020204" pitchFamily="34" charset="0"/>
              </a:rPr>
              <a:t>Meta E3: </a:t>
            </a:r>
            <a:r>
              <a:rPr lang="es-AR" sz="1500" dirty="0">
                <a:cs typeface="Arial" panose="020B0604020202020204" pitchFamily="34" charset="0"/>
              </a:rPr>
              <a:t>Se movilizan recursos financieros de todas las fuentes en consonancia con </a:t>
            </a:r>
            <a:r>
              <a:rPr lang="es-AR" sz="1500" dirty="0" smtClean="0">
                <a:cs typeface="Arial" panose="020B0604020202020204" pitchFamily="34" charset="0"/>
              </a:rPr>
              <a:t>el Marco Mundial sobre Productos Químicos (Global Framework </a:t>
            </a:r>
            <a:r>
              <a:rPr lang="es-AR" sz="1500" dirty="0" err="1" smtClean="0">
                <a:cs typeface="Arial" panose="020B0604020202020204" pitchFamily="34" charset="0"/>
              </a:rPr>
              <a:t>on</a:t>
            </a:r>
            <a:r>
              <a:rPr lang="es-AR" sz="1500" dirty="0" smtClean="0">
                <a:cs typeface="Arial" panose="020B0604020202020204" pitchFamily="34" charset="0"/>
              </a:rPr>
              <a:t> </a:t>
            </a:r>
            <a:r>
              <a:rPr lang="es-AR" sz="1500" dirty="0" err="1" smtClean="0">
                <a:cs typeface="Arial" panose="020B0604020202020204" pitchFamily="34" charset="0"/>
              </a:rPr>
              <a:t>Chemicals</a:t>
            </a:r>
            <a:r>
              <a:rPr lang="es-AR" sz="1500" dirty="0" smtClean="0">
                <a:cs typeface="Arial" panose="020B0604020202020204" pitchFamily="34" charset="0"/>
              </a:rPr>
              <a:t>-GFC) en </a:t>
            </a:r>
            <a:r>
              <a:rPr lang="es-AR" sz="1500" dirty="0">
                <a:cs typeface="Arial" panose="020B0604020202020204" pitchFamily="34" charset="0"/>
              </a:rPr>
              <a:t>todos los sectores;</a:t>
            </a:r>
          </a:p>
          <a:p>
            <a:r>
              <a:rPr lang="es-AR" sz="1500" dirty="0">
                <a:solidFill>
                  <a:srgbClr val="FF9900"/>
                </a:solidFill>
                <a:cs typeface="Arial" panose="020B0604020202020204" pitchFamily="34" charset="0"/>
              </a:rPr>
              <a:t>Meta E4: </a:t>
            </a:r>
            <a:r>
              <a:rPr lang="es-AR" sz="1500" dirty="0">
                <a:cs typeface="Arial" panose="020B0604020202020204" pitchFamily="34" charset="0"/>
              </a:rPr>
              <a:t>Se identifican y consideran las brechas de financiamiento para el desarrollo de capacidades;</a:t>
            </a:r>
          </a:p>
          <a:p>
            <a:r>
              <a:rPr lang="es-AR" sz="1500" dirty="0">
                <a:solidFill>
                  <a:srgbClr val="FF9900"/>
                </a:solidFill>
                <a:cs typeface="Arial" panose="020B0604020202020204" pitchFamily="34" charset="0"/>
              </a:rPr>
              <a:t>Meta E5: </a:t>
            </a:r>
            <a:r>
              <a:rPr lang="es-AR" sz="1500" dirty="0">
                <a:cs typeface="Arial" panose="020B0604020202020204" pitchFamily="34" charset="0"/>
              </a:rPr>
              <a:t>Para 2030, los gobiernos internalizarán los costos; y</a:t>
            </a:r>
          </a:p>
          <a:p>
            <a:r>
              <a:rPr lang="es-AR" sz="1500" dirty="0">
                <a:solidFill>
                  <a:srgbClr val="FF9900"/>
                </a:solidFill>
                <a:cs typeface="Arial" panose="020B0604020202020204" pitchFamily="34" charset="0"/>
              </a:rPr>
              <a:t>Meta E6: </a:t>
            </a:r>
            <a:r>
              <a:rPr lang="es-AR" sz="1500" dirty="0">
                <a:cs typeface="Arial" panose="020B0604020202020204" pitchFamily="34" charset="0"/>
              </a:rPr>
              <a:t>Para 2030, las partes interesadas fortalezcan los vínculos entre los productos químicos y la gestión de desechos y otras políticas clave como el cambio climático, la biodiversidad, los derechos humanos y la salud.</a:t>
            </a:r>
            <a:endParaRPr lang="es-AR" sz="15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27BE6D1C-D4C2-3659-1948-F6A5071E200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dirty="0">
              <a:effectLst>
                <a:outerShdw blurRad="38100" dist="38100" dir="2700000" algn="tl">
                  <a:srgbClr val="000000">
                    <a:alpha val="43137"/>
                  </a:srgbClr>
                </a:outerShdw>
              </a:effectLst>
            </a:endParaRPr>
          </a:p>
        </p:txBody>
      </p:sp>
      <p:pic>
        <p:nvPicPr>
          <p:cNvPr id="18458" name="Picture 2" descr="C:\Users\as\Desktop\descarga.jpg">
            <a:extLst>
              <a:ext uri="{FF2B5EF4-FFF2-40B4-BE49-F238E27FC236}">
                <a16:creationId xmlns:a16="http://schemas.microsoft.com/office/drawing/2014/main" id="{FFFDB276-C825-1E62-07C7-0D69E5F367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 y="-171400"/>
            <a:ext cx="28194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CCM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4730" y="-190317"/>
            <a:ext cx="2181491" cy="103287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515371" y="30568"/>
            <a:ext cx="3450111" cy="677108"/>
          </a:xfrm>
          <a:prstGeom prst="rect">
            <a:avLst/>
          </a:prstGeom>
          <a:noFill/>
        </p:spPr>
        <p:txBody>
          <a:bodyPr wrap="none" rtlCol="0">
            <a:spAutoFit/>
          </a:bodyPr>
          <a:lstStyle/>
          <a:p>
            <a:pPr algn="ctr"/>
            <a:r>
              <a:rPr lang="es-AR" dirty="0" smtClean="0">
                <a:solidFill>
                  <a:srgbClr val="3384B1"/>
                </a:solidFill>
              </a:rPr>
              <a:t>5 Objetivos Estratégicos</a:t>
            </a:r>
          </a:p>
          <a:p>
            <a:pPr algn="ctr"/>
            <a:r>
              <a:rPr lang="es-AR" dirty="0" smtClean="0">
                <a:solidFill>
                  <a:srgbClr val="3384B1"/>
                </a:solidFill>
              </a:rPr>
              <a:t>28 Metas</a:t>
            </a:r>
            <a:endParaRPr lang="es-AR" dirty="0">
              <a:solidFill>
                <a:srgbClr val="3384B1"/>
              </a:solidFill>
            </a:endParaRPr>
          </a:p>
        </p:txBody>
      </p:sp>
    </p:spTree>
    <p:extLst>
      <p:ext uri="{BB962C8B-B14F-4D97-AF65-F5344CB8AC3E}">
        <p14:creationId xmlns:p14="http://schemas.microsoft.com/office/powerpoint/2010/main" val="383189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7B27994-0983-14EC-7429-23F1AAE3281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EE2064C0-DFA8-57B2-54CA-A377FEA2A51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D4808FA0-2769-67FE-7C06-EBAB46EE084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C8ED63D-58B8-4125-D13A-2A3C69FE8EA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F4123E0F-6455-C40A-1E1B-F7196C6F09B8}"/>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6FBF382-2006-6615-156C-A2E0C15AAC7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C917596-E9C4-6011-874D-A5160AA6954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19D01BEC-28A8-453F-5899-7AADC89FD49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B0D8B65A-775F-261B-7E07-49A86103923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28B8179-4D52-8BC7-8D54-4693EDC6E42E}"/>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9468" name="47 Grupo">
            <a:extLst>
              <a:ext uri="{FF2B5EF4-FFF2-40B4-BE49-F238E27FC236}">
                <a16:creationId xmlns:a16="http://schemas.microsoft.com/office/drawing/2014/main" id="{800B4F50-949C-91E1-9721-D62344D40DC6}"/>
              </a:ext>
            </a:extLst>
          </p:cNvPr>
          <p:cNvGrpSpPr>
            <a:grpSpLocks/>
          </p:cNvGrpSpPr>
          <p:nvPr/>
        </p:nvGrpSpPr>
        <p:grpSpPr bwMode="auto">
          <a:xfrm>
            <a:off x="-11113" y="5661025"/>
            <a:ext cx="9155113" cy="1212850"/>
            <a:chOff x="-10343" y="5804883"/>
            <a:chExt cx="9190855" cy="1069354"/>
          </a:xfrm>
        </p:grpSpPr>
        <p:pic>
          <p:nvPicPr>
            <p:cNvPr id="19492" name="Picture 34">
              <a:extLst>
                <a:ext uri="{FF2B5EF4-FFF2-40B4-BE49-F238E27FC236}">
                  <a16:creationId xmlns:a16="http://schemas.microsoft.com/office/drawing/2014/main" id="{1D047F85-46ED-E87F-27BB-920FDD88D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36">
              <a:extLst>
                <a:ext uri="{FF2B5EF4-FFF2-40B4-BE49-F238E27FC236}">
                  <a16:creationId xmlns:a16="http://schemas.microsoft.com/office/drawing/2014/main" id="{358DBEAA-C0F1-04C4-E45A-3146FF8F3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38">
              <a:extLst>
                <a:ext uri="{FF2B5EF4-FFF2-40B4-BE49-F238E27FC236}">
                  <a16:creationId xmlns:a16="http://schemas.microsoft.com/office/drawing/2014/main" id="{04E62FE2-7037-5887-F630-44EE8CDD8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39">
              <a:extLst>
                <a:ext uri="{FF2B5EF4-FFF2-40B4-BE49-F238E27FC236}">
                  <a16:creationId xmlns:a16="http://schemas.microsoft.com/office/drawing/2014/main" id="{C1C424EC-F811-469A-37D5-1E6B1595F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35">
              <a:extLst>
                <a:ext uri="{FF2B5EF4-FFF2-40B4-BE49-F238E27FC236}">
                  <a16:creationId xmlns:a16="http://schemas.microsoft.com/office/drawing/2014/main" id="{513B60C5-56F4-C249-E1A3-CBF690F983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030D4C69-AFB7-24E8-2348-67A4F79C8020}"/>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9571C7D0-3B1A-7682-A0B2-23630FFE4CF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5A7F9232-5AB1-D8E7-B55E-4FBF9F5FBF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10A10076-2D7C-40A6-1816-0372B204C51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0CE54A2C-95C9-B653-0272-571591394628}"/>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A8969F3-E7D8-9419-4E93-926E1DFED27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8EE7C693-87DC-1404-D82D-556A5189BC1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3BFABEA-B849-1CDB-41BE-A46C3601FAE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9ED80B10-20CB-A848-F053-1ADB3BE1FDA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56A3AF93-2B01-3D5B-8916-DEE492BB470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D66CED14-B56B-B352-8B82-3624AABE925F}"/>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9480" name="63 Grupo">
            <a:extLst>
              <a:ext uri="{FF2B5EF4-FFF2-40B4-BE49-F238E27FC236}">
                <a16:creationId xmlns:a16="http://schemas.microsoft.com/office/drawing/2014/main" id="{D6FEB015-8DFE-DE58-E00C-199212B622DB}"/>
              </a:ext>
            </a:extLst>
          </p:cNvPr>
          <p:cNvGrpSpPr>
            <a:grpSpLocks/>
          </p:cNvGrpSpPr>
          <p:nvPr/>
        </p:nvGrpSpPr>
        <p:grpSpPr bwMode="auto">
          <a:xfrm>
            <a:off x="-11113" y="5645150"/>
            <a:ext cx="9155113" cy="1212850"/>
            <a:chOff x="-10343" y="5804883"/>
            <a:chExt cx="9190855" cy="1069354"/>
          </a:xfrm>
        </p:grpSpPr>
        <p:pic>
          <p:nvPicPr>
            <p:cNvPr id="19487" name="Picture 34">
              <a:extLst>
                <a:ext uri="{FF2B5EF4-FFF2-40B4-BE49-F238E27FC236}">
                  <a16:creationId xmlns:a16="http://schemas.microsoft.com/office/drawing/2014/main" id="{4480512B-E6BF-4301-8570-CAF23870A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6">
              <a:extLst>
                <a:ext uri="{FF2B5EF4-FFF2-40B4-BE49-F238E27FC236}">
                  <a16:creationId xmlns:a16="http://schemas.microsoft.com/office/drawing/2014/main" id="{4335A336-6B60-8EBF-EC98-00268DFC8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8">
              <a:extLst>
                <a:ext uri="{FF2B5EF4-FFF2-40B4-BE49-F238E27FC236}">
                  <a16:creationId xmlns:a16="http://schemas.microsoft.com/office/drawing/2014/main" id="{2A93FE6A-7C50-A2BE-16F9-CD07AB38F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39">
              <a:extLst>
                <a:ext uri="{FF2B5EF4-FFF2-40B4-BE49-F238E27FC236}">
                  <a16:creationId xmlns:a16="http://schemas.microsoft.com/office/drawing/2014/main" id="{6504AE55-9B56-5778-EE76-B34185AA6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35">
              <a:extLst>
                <a:ext uri="{FF2B5EF4-FFF2-40B4-BE49-F238E27FC236}">
                  <a16:creationId xmlns:a16="http://schemas.microsoft.com/office/drawing/2014/main" id="{D871A26E-5B2A-7EB3-6382-3C64E2F79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E60720DC-4B4E-06B0-F32D-6A8ACD54B179}"/>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0E022DA0-BC5F-46BE-B86E-93ABCF9F887C}"/>
              </a:ext>
            </a:extLst>
          </p:cNvPr>
          <p:cNvSpPr>
            <a:spLocks noChangeArrowheads="1"/>
          </p:cNvSpPr>
          <p:nvPr/>
        </p:nvSpPr>
        <p:spPr bwMode="auto">
          <a:xfrm>
            <a:off x="107950" y="857250"/>
            <a:ext cx="8928100" cy="4954588"/>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III ANUMA</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diciembre 2017</a:t>
            </a:r>
          </a:p>
          <a:p>
            <a:pPr algn="ctr">
              <a:buFont typeface="Wingdings" pitchFamily="2" charset="2"/>
              <a:buNone/>
              <a:defRPr/>
            </a:pPr>
            <a:endParaRPr lang="es-AR" sz="800" b="1" dirty="0">
              <a:effectLst>
                <a:outerShdw blurRad="38100" dist="38100" dir="2700000" algn="tl">
                  <a:srgbClr val="FFFFFF"/>
                </a:outerShdw>
              </a:effectLst>
            </a:endParaRPr>
          </a:p>
          <a:p>
            <a:pPr>
              <a:buFont typeface="Wingdings" pitchFamily="2" charset="2"/>
              <a:buChar char="Ø"/>
              <a:defRPr/>
            </a:pPr>
            <a:r>
              <a:rPr lang="es-AR" sz="1400" dirty="0">
                <a:latin typeface="Arial" pitchFamily="34" charset="0"/>
                <a:cs typeface="Arial" pitchFamily="34" charset="0"/>
              </a:rPr>
              <a:t> </a:t>
            </a:r>
            <a:r>
              <a:rPr lang="es-AR" sz="1400" b="1" dirty="0">
                <a:effectLst>
                  <a:outerShdw blurRad="38100" dist="38100" dir="2700000" algn="tl">
                    <a:srgbClr val="000000">
                      <a:alpha val="43137"/>
                    </a:srgbClr>
                  </a:outerShdw>
                </a:effectLst>
              </a:rPr>
              <a:t>Resolución PNUMA/ANUMA.3/SAN-Sesión de Alto Nivel </a:t>
            </a:r>
            <a:r>
              <a:rPr lang="es-AR" sz="1400" b="1" i="1" dirty="0">
                <a:solidFill>
                  <a:srgbClr val="CC3300"/>
                </a:solidFill>
                <a:effectLst>
                  <a:outerShdw blurRad="38100" dist="38100" dir="2700000" algn="tl">
                    <a:srgbClr val="000000">
                      <a:alpha val="43137"/>
                    </a:srgbClr>
                  </a:outerShdw>
                </a:effectLst>
              </a:rPr>
              <a:t>“Ministerial “Hacia un Planeta sin Contaminación”</a:t>
            </a:r>
          </a:p>
          <a:p>
            <a:pPr>
              <a:defRPr/>
            </a:pPr>
            <a:endParaRPr lang="es-AR" sz="8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Resolución PNUMA/ANUMA.3/Res.4 sobre </a:t>
            </a:r>
            <a:r>
              <a:rPr lang="es-AR" sz="1400" b="1" i="1" dirty="0">
                <a:solidFill>
                  <a:srgbClr val="CC3300"/>
                </a:solidFill>
                <a:effectLst>
                  <a:outerShdw blurRad="38100" dist="38100" dir="2700000" algn="tl">
                    <a:srgbClr val="000000">
                      <a:alpha val="43137"/>
                    </a:srgbClr>
                  </a:outerShdw>
                </a:effectLst>
              </a:rPr>
              <a:t>“</a:t>
            </a:r>
            <a:r>
              <a:rPr lang="es-ES" sz="1400" b="1" i="1" dirty="0">
                <a:solidFill>
                  <a:srgbClr val="CC3300"/>
                </a:solidFill>
                <a:effectLst>
                  <a:outerShdw blurRad="38100" dist="38100" dir="2700000" algn="tl">
                    <a:srgbClr val="000000">
                      <a:alpha val="43137"/>
                    </a:srgbClr>
                  </a:outerShdw>
                </a:effectLst>
              </a:rPr>
              <a:t>Ambiente y Salud”</a:t>
            </a:r>
          </a:p>
          <a:p>
            <a:pPr>
              <a:defRPr/>
            </a:pPr>
            <a:endParaRPr lang="es-AR" sz="600" b="1" dirty="0">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AR" sz="1400" b="1" dirty="0">
                <a:effectLst>
                  <a:outerShdw blurRad="38100" dist="38100" dir="2700000" algn="tl">
                    <a:srgbClr val="000000">
                      <a:alpha val="43137"/>
                    </a:srgbClr>
                  </a:outerShdw>
                </a:effectLst>
              </a:rPr>
              <a:t> Resolución PNUMA/ANUMA.3/Res.6 sobre </a:t>
            </a:r>
            <a:r>
              <a:rPr lang="es-AR" sz="1400" b="1" i="1" dirty="0">
                <a:solidFill>
                  <a:srgbClr val="CC3300"/>
                </a:solidFill>
                <a:effectLst>
                  <a:outerShdw blurRad="38100" dist="38100" dir="2700000" algn="tl">
                    <a:srgbClr val="000000">
                      <a:alpha val="43137"/>
                    </a:srgbClr>
                  </a:outerShdw>
                </a:effectLst>
              </a:rPr>
              <a:t>“</a:t>
            </a:r>
            <a:r>
              <a:rPr lang="es-ES" sz="1400" b="1" i="1" dirty="0">
                <a:solidFill>
                  <a:srgbClr val="CC3300"/>
                </a:solidFill>
                <a:effectLst>
                  <a:outerShdw blurRad="38100" dist="38100" dir="2700000" algn="tl">
                    <a:srgbClr val="000000">
                      <a:alpha val="43137"/>
                    </a:srgbClr>
                  </a:outerShdw>
                </a:effectLst>
              </a:rPr>
              <a:t>Manejando la contaminación del suelo para lograr el Desarrollo Sostenible”</a:t>
            </a:r>
          </a:p>
          <a:p>
            <a:pPr>
              <a:buFont typeface="Wingdings" pitchFamily="2" charset="2"/>
              <a:buChar char="Ø"/>
              <a:defRPr/>
            </a:pPr>
            <a:endParaRPr lang="es-ES" sz="600" b="1" i="1" dirty="0">
              <a:solidFill>
                <a:srgbClr val="CC3300"/>
              </a:solidFill>
              <a:effectLst>
                <a:outerShdw blurRad="38100" dist="38100" dir="2700000" algn="tl">
                  <a:srgbClr val="000000">
                    <a:alpha val="43137"/>
                  </a:srgbClr>
                </a:outerShdw>
              </a:effectLst>
            </a:endParaRPr>
          </a:p>
          <a:p>
            <a:pPr>
              <a:defRPr/>
            </a:pPr>
            <a:endParaRPr lang="es-AR" sz="8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Resolución PNUMA/ANUMA.3/Res.7 sobre </a:t>
            </a:r>
            <a:r>
              <a:rPr lang="es-AR" sz="1400" b="1" i="1" dirty="0">
                <a:solidFill>
                  <a:srgbClr val="CC3300"/>
                </a:solidFill>
                <a:effectLst>
                  <a:outerShdw blurRad="38100" dist="38100" dir="2700000" algn="tl">
                    <a:srgbClr val="000000">
                      <a:alpha val="43137"/>
                    </a:srgbClr>
                  </a:outerShdw>
                </a:effectLst>
              </a:rPr>
              <a:t>“Desechos plásticos marinos y micro-plásticos”</a:t>
            </a:r>
          </a:p>
          <a:p>
            <a:pPr>
              <a:buFont typeface="Wingdings" pitchFamily="2" charset="2"/>
              <a:buChar char="Ø"/>
              <a:defRPr/>
            </a:pPr>
            <a:endParaRPr lang="es-AR" sz="6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Resolución PNUMA/ANUMA.3/Res.8</a:t>
            </a:r>
            <a:r>
              <a:rPr lang="es-AR" sz="1400" b="1" i="1" dirty="0">
                <a:solidFill>
                  <a:srgbClr val="CC3300"/>
                </a:solidFill>
                <a:effectLst>
                  <a:outerShdw blurRad="38100" dist="38100" dir="2700000" algn="tl">
                    <a:srgbClr val="000000">
                      <a:alpha val="43137"/>
                    </a:srgbClr>
                  </a:outerShdw>
                </a:effectLst>
              </a:rPr>
              <a:t> “Prevención y reducción de la contaminación del aire para mejorar la calidad del aire a nivel mundial”</a:t>
            </a:r>
          </a:p>
          <a:p>
            <a:pPr>
              <a:buFont typeface="Wingdings" pitchFamily="2" charset="2"/>
              <a:buChar char="Ø"/>
              <a:defRPr/>
            </a:pPr>
            <a:endParaRPr lang="es-AR" sz="6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Resolución PNUMA/ANUMA.3/Res.9 sobre </a:t>
            </a:r>
            <a:r>
              <a:rPr lang="es-AR" sz="1400" b="1" i="1" dirty="0">
                <a:solidFill>
                  <a:srgbClr val="CC3300"/>
                </a:solidFill>
                <a:effectLst>
                  <a:outerShdw blurRad="38100" dist="38100" dir="2700000" algn="tl">
                    <a:srgbClr val="000000">
                      <a:alpha val="43137"/>
                    </a:srgbClr>
                  </a:outerShdw>
                </a:effectLst>
              </a:rPr>
              <a:t>“Eliminando la exposición a la pintura con plomo y promoviendo el MAR de las baterías de plomo-ácido usadas”</a:t>
            </a:r>
          </a:p>
          <a:p>
            <a:pPr>
              <a:buFont typeface="Wingdings" pitchFamily="2" charset="2"/>
              <a:buChar char="Ø"/>
              <a:defRPr/>
            </a:pPr>
            <a:endParaRPr lang="es-AR" sz="6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Resolución PNUMA/ANUMA.3/Res.10 sobre </a:t>
            </a:r>
            <a:r>
              <a:rPr lang="es-AR" sz="1400" b="1" i="1" dirty="0">
                <a:solidFill>
                  <a:srgbClr val="CC3300"/>
                </a:solidFill>
                <a:effectLst>
                  <a:outerShdw blurRad="38100" dist="38100" dir="2700000" algn="tl">
                    <a:srgbClr val="000000">
                      <a:alpha val="43137"/>
                    </a:srgbClr>
                  </a:outerShdw>
                </a:effectLst>
              </a:rPr>
              <a:t>“Abordar la contaminación del agua para proteger y restaurar los ecosistemas relacionados con el agua.”</a:t>
            </a:r>
          </a:p>
          <a:p>
            <a:pPr>
              <a:buFont typeface="Wingdings" pitchFamily="2" charset="2"/>
              <a:buChar char="Ø"/>
              <a:defRPr/>
            </a:pPr>
            <a:endParaRPr lang="es-AR" sz="1400" b="1" i="1" dirty="0">
              <a:solidFill>
                <a:srgbClr val="CC3300"/>
              </a:solidFill>
              <a:effectLst>
                <a:outerShdw blurRad="38100" dist="38100" dir="2700000" algn="tl">
                  <a:srgbClr val="000000">
                    <a:alpha val="43137"/>
                  </a:srgbClr>
                </a:outerShdw>
              </a:effectLst>
            </a:endParaRPr>
          </a:p>
        </p:txBody>
      </p:sp>
      <p:pic>
        <p:nvPicPr>
          <p:cNvPr id="19483" name="Picture 2">
            <a:extLst>
              <a:ext uri="{FF2B5EF4-FFF2-40B4-BE49-F238E27FC236}">
                <a16:creationId xmlns:a16="http://schemas.microsoft.com/office/drawing/2014/main" id="{3489A217-BC31-FD74-AD24-502D779C1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
            <a:extLst>
              <a:ext uri="{FF2B5EF4-FFF2-40B4-BE49-F238E27FC236}">
                <a16:creationId xmlns:a16="http://schemas.microsoft.com/office/drawing/2014/main" id="{7530CA54-E25E-82B3-1B33-144AFA94EB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descr="A view of the gardens of the UN Environment Programme headquarters">
            <a:extLst>
              <a:ext uri="{FF2B5EF4-FFF2-40B4-BE49-F238E27FC236}">
                <a16:creationId xmlns:a16="http://schemas.microsoft.com/office/drawing/2014/main" id="{C2992357-25CE-C3FE-CCE7-5DBA5A6BB9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
            <a:extLst>
              <a:ext uri="{FF2B5EF4-FFF2-40B4-BE49-F238E27FC236}">
                <a16:creationId xmlns:a16="http://schemas.microsoft.com/office/drawing/2014/main" id="{30656B7C-EF93-CA20-DED8-A7AE465CD8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048A6AD-14E8-2F62-32EB-E39A196CF4F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6F7CC8F1-84B4-88B2-8766-41056437849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AEBA655A-6EC5-0FB5-F36C-DB2995E450D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FE2EFF6B-5C26-BEE8-65FA-3FA291B9F26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120AF5C6-4895-F848-F9A7-AE0B8598556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DEFB87BB-D95F-0C4D-078E-41689C64607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1D923A8B-FFBB-6457-E3B1-C74EB5F355C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D4FE6406-7A5F-6717-5B1A-3AF5F42F714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8B7A2FC7-9FC9-E4D8-FF3F-6A4E2DF4D7C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5B6CC73B-FB8C-7919-CBF1-A059640599F9}"/>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0492" name="47 Grupo">
            <a:extLst>
              <a:ext uri="{FF2B5EF4-FFF2-40B4-BE49-F238E27FC236}">
                <a16:creationId xmlns:a16="http://schemas.microsoft.com/office/drawing/2014/main" id="{D30635B1-DEEF-27FF-FDA9-214B564C3EA5}"/>
              </a:ext>
            </a:extLst>
          </p:cNvPr>
          <p:cNvGrpSpPr>
            <a:grpSpLocks/>
          </p:cNvGrpSpPr>
          <p:nvPr/>
        </p:nvGrpSpPr>
        <p:grpSpPr bwMode="auto">
          <a:xfrm>
            <a:off x="-11113" y="5661025"/>
            <a:ext cx="9155113" cy="1212850"/>
            <a:chOff x="-10343" y="5804883"/>
            <a:chExt cx="9190855" cy="1069354"/>
          </a:xfrm>
        </p:grpSpPr>
        <p:pic>
          <p:nvPicPr>
            <p:cNvPr id="20516" name="Picture 34">
              <a:extLst>
                <a:ext uri="{FF2B5EF4-FFF2-40B4-BE49-F238E27FC236}">
                  <a16:creationId xmlns:a16="http://schemas.microsoft.com/office/drawing/2014/main" id="{08A0D140-2451-C284-14B2-22415BD3A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7" name="Picture 36">
              <a:extLst>
                <a:ext uri="{FF2B5EF4-FFF2-40B4-BE49-F238E27FC236}">
                  <a16:creationId xmlns:a16="http://schemas.microsoft.com/office/drawing/2014/main" id="{E51D45CA-2597-45C0-2F11-C71448061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38">
              <a:extLst>
                <a:ext uri="{FF2B5EF4-FFF2-40B4-BE49-F238E27FC236}">
                  <a16:creationId xmlns:a16="http://schemas.microsoft.com/office/drawing/2014/main" id="{3657BBD3-DEC9-FCC4-A2A4-32A89E6FA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9" name="Picture 39">
              <a:extLst>
                <a:ext uri="{FF2B5EF4-FFF2-40B4-BE49-F238E27FC236}">
                  <a16:creationId xmlns:a16="http://schemas.microsoft.com/office/drawing/2014/main" id="{D22E2C5B-FDB2-AA5A-D0C2-B0456DF90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0" name="Picture 35">
              <a:extLst>
                <a:ext uri="{FF2B5EF4-FFF2-40B4-BE49-F238E27FC236}">
                  <a16:creationId xmlns:a16="http://schemas.microsoft.com/office/drawing/2014/main" id="{D496C0DD-8385-9BE6-B0DA-F0AA19679D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B790478A-50CA-9014-7044-467019E5A8AA}"/>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1B0F4736-8052-2685-E590-A2269BFE9B3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6944A46C-81DA-7995-A413-DEB9B5E596D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F820F5E9-84CE-C53C-A61D-FCFA42D40E9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A1D5C66E-8F89-51F7-9978-6DBA4A1278AE}"/>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8489BE30-C9B8-4950-B437-5C112691C26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95CF588-F4B5-F655-8621-1727E9286314}"/>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434C1E0-FABF-B9A1-4D14-A67F63E5173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FF0A8B24-5C42-BB07-AC57-04D301E93BE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54CAE7D6-BC57-75BA-6A85-33EA24A5646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0057DD2-986F-38C5-9958-FCFCF5ACE2B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0504" name="63 Grupo">
            <a:extLst>
              <a:ext uri="{FF2B5EF4-FFF2-40B4-BE49-F238E27FC236}">
                <a16:creationId xmlns:a16="http://schemas.microsoft.com/office/drawing/2014/main" id="{50E8F486-91C9-0E95-2752-7F8F9652486C}"/>
              </a:ext>
            </a:extLst>
          </p:cNvPr>
          <p:cNvGrpSpPr>
            <a:grpSpLocks/>
          </p:cNvGrpSpPr>
          <p:nvPr/>
        </p:nvGrpSpPr>
        <p:grpSpPr bwMode="auto">
          <a:xfrm>
            <a:off x="-11113" y="5645150"/>
            <a:ext cx="9155113" cy="1212850"/>
            <a:chOff x="-10343" y="5804883"/>
            <a:chExt cx="9190855" cy="1069354"/>
          </a:xfrm>
        </p:grpSpPr>
        <p:pic>
          <p:nvPicPr>
            <p:cNvPr id="20511" name="Picture 34">
              <a:extLst>
                <a:ext uri="{FF2B5EF4-FFF2-40B4-BE49-F238E27FC236}">
                  <a16:creationId xmlns:a16="http://schemas.microsoft.com/office/drawing/2014/main" id="{B96EE0E3-A115-C587-30CB-401F52136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2" name="Picture 36">
              <a:extLst>
                <a:ext uri="{FF2B5EF4-FFF2-40B4-BE49-F238E27FC236}">
                  <a16:creationId xmlns:a16="http://schemas.microsoft.com/office/drawing/2014/main" id="{1EA40CE6-943A-ACFC-E66E-2A991E73C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8">
              <a:extLst>
                <a:ext uri="{FF2B5EF4-FFF2-40B4-BE49-F238E27FC236}">
                  <a16:creationId xmlns:a16="http://schemas.microsoft.com/office/drawing/2014/main" id="{9BB70EF9-9CE9-0953-F2C2-AD04BE77C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Picture 39">
              <a:extLst>
                <a:ext uri="{FF2B5EF4-FFF2-40B4-BE49-F238E27FC236}">
                  <a16:creationId xmlns:a16="http://schemas.microsoft.com/office/drawing/2014/main" id="{C4C55860-2C7F-FFBE-4A09-6EC40F3CF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5" name="Picture 35">
              <a:extLst>
                <a:ext uri="{FF2B5EF4-FFF2-40B4-BE49-F238E27FC236}">
                  <a16:creationId xmlns:a16="http://schemas.microsoft.com/office/drawing/2014/main" id="{A87F3A68-1F83-0B9B-B2B7-0B2A28410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A3090484-4D1A-2B42-ED9D-D544A8F178D8}"/>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BB7B9CE3-BE40-6763-B756-F8EE1669A947}"/>
              </a:ext>
            </a:extLst>
          </p:cNvPr>
          <p:cNvSpPr>
            <a:spLocks noChangeArrowheads="1"/>
          </p:cNvSpPr>
          <p:nvPr/>
        </p:nvSpPr>
        <p:spPr bwMode="auto">
          <a:xfrm>
            <a:off x="250825" y="1346200"/>
            <a:ext cx="8785225" cy="4292600"/>
          </a:xfrm>
          <a:prstGeom prst="rect">
            <a:avLst/>
          </a:prstGeom>
          <a:noFill/>
          <a:ln w="9525">
            <a:noFill/>
            <a:miter lim="800000"/>
            <a:headEnd/>
            <a:tailEnd/>
          </a:ln>
          <a:effectLst/>
        </p:spPr>
        <p:txBody>
          <a:bodyPr>
            <a:spAutoFit/>
          </a:bodyPr>
          <a:lstStyle/>
          <a:p>
            <a:pPr algn="ctr">
              <a:buFont typeface="Wingdings" pitchFamily="2" charset="2"/>
              <a:buNone/>
              <a:defRPr/>
            </a:pPr>
            <a:r>
              <a:rPr lang="es-AR" sz="2800" b="1"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AR" sz="2100" b="1" cap="all" dirty="0">
              <a:solidFill>
                <a:srgbClr val="3E9CB2"/>
              </a:solidFill>
              <a:effectLst>
                <a:outerShdw blurRad="38100" dist="38100" dir="2700000" algn="tl">
                  <a:srgbClr val="000000"/>
                </a:outerShdw>
              </a:effectLst>
            </a:endParaRPr>
          </a:p>
          <a:p>
            <a:pPr>
              <a:buFont typeface="Wingdings" pitchFamily="2" charset="2"/>
              <a:buNone/>
              <a:defRPr/>
            </a:pPr>
            <a:r>
              <a:rPr lang="es-AR" sz="1400" b="1" i="1" dirty="0">
                <a:solidFill>
                  <a:srgbClr val="CC3300"/>
                </a:solidFill>
                <a:effectLst>
                  <a:outerShdw blurRad="38100" dist="38100" dir="2700000" algn="tl">
                    <a:srgbClr val="000000">
                      <a:alpha val="43137"/>
                    </a:srgbClr>
                  </a:outerShdw>
                </a:effectLst>
              </a:rPr>
              <a:t>P</a:t>
            </a:r>
            <a:r>
              <a:rPr lang="es-ES" sz="1400" b="1" i="1" dirty="0">
                <a:solidFill>
                  <a:srgbClr val="CC3300"/>
                </a:solidFill>
                <a:effectLst>
                  <a:outerShdw blurRad="38100" dist="38100" dir="2700000" algn="tl">
                    <a:srgbClr val="000000">
                      <a:alpha val="43137"/>
                    </a:srgbClr>
                  </a:outerShdw>
                </a:effectLst>
              </a:rPr>
              <a:t>revenir, mitigar y gestionar la contaminación del aire, la tierra y el suelo, el agua dulce y los océanos, mediante la adopción de las siguientes medidas</a:t>
            </a:r>
          </a:p>
          <a:p>
            <a:pPr>
              <a:buFont typeface="Wingdings" pitchFamily="2" charset="2"/>
              <a:buNone/>
              <a:defRPr/>
            </a:pPr>
            <a:endParaRPr lang="es-ES" sz="1400" b="1" dirty="0"/>
          </a:p>
          <a:p>
            <a:pPr>
              <a:buFont typeface="Wingdings" pitchFamily="2" charset="2"/>
              <a:buNone/>
              <a:defRPr/>
            </a:pPr>
            <a:r>
              <a:rPr lang="es-ES" sz="1400" b="1" dirty="0"/>
              <a:t>c) Combatiremos la contaminación con medidas específicas, incluidos los acuerdos ambientales.</a:t>
            </a:r>
          </a:p>
          <a:p>
            <a:pPr>
              <a:buFont typeface="Wingdings" pitchFamily="2" charset="2"/>
              <a:buNone/>
              <a:defRPr/>
            </a:pPr>
            <a:endParaRPr lang="es-ES" sz="1400" b="1" dirty="0"/>
          </a:p>
          <a:p>
            <a:pPr>
              <a:defRPr/>
            </a:pPr>
            <a:r>
              <a:rPr lang="es-ES" sz="1400" dirty="0"/>
              <a:t>f) Promoveremos los estilos de vida sostenibles y avanzaremos para garantizar modalidades de consumo y producción más sostenibles, proporcionando información fiable sobre sostenibilidad a los consumidores, aumentando la educación y la sensibilización, y facilitando la forma de repensar, reutilizar, reciclar, recuperar y rehacer productos, materiales o servicios y prevenir y reducir la generación de desechos.</a:t>
            </a:r>
          </a:p>
          <a:p>
            <a:pPr>
              <a:defRPr/>
            </a:pPr>
            <a:endParaRPr lang="es-ES" sz="1400" dirty="0"/>
          </a:p>
          <a:p>
            <a:pPr>
              <a:defRPr/>
            </a:pPr>
            <a:r>
              <a:rPr lang="es-ES" sz="1400" dirty="0"/>
              <a:t>g) Impulsaremos la adopción de políticas y enfoques como los encaminados a la gestión ambientalmente racional de los productos químicos y los desechos, incluido el uso del ciclo de vida integrado, las cadenas de valor y la química sostenible.</a:t>
            </a:r>
            <a:endParaRPr lang="es-AR" sz="1400" b="1" i="1" dirty="0">
              <a:solidFill>
                <a:srgbClr val="CC3300"/>
              </a:solidFill>
              <a:effectLst>
                <a:outerShdw blurRad="38100" dist="38100" dir="2700000" algn="tl">
                  <a:srgbClr val="000000">
                    <a:alpha val="43137"/>
                  </a:srgbClr>
                </a:outerShdw>
              </a:effectLst>
            </a:endParaRPr>
          </a:p>
        </p:txBody>
      </p:sp>
      <p:pic>
        <p:nvPicPr>
          <p:cNvPr id="20507" name="Picture 2">
            <a:extLst>
              <a:ext uri="{FF2B5EF4-FFF2-40B4-BE49-F238E27FC236}">
                <a16:creationId xmlns:a16="http://schemas.microsoft.com/office/drawing/2014/main" id="{D60BAF23-6523-8C33-CA90-7E4897C484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3">
            <a:extLst>
              <a:ext uri="{FF2B5EF4-FFF2-40B4-BE49-F238E27FC236}">
                <a16:creationId xmlns:a16="http://schemas.microsoft.com/office/drawing/2014/main" id="{80405AA2-39C5-C729-DC8F-623AC1C2C4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Picture 4" descr="A view of the gardens of the UN Environment Programme headquarters">
            <a:extLst>
              <a:ext uri="{FF2B5EF4-FFF2-40B4-BE49-F238E27FC236}">
                <a16:creationId xmlns:a16="http://schemas.microsoft.com/office/drawing/2014/main" id="{B0800F0E-31D1-5278-716C-C6C87BE111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0" name="Picture 5">
            <a:extLst>
              <a:ext uri="{FF2B5EF4-FFF2-40B4-BE49-F238E27FC236}">
                <a16:creationId xmlns:a16="http://schemas.microsoft.com/office/drawing/2014/main" id="{5E62601D-743A-8E26-07A3-D24B34376A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409D3AFA-76BB-F31A-FFB3-7AAD9AE5AA95}"/>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E1B7C905-40B8-B96B-DC6C-CF4434C29A8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FEE84C7D-249C-5697-A3B9-4B147C20001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804226B5-D273-CAA8-A4A9-BF66F161C7D9}"/>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355378E-0BDE-8A1E-A99B-A0440F717CE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59F223B5-AB40-C6DD-E5A8-87CED31776F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E3E09785-951A-3811-9A63-C848E8BF1A6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2CD88F4-85CA-45C4-6C34-C1132C9AF84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E8C4A4E-198C-D92D-D8F0-5BDDA805A90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07CD73D-B320-EB19-77DD-C5EA1BB5B59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1516" name="47 Grupo">
            <a:extLst>
              <a:ext uri="{FF2B5EF4-FFF2-40B4-BE49-F238E27FC236}">
                <a16:creationId xmlns:a16="http://schemas.microsoft.com/office/drawing/2014/main" id="{B2DB4465-AEBF-FBDB-EF81-FFF2269AF97E}"/>
              </a:ext>
            </a:extLst>
          </p:cNvPr>
          <p:cNvGrpSpPr>
            <a:grpSpLocks/>
          </p:cNvGrpSpPr>
          <p:nvPr/>
        </p:nvGrpSpPr>
        <p:grpSpPr bwMode="auto">
          <a:xfrm>
            <a:off x="-11113" y="5661025"/>
            <a:ext cx="9155113" cy="1212850"/>
            <a:chOff x="-10343" y="5804883"/>
            <a:chExt cx="9190855" cy="1069354"/>
          </a:xfrm>
        </p:grpSpPr>
        <p:pic>
          <p:nvPicPr>
            <p:cNvPr id="21540" name="Picture 34">
              <a:extLst>
                <a:ext uri="{FF2B5EF4-FFF2-40B4-BE49-F238E27FC236}">
                  <a16:creationId xmlns:a16="http://schemas.microsoft.com/office/drawing/2014/main" id="{EB810629-CD4A-62D2-4F21-C03791655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36">
              <a:extLst>
                <a:ext uri="{FF2B5EF4-FFF2-40B4-BE49-F238E27FC236}">
                  <a16:creationId xmlns:a16="http://schemas.microsoft.com/office/drawing/2014/main" id="{BBB9FCBC-6043-AC02-EBFF-CFDD514C3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38">
              <a:extLst>
                <a:ext uri="{FF2B5EF4-FFF2-40B4-BE49-F238E27FC236}">
                  <a16:creationId xmlns:a16="http://schemas.microsoft.com/office/drawing/2014/main" id="{9BA0F5E2-56AB-8B4F-14B5-B2A601B2B8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39">
              <a:extLst>
                <a:ext uri="{FF2B5EF4-FFF2-40B4-BE49-F238E27FC236}">
                  <a16:creationId xmlns:a16="http://schemas.microsoft.com/office/drawing/2014/main" id="{E2C5A5CD-7B96-8591-C633-C97A3AF02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4" name="Picture 35">
              <a:extLst>
                <a:ext uri="{FF2B5EF4-FFF2-40B4-BE49-F238E27FC236}">
                  <a16:creationId xmlns:a16="http://schemas.microsoft.com/office/drawing/2014/main" id="{15E2AF05-725F-2AF2-3BDA-A1968C73A8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DB9AAAA-AD0D-DA1B-8463-A060CDC3021C}"/>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11AF2762-7463-DB63-6D28-409A99424CF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0F48BE3-2EF3-2C6D-601D-566018348F1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EDDDCE2-1DBE-39B0-2B6C-FE7147630E7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E57EA736-AEB1-0F15-2B57-98889C645D9C}"/>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6F0AB669-5388-D493-A182-7CA317F295A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D3A21FB-5602-A25D-ABEE-720A76FFCD5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4C21378-8E72-60E6-6325-6DACBD41104C}"/>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636DC5B-E1A9-501C-0127-536CC755D00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DC27C8BF-F42B-F22F-88CA-4CF61BF8D1A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14EA40F2-4E59-900C-DD85-F012C80DAA10}"/>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1528" name="63 Grupo">
            <a:extLst>
              <a:ext uri="{FF2B5EF4-FFF2-40B4-BE49-F238E27FC236}">
                <a16:creationId xmlns:a16="http://schemas.microsoft.com/office/drawing/2014/main" id="{C015F970-8C07-EBEE-F87D-3896637D970D}"/>
              </a:ext>
            </a:extLst>
          </p:cNvPr>
          <p:cNvGrpSpPr>
            <a:grpSpLocks/>
          </p:cNvGrpSpPr>
          <p:nvPr/>
        </p:nvGrpSpPr>
        <p:grpSpPr bwMode="auto">
          <a:xfrm>
            <a:off x="-11113" y="5645150"/>
            <a:ext cx="9155113" cy="1212850"/>
            <a:chOff x="-10343" y="5804883"/>
            <a:chExt cx="9190855" cy="1069354"/>
          </a:xfrm>
        </p:grpSpPr>
        <p:pic>
          <p:nvPicPr>
            <p:cNvPr id="21535" name="Picture 34">
              <a:extLst>
                <a:ext uri="{FF2B5EF4-FFF2-40B4-BE49-F238E27FC236}">
                  <a16:creationId xmlns:a16="http://schemas.microsoft.com/office/drawing/2014/main" id="{93A37AC2-07CC-24EF-BE67-DEA1EB86F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36">
              <a:extLst>
                <a:ext uri="{FF2B5EF4-FFF2-40B4-BE49-F238E27FC236}">
                  <a16:creationId xmlns:a16="http://schemas.microsoft.com/office/drawing/2014/main" id="{9F0DA89C-3978-F6EB-F39E-3C6CBAE43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38">
              <a:extLst>
                <a:ext uri="{FF2B5EF4-FFF2-40B4-BE49-F238E27FC236}">
                  <a16:creationId xmlns:a16="http://schemas.microsoft.com/office/drawing/2014/main" id="{137E08BF-4269-8C9A-DACB-9D732829F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39">
              <a:extLst>
                <a:ext uri="{FF2B5EF4-FFF2-40B4-BE49-F238E27FC236}">
                  <a16:creationId xmlns:a16="http://schemas.microsoft.com/office/drawing/2014/main" id="{40638939-4D17-3916-60A8-A06223362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35">
              <a:extLst>
                <a:ext uri="{FF2B5EF4-FFF2-40B4-BE49-F238E27FC236}">
                  <a16:creationId xmlns:a16="http://schemas.microsoft.com/office/drawing/2014/main" id="{DCC4184C-D620-8D58-79E7-447BCA776D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BFA4D822-FEE3-EAEA-A094-A1549C6264E0}"/>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CD2AF332-7F62-8256-2425-396C890C266E}"/>
              </a:ext>
            </a:extLst>
          </p:cNvPr>
          <p:cNvSpPr>
            <a:spLocks noChangeArrowheads="1"/>
          </p:cNvSpPr>
          <p:nvPr/>
        </p:nvSpPr>
        <p:spPr bwMode="auto">
          <a:xfrm>
            <a:off x="142875" y="1196975"/>
            <a:ext cx="8893175" cy="4432300"/>
          </a:xfrm>
          <a:prstGeom prst="rect">
            <a:avLst/>
          </a:prstGeom>
          <a:noFill/>
          <a:ln w="9525">
            <a:noFill/>
            <a:miter lim="800000"/>
            <a:headEnd/>
            <a:tailEnd/>
          </a:ln>
          <a:effectLst/>
        </p:spPr>
        <p:txBody>
          <a:bodyPr>
            <a:spAutoFit/>
          </a:bodyPr>
          <a:lstStyle/>
          <a:p>
            <a:pPr algn="ctr">
              <a:defRPr/>
            </a:pPr>
            <a:r>
              <a:rPr lang="es-AR" sz="2200" b="1" cap="all" dirty="0">
                <a:solidFill>
                  <a:srgbClr val="3E9CB2"/>
                </a:solidFill>
                <a:effectLst>
                  <a:outerShdw blurRad="38100" dist="38100" dir="2700000" algn="tl">
                    <a:srgbClr val="000000"/>
                  </a:outerShdw>
                </a:effectLst>
                <a:latin typeface="Arial" pitchFamily="34" charset="0"/>
                <a:cs typeface="Arial" pitchFamily="34" charset="0"/>
              </a:rPr>
              <a:t>Resolución PNUMA/ANUMA.3/Res.4 “</a:t>
            </a:r>
            <a:r>
              <a:rPr lang="es-ES" sz="2200" b="1" cap="all" dirty="0">
                <a:solidFill>
                  <a:srgbClr val="3E9CB2"/>
                </a:solidFill>
                <a:effectLst>
                  <a:outerShdw blurRad="38100" dist="38100" dir="2700000" algn="tl">
                    <a:srgbClr val="000000"/>
                  </a:outerShdw>
                </a:effectLst>
                <a:latin typeface="Arial" pitchFamily="34" charset="0"/>
                <a:cs typeface="Arial" pitchFamily="34" charset="0"/>
              </a:rPr>
              <a:t>Ambiente y Salud”</a:t>
            </a:r>
            <a:endParaRPr lang="es-AR" sz="2200" b="1" cap="all" dirty="0">
              <a:solidFill>
                <a:srgbClr val="3E9CB2"/>
              </a:solidFill>
              <a:effectLst>
                <a:outerShdw blurRad="38100" dist="38100" dir="2700000" algn="tl">
                  <a:srgbClr val="000000"/>
                </a:outerShdw>
              </a:effectLst>
              <a:latin typeface="Arial" pitchFamily="34" charset="0"/>
              <a:cs typeface="Arial" pitchFamily="34" charset="0"/>
            </a:endParaRPr>
          </a:p>
          <a:p>
            <a:pPr algn="ctr">
              <a:buFont typeface="Wingdings" pitchFamily="2" charset="2"/>
              <a:buNone/>
              <a:defRPr/>
            </a:pPr>
            <a:r>
              <a:rPr lang="es-AR" sz="2200" b="1" cap="all" dirty="0">
                <a:solidFill>
                  <a:srgbClr val="3E9CB2"/>
                </a:solidFill>
                <a:effectLst>
                  <a:outerShdw blurRad="38100" dist="38100" dir="2700000" algn="tl">
                    <a:srgbClr val="000000"/>
                  </a:outerShdw>
                </a:effectLst>
                <a:latin typeface="Arial" pitchFamily="34" charset="0"/>
                <a:cs typeface="Arial" pitchFamily="34" charset="0"/>
              </a:rPr>
              <a:t>I - PRODUCTOS QUÍMICOS Y DESECHOS</a:t>
            </a:r>
          </a:p>
          <a:p>
            <a:pPr>
              <a:buFont typeface="Wingdings" pitchFamily="2" charset="2"/>
              <a:buChar char="Ø"/>
              <a:defRPr/>
            </a:pPr>
            <a:r>
              <a:rPr lang="es-ES" sz="1400" dirty="0">
                <a:latin typeface="Arial" pitchFamily="34" charset="0"/>
                <a:cs typeface="Arial" pitchFamily="34" charset="0"/>
              </a:rPr>
              <a:t> Intensificar esfuerzos para cumplir el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Objetivo 2020</a:t>
            </a:r>
            <a:r>
              <a:rPr lang="es-ES" sz="1400" dirty="0">
                <a:latin typeface="Arial" pitchFamily="34" charset="0"/>
                <a:cs typeface="Arial" pitchFamily="34" charset="0"/>
              </a:rPr>
              <a:t>, considerando las Directrices Generales SAICM 2015-2020 y el proceso de revisión SAICM post-2020.</a:t>
            </a:r>
          </a:p>
          <a:p>
            <a:pPr>
              <a:buFont typeface="Wingdings" pitchFamily="2" charset="2"/>
              <a:buChar char="Ø"/>
              <a:defRPr/>
            </a:pPr>
            <a:r>
              <a:rPr lang="es-AR" sz="1400" dirty="0">
                <a:latin typeface="Arial" pitchFamily="34" charset="0"/>
                <a:cs typeface="Arial" pitchFamily="34" charset="0"/>
              </a:rPr>
              <a:t> Evitar y reducir al mínimo los </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riesgos que plantean las sustancias químicas nocivas en productos y materiales, </a:t>
            </a:r>
            <a:r>
              <a:rPr lang="es-AR" sz="1400" dirty="0">
                <a:latin typeface="Arial" pitchFamily="34" charset="0"/>
                <a:cs typeface="Arial" pitchFamily="34" charset="0"/>
              </a:rPr>
              <a:t>garantizando su utilización en condiciones de seguridad durante todo su ciclo de vida, incluida la aplicación de criterios ambientalmente racionales en su reutilización, reciclado y cualquier otro tipo de recuperación o eliminación</a:t>
            </a:r>
            <a:r>
              <a:rPr lang="es-ES" sz="1400" dirty="0">
                <a:latin typeface="Arial" pitchFamily="34" charset="0"/>
                <a:cs typeface="Arial" pitchFamily="34" charset="0"/>
              </a:rPr>
              <a:t>.</a:t>
            </a:r>
          </a:p>
          <a:p>
            <a:pPr>
              <a:buFont typeface="Wingdings" pitchFamily="2" charset="2"/>
              <a:buChar char="Ø"/>
              <a:defRPr/>
            </a:pPr>
            <a:r>
              <a:rPr lang="es-ES" sz="1400" dirty="0">
                <a:latin typeface="Arial" pitchFamily="34" charset="0"/>
                <a:cs typeface="Arial" pitchFamily="34" charset="0"/>
              </a:rPr>
              <a:t> </a:t>
            </a:r>
            <a:r>
              <a:rPr lang="es-AR" sz="1400" dirty="0">
                <a:latin typeface="Arial" pitchFamily="34" charset="0"/>
                <a:cs typeface="Arial" pitchFamily="34" charset="0"/>
              </a:rPr>
              <a:t>Elaborar, adoptar y aplicar medidas y, cuando proceda, leyes o reglamentos nacionales encaminados a reducir al mínimo los riesgos que plantean los productos químicos, incluidos los metales pesados, los plaguicidas y productos químicos que afectan al sistema endocrino</a:t>
            </a:r>
          </a:p>
          <a:p>
            <a:pPr>
              <a:buFont typeface="Wingdings" pitchFamily="2" charset="2"/>
              <a:buChar char="Ø"/>
              <a:defRPr/>
            </a:pPr>
            <a:r>
              <a:rPr lang="es-AR" sz="1400" dirty="0">
                <a:latin typeface="Arial" pitchFamily="34" charset="0"/>
                <a:cs typeface="Arial" pitchFamily="34" charset="0"/>
              </a:rPr>
              <a:t> </a:t>
            </a:r>
            <a:r>
              <a:rPr lang="es-ES" sz="1400" dirty="0">
                <a:latin typeface="Arial" pitchFamily="34" charset="0"/>
                <a:cs typeface="Arial" pitchFamily="34" charset="0"/>
              </a:rPr>
              <a:t>Aplicar los Convenios de Basilea, Estocolmo, Minamata y Rotterdam.</a:t>
            </a:r>
          </a:p>
          <a:p>
            <a:pPr>
              <a:buFont typeface="Wingdings" pitchFamily="2" charset="2"/>
              <a:buChar char="Ø"/>
              <a:defRPr/>
            </a:pPr>
            <a:r>
              <a:rPr lang="es-ES" sz="1400" dirty="0">
                <a:latin typeface="Arial" pitchFamily="34" charset="0"/>
                <a:cs typeface="Arial" pitchFamily="34" charset="0"/>
              </a:rPr>
              <a:t> Aumentar la concienciación sobre los riesgos de la inadecuada utilización de fertilizantes y plaguicidas</a:t>
            </a:r>
          </a:p>
          <a:p>
            <a:pPr>
              <a:buFont typeface="Wingdings" pitchFamily="2" charset="2"/>
              <a:buChar char="Ø"/>
              <a:defRPr/>
            </a:pPr>
            <a:r>
              <a:rPr lang="es-ES" sz="1400" dirty="0">
                <a:latin typeface="Arial" pitchFamily="34" charset="0"/>
                <a:cs typeface="Arial" pitchFamily="34" charset="0"/>
              </a:rPr>
              <a:t>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Elaborar y aplicar estrategias de comunicación sobre los riesgos de los productos químicos y los desechos</a:t>
            </a:r>
            <a:r>
              <a:rPr lang="es-ES" sz="1400" dirty="0">
                <a:latin typeface="Arial" pitchFamily="34" charset="0"/>
                <a:cs typeface="Arial" pitchFamily="34" charset="0"/>
              </a:rPr>
              <a:t>, así como a que promuevan y faciliten el acceso a la información sobre esos riesgos.</a:t>
            </a:r>
          </a:p>
          <a:p>
            <a:pPr>
              <a:buFont typeface="Wingdings" pitchFamily="2" charset="2"/>
              <a:buChar char="Ø"/>
              <a:defRPr/>
            </a:pPr>
            <a:r>
              <a:rPr lang="es-ES" sz="1400" dirty="0">
                <a:latin typeface="Arial" pitchFamily="34" charset="0"/>
                <a:cs typeface="Arial" pitchFamily="34" charset="0"/>
              </a:rPr>
              <a:t>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Establecer responsabilidad compartida de productores y usuarios intermedios en toda la cadena de valor</a:t>
            </a:r>
            <a:r>
              <a:rPr lang="es-ES" sz="1400" dirty="0">
                <a:latin typeface="Arial" pitchFamily="34" charset="0"/>
                <a:cs typeface="Arial" pitchFamily="34" charset="0"/>
              </a:rPr>
              <a:t>: establecimiento de normas más estrictas y compromisos voluntarios: Programa </a:t>
            </a:r>
            <a:r>
              <a:rPr lang="es-ES" sz="1400" dirty="0" err="1">
                <a:latin typeface="Arial" pitchFamily="34" charset="0"/>
                <a:cs typeface="Arial" pitchFamily="34" charset="0"/>
              </a:rPr>
              <a:t>Responsible</a:t>
            </a:r>
            <a:r>
              <a:rPr lang="es-ES" sz="1400" dirty="0">
                <a:latin typeface="Arial" pitchFamily="34" charset="0"/>
                <a:cs typeface="Arial" pitchFamily="34" charset="0"/>
              </a:rPr>
              <a:t> </a:t>
            </a:r>
            <a:r>
              <a:rPr lang="es-ES" sz="1400" dirty="0" err="1">
                <a:latin typeface="Arial" pitchFamily="34" charset="0"/>
                <a:cs typeface="Arial" pitchFamily="34" charset="0"/>
              </a:rPr>
              <a:t>Care</a:t>
            </a:r>
            <a:r>
              <a:rPr lang="es-ES" sz="1400" dirty="0">
                <a:latin typeface="Arial" pitchFamily="34" charset="0"/>
                <a:cs typeface="Arial" pitchFamily="34" charset="0"/>
              </a:rPr>
              <a:t>, Estrategia Global de Productos. </a:t>
            </a:r>
          </a:p>
          <a:p>
            <a:pPr>
              <a:buFont typeface="Wingdings" pitchFamily="2" charset="2"/>
              <a:buChar char="Ø"/>
              <a:defRPr/>
            </a:pPr>
            <a:r>
              <a:rPr lang="es-ES" sz="1400" b="1" i="1" dirty="0">
                <a:solidFill>
                  <a:srgbClr val="CC3300"/>
                </a:solidFill>
                <a:effectLst>
                  <a:outerShdw blurRad="38100" dist="38100" dir="2700000" algn="tl">
                    <a:srgbClr val="000000">
                      <a:alpha val="43137"/>
                    </a:srgbClr>
                  </a:outerShdw>
                </a:effectLst>
                <a:latin typeface="Arial" pitchFamily="34" charset="0"/>
                <a:cs typeface="Arial" pitchFamily="34" charset="0"/>
              </a:rPr>
              <a:t> Preocupación por efectos de plaguicidas y fertilizantes.</a:t>
            </a:r>
            <a:endParaRPr lang="es-AR" sz="1400" b="1" i="1" dirty="0">
              <a:solidFill>
                <a:srgbClr val="CC3300"/>
              </a:solidFill>
              <a:effectLst>
                <a:outerShdw blurRad="38100" dist="38100" dir="2700000" algn="tl">
                  <a:srgbClr val="000000">
                    <a:alpha val="43137"/>
                  </a:srgbClr>
                </a:outerShdw>
              </a:effectLst>
              <a:latin typeface="Arial" pitchFamily="34" charset="0"/>
              <a:cs typeface="Arial" pitchFamily="34" charset="0"/>
            </a:endParaRPr>
          </a:p>
        </p:txBody>
      </p:sp>
      <p:pic>
        <p:nvPicPr>
          <p:cNvPr id="21531" name="Picture 2">
            <a:extLst>
              <a:ext uri="{FF2B5EF4-FFF2-40B4-BE49-F238E27FC236}">
                <a16:creationId xmlns:a16="http://schemas.microsoft.com/office/drawing/2014/main" id="{08AA0BDD-E9FE-5EB2-378F-01F633CE1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3">
            <a:extLst>
              <a:ext uri="{FF2B5EF4-FFF2-40B4-BE49-F238E27FC236}">
                <a16:creationId xmlns:a16="http://schemas.microsoft.com/office/drawing/2014/main" id="{20E33B67-5626-496E-7424-FB31DF021D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4" descr="A view of the gardens of the UN Environment Programme headquarters">
            <a:extLst>
              <a:ext uri="{FF2B5EF4-FFF2-40B4-BE49-F238E27FC236}">
                <a16:creationId xmlns:a16="http://schemas.microsoft.com/office/drawing/2014/main" id="{E32ED2E4-9B21-D51B-DAC6-2C45446043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5">
            <a:extLst>
              <a:ext uri="{FF2B5EF4-FFF2-40B4-BE49-F238E27FC236}">
                <a16:creationId xmlns:a16="http://schemas.microsoft.com/office/drawing/2014/main" id="{989F1DDC-772B-3893-364C-2F5F5C038B5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E2EFF66A-405E-4FEA-50C1-0459ABE67DA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7BB5D326-3394-976C-1796-D44BE07B0A7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296797BE-6392-6D8D-8043-9579E41247E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70D93926-4906-65CA-8E08-0E281228670F}"/>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1A3C2067-89BA-CDA5-9FD2-AE94D900038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CF07D23-7817-AB06-D67D-8CC90D2A53D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284DCAB-1238-563C-3B79-5125B921EB5E}"/>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1EC78FF-A2B1-F2E0-F24B-16CDE6188E7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D6C4CD0-A994-F88E-7493-EFC772BBAA8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3AF28EBF-0FDC-8901-1180-DE108DAAE85D}"/>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2540" name="47 Grupo">
            <a:extLst>
              <a:ext uri="{FF2B5EF4-FFF2-40B4-BE49-F238E27FC236}">
                <a16:creationId xmlns:a16="http://schemas.microsoft.com/office/drawing/2014/main" id="{9A67E10D-254E-83D3-6B5A-4DCC6A945739}"/>
              </a:ext>
            </a:extLst>
          </p:cNvPr>
          <p:cNvGrpSpPr>
            <a:grpSpLocks/>
          </p:cNvGrpSpPr>
          <p:nvPr/>
        </p:nvGrpSpPr>
        <p:grpSpPr bwMode="auto">
          <a:xfrm>
            <a:off x="-11113" y="5661025"/>
            <a:ext cx="9155113" cy="1212850"/>
            <a:chOff x="-10343" y="5804883"/>
            <a:chExt cx="9190855" cy="1069354"/>
          </a:xfrm>
        </p:grpSpPr>
        <p:pic>
          <p:nvPicPr>
            <p:cNvPr id="22564" name="Picture 34">
              <a:extLst>
                <a:ext uri="{FF2B5EF4-FFF2-40B4-BE49-F238E27FC236}">
                  <a16:creationId xmlns:a16="http://schemas.microsoft.com/office/drawing/2014/main" id="{ED713CB6-2BBF-5BC9-DAEA-40EF5DD1F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36">
              <a:extLst>
                <a:ext uri="{FF2B5EF4-FFF2-40B4-BE49-F238E27FC236}">
                  <a16:creationId xmlns:a16="http://schemas.microsoft.com/office/drawing/2014/main" id="{3F473119-C964-2465-3CA2-D3FFCF729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38">
              <a:extLst>
                <a:ext uri="{FF2B5EF4-FFF2-40B4-BE49-F238E27FC236}">
                  <a16:creationId xmlns:a16="http://schemas.microsoft.com/office/drawing/2014/main" id="{74A47B4F-116C-2F17-7F75-8F786C173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39">
              <a:extLst>
                <a:ext uri="{FF2B5EF4-FFF2-40B4-BE49-F238E27FC236}">
                  <a16:creationId xmlns:a16="http://schemas.microsoft.com/office/drawing/2014/main" id="{A0AD16C9-8BA4-80F0-E665-B87DCD418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35">
              <a:extLst>
                <a:ext uri="{FF2B5EF4-FFF2-40B4-BE49-F238E27FC236}">
                  <a16:creationId xmlns:a16="http://schemas.microsoft.com/office/drawing/2014/main" id="{40CAC07A-1AF4-01DF-821D-1729FC65EF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9721AEDD-BA80-F0C3-B0C9-DC1E42EC980B}"/>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95E016E0-1897-277D-A153-537265094A9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3F8C4517-B838-D0E2-2161-B05B7CF2B16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E0916BB-F591-FBC0-F6D5-0768F015F59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5C40B90-4CF1-C3BC-47C1-B8715EB8F297}"/>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3DC80B9-B23A-5E29-CAF2-FB160168F29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16D8174-29CC-0E0F-6206-A6D1A16B6A1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7E72848F-AE49-BBA5-43A5-036B76DB217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854DEE1-33C1-EBDF-15A9-B7D429B58C6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B9512F82-71B5-97E3-E978-80DBF492538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87ABEFF1-7736-D3F6-7EFC-409B5575E7A0}"/>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2552" name="63 Grupo">
            <a:extLst>
              <a:ext uri="{FF2B5EF4-FFF2-40B4-BE49-F238E27FC236}">
                <a16:creationId xmlns:a16="http://schemas.microsoft.com/office/drawing/2014/main" id="{BFB63911-D176-8B1F-2A74-2DC6FCCE4A28}"/>
              </a:ext>
            </a:extLst>
          </p:cNvPr>
          <p:cNvGrpSpPr>
            <a:grpSpLocks/>
          </p:cNvGrpSpPr>
          <p:nvPr/>
        </p:nvGrpSpPr>
        <p:grpSpPr bwMode="auto">
          <a:xfrm>
            <a:off x="-11113" y="5645150"/>
            <a:ext cx="9155113" cy="1212850"/>
            <a:chOff x="-10343" y="5804883"/>
            <a:chExt cx="9190855" cy="1069354"/>
          </a:xfrm>
        </p:grpSpPr>
        <p:pic>
          <p:nvPicPr>
            <p:cNvPr id="22559" name="Picture 34">
              <a:extLst>
                <a:ext uri="{FF2B5EF4-FFF2-40B4-BE49-F238E27FC236}">
                  <a16:creationId xmlns:a16="http://schemas.microsoft.com/office/drawing/2014/main" id="{8640F1BA-9051-B42C-C9FE-357A346DD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36">
              <a:extLst>
                <a:ext uri="{FF2B5EF4-FFF2-40B4-BE49-F238E27FC236}">
                  <a16:creationId xmlns:a16="http://schemas.microsoft.com/office/drawing/2014/main" id="{D1C280F4-AE00-A6F8-2D8F-A19F3E23D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38">
              <a:extLst>
                <a:ext uri="{FF2B5EF4-FFF2-40B4-BE49-F238E27FC236}">
                  <a16:creationId xmlns:a16="http://schemas.microsoft.com/office/drawing/2014/main" id="{D6050D1C-7DEE-0150-5EBE-8F1B0D06E6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39">
              <a:extLst>
                <a:ext uri="{FF2B5EF4-FFF2-40B4-BE49-F238E27FC236}">
                  <a16:creationId xmlns:a16="http://schemas.microsoft.com/office/drawing/2014/main" id="{E9FA2DA9-6486-EBD6-5454-C8196D4490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5">
              <a:extLst>
                <a:ext uri="{FF2B5EF4-FFF2-40B4-BE49-F238E27FC236}">
                  <a16:creationId xmlns:a16="http://schemas.microsoft.com/office/drawing/2014/main" id="{5FF71FD9-EA80-9363-4694-52D6EDA399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F1FFCC02-9799-E811-D5BF-FC2F2933B951}"/>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CC014EC6-D7E9-EE78-6E1C-FB0338FE6398}"/>
              </a:ext>
            </a:extLst>
          </p:cNvPr>
          <p:cNvSpPr>
            <a:spLocks noChangeArrowheads="1"/>
          </p:cNvSpPr>
          <p:nvPr/>
        </p:nvSpPr>
        <p:spPr bwMode="auto">
          <a:xfrm>
            <a:off x="250825" y="1198563"/>
            <a:ext cx="8785225" cy="4462462"/>
          </a:xfrm>
          <a:prstGeom prst="rect">
            <a:avLst/>
          </a:prstGeom>
          <a:noFill/>
          <a:ln w="9525">
            <a:noFill/>
            <a:miter lim="800000"/>
            <a:headEnd/>
            <a:tailEnd/>
          </a:ln>
          <a:effectLst/>
        </p:spPr>
        <p:txBody>
          <a:bodyPr>
            <a:spAutoFit/>
          </a:bodyPr>
          <a:lstStyle/>
          <a:p>
            <a:pPr algn="ctr">
              <a:defRPr/>
            </a:pPr>
            <a:r>
              <a:rPr lang="es-AR" sz="2000" b="1" cap="all" dirty="0">
                <a:solidFill>
                  <a:srgbClr val="3E9CB2"/>
                </a:solidFill>
                <a:effectLst>
                  <a:outerShdw blurRad="38100" dist="38100" dir="2700000" algn="tl">
                    <a:srgbClr val="000000"/>
                  </a:outerShdw>
                </a:effectLst>
                <a:latin typeface="Arial" pitchFamily="34" charset="0"/>
                <a:cs typeface="Arial" pitchFamily="34" charset="0"/>
              </a:rPr>
              <a:t>Resolución PNUMA/ANUMA.3/Res.4 “Ambiente y Salud”</a:t>
            </a:r>
          </a:p>
          <a:p>
            <a:pPr algn="ctr">
              <a:defRPr/>
            </a:pPr>
            <a:r>
              <a:rPr lang="es-AR" sz="2000" b="1" cap="all" dirty="0">
                <a:solidFill>
                  <a:srgbClr val="3E9CB2"/>
                </a:solidFill>
                <a:effectLst>
                  <a:outerShdw blurRad="38100" dist="38100" dir="2700000" algn="tl">
                    <a:srgbClr val="000000"/>
                  </a:outerShdw>
                </a:effectLst>
                <a:latin typeface="Arial" pitchFamily="34" charset="0"/>
                <a:cs typeface="Arial" pitchFamily="34" charset="0"/>
              </a:rPr>
              <a:t>V – CONSUMO Y PRODUCCIÓN SOSTENIBLE</a:t>
            </a:r>
          </a:p>
          <a:p>
            <a:pPr algn="ctr">
              <a:buFont typeface="Wingdings" pitchFamily="2" charset="2"/>
              <a:buNone/>
              <a:defRPr/>
            </a:pPr>
            <a:endParaRPr lang="es-AR" sz="1000" b="1" cap="all" dirty="0">
              <a:solidFill>
                <a:srgbClr val="3E9CB2"/>
              </a:solidFill>
              <a:effectLst>
                <a:outerShdw blurRad="38100" dist="38100" dir="2700000" algn="tl">
                  <a:srgbClr val="000000"/>
                </a:outerShdw>
              </a:effectLst>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Destaca la eficiencia en el uso de los recursos</a:t>
            </a:r>
            <a:r>
              <a:rPr lang="es-ES" sz="1400" dirty="0">
                <a:latin typeface="Arial" pitchFamily="34" charset="0"/>
                <a:cs typeface="Arial" pitchFamily="34" charset="0"/>
              </a:rPr>
              <a:t>, los enfoques que tienen en cuenta el ciclo de vida, la financiación sostenible y otros enfoques intersectoriales, incluidos los financiados por distintos Gobiernos, como la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economía circular, la gestión sostenible de los materiales y las 3R</a:t>
            </a:r>
            <a:r>
              <a:rPr lang="es-ES" sz="1400"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i="1" dirty="0">
                <a:latin typeface="Arial" pitchFamily="34" charset="0"/>
                <a:cs typeface="Arial" pitchFamily="34" charset="0"/>
              </a:rPr>
              <a:t>Acoge con beneplácito</a:t>
            </a:r>
            <a:r>
              <a:rPr lang="es-ES" sz="1400" dirty="0">
                <a:latin typeface="Arial" pitchFamily="34" charset="0"/>
                <a:cs typeface="Arial" pitchFamily="34" charset="0"/>
              </a:rPr>
              <a:t> el informe del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Panel Internacional de Recursos</a:t>
            </a:r>
            <a:r>
              <a:rPr lang="es-ES" sz="1400" dirty="0">
                <a:latin typeface="Arial" pitchFamily="34" charset="0"/>
                <a:cs typeface="Arial" pitchFamily="34" charset="0"/>
              </a:rPr>
              <a:t> titulado </a:t>
            </a:r>
            <a:r>
              <a:rPr lang="es-ES" sz="1400" i="1" dirty="0">
                <a:latin typeface="Arial" pitchFamily="34" charset="0"/>
                <a:cs typeface="Arial" pitchFamily="34" charset="0"/>
              </a:rPr>
              <a:t>“La evaluación del uso de recursos mundiales: un enfoque sistémico del uso eficiente de los recursos y la reducción de la contaminación”.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No es posible mitigar de manera eficaz los efectos sobre el medio ambiente, entre otros la contaminación, centrándose únicamente en reducir las emisiones</a:t>
            </a:r>
            <a:r>
              <a:rPr lang="es-ES" sz="1400" i="1"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Solicita se identifique y promueva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posibles estilos de vida saludables y modalidades de PCS </a:t>
            </a:r>
            <a:r>
              <a:rPr lang="es-ES" sz="1400" dirty="0">
                <a:latin typeface="Arial" pitchFamily="34" charset="0"/>
                <a:cs typeface="Arial" pitchFamily="34" charset="0"/>
              </a:rPr>
              <a:t>que beneficien al medio ambiente y la salud humana,</a:t>
            </a:r>
            <a:r>
              <a:rPr lang="es-AR" sz="1400" dirty="0">
                <a:latin typeface="Arial" pitchFamily="34" charset="0"/>
                <a:cs typeface="Arial" pitchFamily="34" charset="0"/>
              </a:rPr>
              <a:t> mediante el fomento de campañas de salud pública</a:t>
            </a:r>
            <a:r>
              <a:rPr lang="es-ES" sz="1400"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Pone de relieve la importancia de la educación, el aprendizaje permanente y la sensibilización de la opinión pública, en particular mediante la adopción de medidas destinadas a proporcionar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Información sobre la Sostenibilidad de los Productos (</a:t>
            </a:r>
            <a:r>
              <a:rPr lang="en-U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Product Sustainability Information) </a:t>
            </a:r>
            <a:r>
              <a:rPr lang="en-US" sz="1400" dirty="0">
                <a:latin typeface="Arial" pitchFamily="34" charset="0"/>
                <a:cs typeface="Arial" pitchFamily="34" charset="0"/>
              </a:rPr>
              <a:t>a </a:t>
            </a:r>
            <a:r>
              <a:rPr lang="es-ES" sz="1400" dirty="0">
                <a:latin typeface="Arial" pitchFamily="34" charset="0"/>
                <a:cs typeface="Arial" pitchFamily="34" charset="0"/>
              </a:rPr>
              <a:t>fin de subrayar la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responsabilidad compartida de todos los interesados, incluida la industria</a:t>
            </a:r>
            <a:r>
              <a:rPr lang="es-ES" sz="1400" dirty="0">
                <a:latin typeface="Arial" pitchFamily="34" charset="0"/>
                <a:cs typeface="Arial" pitchFamily="34" charset="0"/>
              </a:rPr>
              <a:t>. Destaca las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“Directrices para Proporcionar Información sobre Sostenibilidad de los Productos” </a:t>
            </a:r>
            <a:r>
              <a:rPr lang="es-ES" sz="1400" dirty="0">
                <a:latin typeface="Arial" pitchFamily="34" charset="0"/>
                <a:cs typeface="Arial" pitchFamily="34" charset="0"/>
              </a:rPr>
              <a:t>y exhorta a los Estados Miembros a que intensifiquen sus esfuerzos en las esferas de la educación.</a:t>
            </a:r>
            <a:endParaRPr lang="es-AR" sz="1400" dirty="0">
              <a:latin typeface="Arial" pitchFamily="34" charset="0"/>
              <a:cs typeface="Arial" pitchFamily="34" charset="0"/>
            </a:endParaRPr>
          </a:p>
        </p:txBody>
      </p:sp>
      <p:pic>
        <p:nvPicPr>
          <p:cNvPr id="22555" name="Picture 2">
            <a:extLst>
              <a:ext uri="{FF2B5EF4-FFF2-40B4-BE49-F238E27FC236}">
                <a16:creationId xmlns:a16="http://schemas.microsoft.com/office/drawing/2014/main" id="{BB6BB17F-87EF-4DB1-14FC-DAA12B913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3">
            <a:extLst>
              <a:ext uri="{FF2B5EF4-FFF2-40B4-BE49-F238E27FC236}">
                <a16:creationId xmlns:a16="http://schemas.microsoft.com/office/drawing/2014/main" id="{3AF0945A-1BB2-C29B-71D9-45DDE775F8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4" descr="A view of the gardens of the UN Environment Programme headquarters">
            <a:extLst>
              <a:ext uri="{FF2B5EF4-FFF2-40B4-BE49-F238E27FC236}">
                <a16:creationId xmlns:a16="http://schemas.microsoft.com/office/drawing/2014/main" id="{FF1F9E5E-1C43-A7E1-BAF2-41B773153A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5">
            <a:extLst>
              <a:ext uri="{FF2B5EF4-FFF2-40B4-BE49-F238E27FC236}">
                <a16:creationId xmlns:a16="http://schemas.microsoft.com/office/drawing/2014/main" id="{3E32ED24-2FE0-D37F-DD39-CDB721013E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C300A39-7DAB-EBD3-9454-471B06C607C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BFD30425-F97C-196C-14E2-82DE66E2D12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EEFF7704-D993-C5B9-686A-206CEE512FB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441B02B-3183-D6D1-5171-0A141A8087B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0350B69-B4FF-1A96-8913-EFB5793776D8}"/>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2CC7EB1-7FC9-2CA2-BE67-384ED076E40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9021EA88-B2DD-9561-72A9-C55C3D73952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5F1539A-EE77-38A8-190B-6D95A44038F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226D98E-5CDE-02A4-2931-25F23E983F2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7BCED207-8786-DE1F-302C-D88424EFC1E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132" name="47 Grupo">
            <a:extLst>
              <a:ext uri="{FF2B5EF4-FFF2-40B4-BE49-F238E27FC236}">
                <a16:creationId xmlns:a16="http://schemas.microsoft.com/office/drawing/2014/main" id="{8A78C2D5-BB92-1889-120B-642741A2BB1C}"/>
              </a:ext>
            </a:extLst>
          </p:cNvPr>
          <p:cNvGrpSpPr>
            <a:grpSpLocks/>
          </p:cNvGrpSpPr>
          <p:nvPr/>
        </p:nvGrpSpPr>
        <p:grpSpPr bwMode="auto">
          <a:xfrm>
            <a:off x="-11113" y="5661025"/>
            <a:ext cx="9155113" cy="1212850"/>
            <a:chOff x="-10343" y="5804883"/>
            <a:chExt cx="9190855" cy="1069354"/>
          </a:xfrm>
        </p:grpSpPr>
        <p:pic>
          <p:nvPicPr>
            <p:cNvPr id="5152" name="Picture 34">
              <a:extLst>
                <a:ext uri="{FF2B5EF4-FFF2-40B4-BE49-F238E27FC236}">
                  <a16:creationId xmlns:a16="http://schemas.microsoft.com/office/drawing/2014/main" id="{634CB951-2A11-0269-F170-13D161F84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6">
              <a:extLst>
                <a:ext uri="{FF2B5EF4-FFF2-40B4-BE49-F238E27FC236}">
                  <a16:creationId xmlns:a16="http://schemas.microsoft.com/office/drawing/2014/main" id="{3A35ECF2-46F1-FCFC-02A9-4D4BC3785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8">
              <a:extLst>
                <a:ext uri="{FF2B5EF4-FFF2-40B4-BE49-F238E27FC236}">
                  <a16:creationId xmlns:a16="http://schemas.microsoft.com/office/drawing/2014/main" id="{F6241D9A-3256-C8D8-BA7B-8337AF212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9">
              <a:extLst>
                <a:ext uri="{FF2B5EF4-FFF2-40B4-BE49-F238E27FC236}">
                  <a16:creationId xmlns:a16="http://schemas.microsoft.com/office/drawing/2014/main" id="{CF269F2C-4509-ED72-31F4-6C7DDCCFA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35">
              <a:extLst>
                <a:ext uri="{FF2B5EF4-FFF2-40B4-BE49-F238E27FC236}">
                  <a16:creationId xmlns:a16="http://schemas.microsoft.com/office/drawing/2014/main" id="{AB229856-87E8-D4C5-8D79-9007B5D12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2021F7CB-42F0-D00E-0FD9-F9402A60946C}"/>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7DC86E44-143F-6F04-D73E-ED564391F75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393D1BA2-B879-7286-F8E9-0DB84FF580F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812AF9D-1CBA-B980-51DA-2596013DA93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9970060-C454-EE88-173E-BC9E12E6F9E8}"/>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5658868-CCC3-037D-0A5F-FFCE6CA4DDC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396D077-0EC9-EA6F-45CF-260F5F74CED7}"/>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E01C074-506C-7E94-FD51-0289700045E2}"/>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6F1AB04-EEFC-FE77-DF24-395B114303B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DD81C54-2DCA-322D-A489-A867DC82256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8D571EC9-ACF1-D2DF-CD3C-013C8297B0B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144" name="63 Grupo">
            <a:extLst>
              <a:ext uri="{FF2B5EF4-FFF2-40B4-BE49-F238E27FC236}">
                <a16:creationId xmlns:a16="http://schemas.microsoft.com/office/drawing/2014/main" id="{8E925ED7-FE1A-8BF4-FE59-5065BBE43AE3}"/>
              </a:ext>
            </a:extLst>
          </p:cNvPr>
          <p:cNvGrpSpPr>
            <a:grpSpLocks/>
          </p:cNvGrpSpPr>
          <p:nvPr/>
        </p:nvGrpSpPr>
        <p:grpSpPr bwMode="auto">
          <a:xfrm>
            <a:off x="-11113" y="5645150"/>
            <a:ext cx="9155113" cy="1212850"/>
            <a:chOff x="-10343" y="5804883"/>
            <a:chExt cx="9190855" cy="1069354"/>
          </a:xfrm>
        </p:grpSpPr>
        <p:pic>
          <p:nvPicPr>
            <p:cNvPr id="5147" name="Picture 34">
              <a:extLst>
                <a:ext uri="{FF2B5EF4-FFF2-40B4-BE49-F238E27FC236}">
                  <a16:creationId xmlns:a16="http://schemas.microsoft.com/office/drawing/2014/main" id="{6E956636-C1B3-D62F-C826-73144D8CF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36">
              <a:extLst>
                <a:ext uri="{FF2B5EF4-FFF2-40B4-BE49-F238E27FC236}">
                  <a16:creationId xmlns:a16="http://schemas.microsoft.com/office/drawing/2014/main" id="{AD85C057-A810-9FE7-7C20-EF85D237F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9" name="Picture 38">
              <a:extLst>
                <a:ext uri="{FF2B5EF4-FFF2-40B4-BE49-F238E27FC236}">
                  <a16:creationId xmlns:a16="http://schemas.microsoft.com/office/drawing/2014/main" id="{8EA82003-BE90-AAE6-356B-2B19F826B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9">
              <a:extLst>
                <a:ext uri="{FF2B5EF4-FFF2-40B4-BE49-F238E27FC236}">
                  <a16:creationId xmlns:a16="http://schemas.microsoft.com/office/drawing/2014/main" id="{E35F6442-78E1-026C-3CD1-8CDC56F2A3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5">
              <a:extLst>
                <a:ext uri="{FF2B5EF4-FFF2-40B4-BE49-F238E27FC236}">
                  <a16:creationId xmlns:a16="http://schemas.microsoft.com/office/drawing/2014/main" id="{40CA1553-9DD2-5D95-B034-471F36A1DE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4DA8A8C7-3BFA-AC23-A1E1-32E62F1F7739}"/>
              </a:ext>
            </a:extLst>
          </p:cNvPr>
          <p:cNvSpPr>
            <a:spLocks noChangeArrowheads="1"/>
          </p:cNvSpPr>
          <p:nvPr/>
        </p:nvSpPr>
        <p:spPr bwMode="auto">
          <a:xfrm>
            <a:off x="250825" y="1052513"/>
            <a:ext cx="8785225" cy="4600575"/>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Documento final de la conferencia 2012</a:t>
            </a:r>
          </a:p>
          <a:p>
            <a:pPr algn="ctr">
              <a:buFont typeface="Wingdings" pitchFamily="2" charset="2"/>
              <a:buNone/>
              <a:defRPr/>
            </a:pPr>
            <a:r>
              <a:rPr lang="es-ES" sz="2400" b="1" cap="all" dirty="0">
                <a:solidFill>
                  <a:srgbClr val="3E9CB2"/>
                </a:solidFill>
                <a:effectLst>
                  <a:outerShdw blurRad="38100" dist="38100" dir="2700000" algn="tl">
                    <a:srgbClr val="000000"/>
                  </a:outerShdw>
                </a:effectLst>
              </a:rPr>
              <a:t>Rio+20 “El futuro que queremos”</a:t>
            </a:r>
          </a:p>
          <a:p>
            <a:pPr algn="ctr">
              <a:buFont typeface="Wingdings" pitchFamily="2" charset="2"/>
              <a:buNone/>
              <a:defRPr/>
            </a:pPr>
            <a:endParaRPr lang="es-ES" sz="1000" b="1" dirty="0">
              <a:effectLst>
                <a:outerShdw blurRad="38100" dist="38100" dir="2700000" algn="tl">
                  <a:srgbClr val="FFFFFF"/>
                </a:outerShdw>
              </a:effectLst>
              <a:latin typeface="Arial" pitchFamily="34" charset="0"/>
              <a:cs typeface="Arial" pitchFamily="34" charset="0"/>
            </a:endParaRPr>
          </a:p>
          <a:p>
            <a:pPr algn="ctr">
              <a:buFont typeface="Wingdings" pitchFamily="2" charset="2"/>
              <a:buNone/>
              <a:defRPr/>
            </a:pPr>
            <a:endParaRPr lang="es-ES" sz="1000" b="1" dirty="0">
              <a:effectLst>
                <a:outerShdw blurRad="38100" dist="38100" dir="2700000" algn="tl">
                  <a:srgbClr val="FFFFFF"/>
                </a:outerShdw>
              </a:effectLst>
              <a:latin typeface="Arial" pitchFamily="34" charset="0"/>
              <a:cs typeface="Arial" pitchFamily="34" charset="0"/>
            </a:endParaRPr>
          </a:p>
          <a:p>
            <a:pPr>
              <a:buFont typeface="Wingdings" pitchFamily="2" charset="2"/>
              <a:buChar char="Ø"/>
              <a:defRPr/>
            </a:pPr>
            <a:r>
              <a:rPr lang="es-ES" sz="2000" dirty="0">
                <a:latin typeface="Arial" pitchFamily="34" charset="0"/>
                <a:cs typeface="Arial" pitchFamily="34" charset="0"/>
              </a:rPr>
              <a:t> </a:t>
            </a:r>
            <a:r>
              <a:rPr lang="es-ES" b="1" dirty="0"/>
              <a:t>La </a:t>
            </a:r>
            <a:r>
              <a:rPr lang="es-ES" b="1" i="1" dirty="0">
                <a:solidFill>
                  <a:srgbClr val="CC3300"/>
                </a:solidFill>
                <a:effectLst>
                  <a:outerShdw blurRad="38100" dist="38100" dir="2700000" algn="tl">
                    <a:srgbClr val="000000">
                      <a:alpha val="43137"/>
                    </a:srgbClr>
                  </a:outerShdw>
                </a:effectLst>
              </a:rPr>
              <a:t>Asamblea General de las Naciones Unidas (AGNU) </a:t>
            </a:r>
            <a:r>
              <a:rPr lang="es-ES" b="1" dirty="0"/>
              <a:t>en su sexagésimo sexto período de sesiones en 2012 y por Resolución A/RES/66/288 lo </a:t>
            </a:r>
            <a:r>
              <a:rPr lang="es-ES" b="1" i="1" dirty="0">
                <a:solidFill>
                  <a:srgbClr val="CC3300"/>
                </a:solidFill>
                <a:effectLst>
                  <a:outerShdw blurRad="38100" dist="38100" dir="2700000" algn="tl">
                    <a:srgbClr val="000000">
                      <a:alpha val="43137"/>
                    </a:srgbClr>
                  </a:outerShdw>
                </a:effectLst>
              </a:rPr>
              <a:t>“hace suyo”</a:t>
            </a:r>
          </a:p>
          <a:p>
            <a:pPr>
              <a:defRPr/>
            </a:pPr>
            <a:endParaRPr lang="es-ES" sz="1400" b="1" dirty="0"/>
          </a:p>
          <a:p>
            <a:pPr>
              <a:buFont typeface="Wingdings" pitchFamily="2" charset="2"/>
              <a:buChar char="Ø"/>
              <a:defRPr/>
            </a:pPr>
            <a:r>
              <a:rPr lang="es-ES" b="1" dirty="0"/>
              <a:t> Sección V </a:t>
            </a:r>
            <a:r>
              <a:rPr lang="es-ES" b="1" i="1" dirty="0"/>
              <a:t>“Marco para la acción y el seguimiento”</a:t>
            </a:r>
            <a:r>
              <a:rPr lang="es-ES" b="1" dirty="0"/>
              <a:t>, Sub-sección A </a:t>
            </a:r>
            <a:r>
              <a:rPr lang="es-ES" b="1" i="1" dirty="0"/>
              <a:t>“Esferas temáticas y cuestiones intersectoriales”</a:t>
            </a:r>
            <a:r>
              <a:rPr lang="es-ES" b="1" dirty="0"/>
              <a:t> :</a:t>
            </a:r>
          </a:p>
          <a:p>
            <a:pPr>
              <a:buFont typeface="Wingdings" pitchFamily="2" charset="2"/>
              <a:buChar char="Ø"/>
              <a:defRPr/>
            </a:pPr>
            <a:endParaRPr lang="es-ES" sz="1000" b="1" dirty="0"/>
          </a:p>
          <a:p>
            <a:pPr>
              <a:buFont typeface="Wingdings" pitchFamily="2" charset="2"/>
              <a:buChar char="ü"/>
              <a:defRPr/>
            </a:pPr>
            <a:r>
              <a:rPr lang="es-ES" b="1" dirty="0"/>
              <a:t> Ítem </a:t>
            </a:r>
            <a:r>
              <a:rPr lang="es-ES" b="1" i="1" dirty="0"/>
              <a:t>“Ciudades y asentamientos humanos sostenibles” </a:t>
            </a:r>
            <a:r>
              <a:rPr lang="es-ES" b="1" dirty="0"/>
              <a:t>donde se apoya la </a:t>
            </a:r>
            <a:r>
              <a:rPr lang="es-ES" b="1" i="1" dirty="0">
                <a:solidFill>
                  <a:srgbClr val="CC3300"/>
                </a:solidFill>
                <a:effectLst>
                  <a:outerShdw blurRad="38100" dist="38100" dir="2700000" algn="tl">
                    <a:srgbClr val="000000">
                      <a:alpha val="43137"/>
                    </a:srgbClr>
                  </a:outerShdw>
                </a:effectLst>
              </a:rPr>
              <a:t>“gestión sostenible de los desechos mediante la aplicación del concepto de las “3 erres” (reducción, reutilización y reciclado)</a:t>
            </a:r>
            <a:r>
              <a:rPr lang="es-ES" b="1" dirty="0"/>
              <a:t> párrafo 135; “3Rs”</a:t>
            </a:r>
          </a:p>
          <a:p>
            <a:pPr>
              <a:buFont typeface="Wingdings" pitchFamily="2" charset="2"/>
              <a:buChar char="ü"/>
              <a:defRPr/>
            </a:pPr>
            <a:endParaRPr lang="es-ES" sz="1000" b="1" dirty="0"/>
          </a:p>
          <a:p>
            <a:pPr>
              <a:buFont typeface="Wingdings" pitchFamily="2" charset="2"/>
              <a:buChar char="ü"/>
              <a:defRPr/>
            </a:pPr>
            <a:r>
              <a:rPr lang="es-ES" b="1" dirty="0"/>
              <a:t> Ítem </a:t>
            </a:r>
            <a:r>
              <a:rPr lang="es-ES" b="1" i="1" dirty="0">
                <a:solidFill>
                  <a:srgbClr val="CC3300"/>
                </a:solidFill>
                <a:effectLst>
                  <a:outerShdw blurRad="38100" dist="38100" dir="2700000" algn="tl">
                    <a:srgbClr val="000000">
                      <a:alpha val="43137"/>
                    </a:srgbClr>
                  </a:outerShdw>
                </a:effectLst>
              </a:rPr>
              <a:t>“Productos químicos y desechos”  </a:t>
            </a:r>
            <a:r>
              <a:rPr lang="es-ES" b="1" dirty="0"/>
              <a:t>párrafos 213 a 223</a:t>
            </a:r>
            <a:endParaRPr lang="es-ES" sz="2000" b="1" i="1" dirty="0">
              <a:solidFill>
                <a:srgbClr val="CC3300"/>
              </a:solidFill>
              <a:effectLst>
                <a:outerShdw blurRad="38100" dist="38100" dir="2700000" algn="tl">
                  <a:srgbClr val="000000">
                    <a:alpha val="43137"/>
                  </a:srgbClr>
                </a:outerShdw>
              </a:effectLst>
            </a:endParaRPr>
          </a:p>
        </p:txBody>
      </p:sp>
      <p:pic>
        <p:nvPicPr>
          <p:cNvPr id="5146" name="Picture 42" descr="http://www.unep.org/about/portals/24119/images/Rio20Logo.jpg">
            <a:hlinkClick r:id="rId7"/>
            <a:extLst>
              <a:ext uri="{FF2B5EF4-FFF2-40B4-BE49-F238E27FC236}">
                <a16:creationId xmlns:a16="http://schemas.microsoft.com/office/drawing/2014/main" id="{5621B02A-ECF1-D79F-3F08-2CC549F517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491E0C3F-C10A-5DFB-4B28-242D792FB05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9B91A73-6B85-6863-B6ED-EF4EFED160D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57C0FD1E-A1CF-6D8B-F7F0-1DB9914B387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250E3B31-22C6-A64A-A238-21B8EA02CC8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F0CA233C-1D7B-EA54-F702-0D6D32ADB0F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9A7C6DFA-3C01-EB00-5372-A58BBC60DEF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39FAA9D-6052-D382-0D07-E0207F30293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C647CD06-26C6-8D56-FD8C-E32AAF4604D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36CCE70D-98BE-F837-7142-66341215590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41BCBAF-2332-FA75-70F4-E84AB4B1D7E8}"/>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3564" name="47 Grupo">
            <a:extLst>
              <a:ext uri="{FF2B5EF4-FFF2-40B4-BE49-F238E27FC236}">
                <a16:creationId xmlns:a16="http://schemas.microsoft.com/office/drawing/2014/main" id="{550922B0-077E-022E-CA19-42032399D4DE}"/>
              </a:ext>
            </a:extLst>
          </p:cNvPr>
          <p:cNvGrpSpPr>
            <a:grpSpLocks/>
          </p:cNvGrpSpPr>
          <p:nvPr/>
        </p:nvGrpSpPr>
        <p:grpSpPr bwMode="auto">
          <a:xfrm>
            <a:off x="-11113" y="5661025"/>
            <a:ext cx="9155113" cy="1212850"/>
            <a:chOff x="-10343" y="5804883"/>
            <a:chExt cx="9190855" cy="1069354"/>
          </a:xfrm>
        </p:grpSpPr>
        <p:pic>
          <p:nvPicPr>
            <p:cNvPr id="23588" name="Picture 34">
              <a:extLst>
                <a:ext uri="{FF2B5EF4-FFF2-40B4-BE49-F238E27FC236}">
                  <a16:creationId xmlns:a16="http://schemas.microsoft.com/office/drawing/2014/main" id="{B6731223-FC12-ABB5-68CF-F43D33935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9" name="Picture 36">
              <a:extLst>
                <a:ext uri="{FF2B5EF4-FFF2-40B4-BE49-F238E27FC236}">
                  <a16:creationId xmlns:a16="http://schemas.microsoft.com/office/drawing/2014/main" id="{F8C66CE4-E002-03A6-875A-3321622AE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0" name="Picture 38">
              <a:extLst>
                <a:ext uri="{FF2B5EF4-FFF2-40B4-BE49-F238E27FC236}">
                  <a16:creationId xmlns:a16="http://schemas.microsoft.com/office/drawing/2014/main" id="{4761DAEF-433E-DE1A-9261-D94F5657D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1" name="Picture 39">
              <a:extLst>
                <a:ext uri="{FF2B5EF4-FFF2-40B4-BE49-F238E27FC236}">
                  <a16:creationId xmlns:a16="http://schemas.microsoft.com/office/drawing/2014/main" id="{F77FCADB-4F79-DC44-5D55-8BB4A013FF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2" name="Picture 35">
              <a:extLst>
                <a:ext uri="{FF2B5EF4-FFF2-40B4-BE49-F238E27FC236}">
                  <a16:creationId xmlns:a16="http://schemas.microsoft.com/office/drawing/2014/main" id="{8A669108-B536-2759-3A78-3997D61177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55502314-70DD-6431-795A-8A4EA803DF12}"/>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09720187-6FD8-153F-4233-F0D05D759C4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F18EFF2-2293-DBC5-02EB-EDD3F006164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6223F826-D532-9241-2662-525FC823DA6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5F20A97-78AF-9B02-DDE4-B251D8141B9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35AE42D5-4DFA-9EF4-D33F-205608A2214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28D8C9C-9E2C-A94F-5C02-DCC9ED439F8A}"/>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5C9939EF-04CD-0444-FCCB-C642AA5EC49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0ABD195D-B370-931A-54C1-D4E74B94E17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E88506B-8592-FED3-631F-7D999BCFF81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361C276-4407-B492-A15F-E1FE7B6EC26A}"/>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3576" name="63 Grupo">
            <a:extLst>
              <a:ext uri="{FF2B5EF4-FFF2-40B4-BE49-F238E27FC236}">
                <a16:creationId xmlns:a16="http://schemas.microsoft.com/office/drawing/2014/main" id="{2EE6D7F1-1F04-C357-547C-6FF5FF1E2D67}"/>
              </a:ext>
            </a:extLst>
          </p:cNvPr>
          <p:cNvGrpSpPr>
            <a:grpSpLocks/>
          </p:cNvGrpSpPr>
          <p:nvPr/>
        </p:nvGrpSpPr>
        <p:grpSpPr bwMode="auto">
          <a:xfrm>
            <a:off x="-11113" y="5645150"/>
            <a:ext cx="9155113" cy="1212850"/>
            <a:chOff x="-10343" y="5804883"/>
            <a:chExt cx="9190855" cy="1069354"/>
          </a:xfrm>
        </p:grpSpPr>
        <p:pic>
          <p:nvPicPr>
            <p:cNvPr id="23583" name="Picture 34">
              <a:extLst>
                <a:ext uri="{FF2B5EF4-FFF2-40B4-BE49-F238E27FC236}">
                  <a16:creationId xmlns:a16="http://schemas.microsoft.com/office/drawing/2014/main" id="{C1764B31-E04A-29FE-2245-5436EE86E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4" name="Picture 36">
              <a:extLst>
                <a:ext uri="{FF2B5EF4-FFF2-40B4-BE49-F238E27FC236}">
                  <a16:creationId xmlns:a16="http://schemas.microsoft.com/office/drawing/2014/main" id="{4B32E6A4-E353-99F8-87DD-108F8ED6A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38">
              <a:extLst>
                <a:ext uri="{FF2B5EF4-FFF2-40B4-BE49-F238E27FC236}">
                  <a16:creationId xmlns:a16="http://schemas.microsoft.com/office/drawing/2014/main" id="{FB51DBB8-A2B8-C2D7-27AE-3BA003C95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6" name="Picture 39">
              <a:extLst>
                <a:ext uri="{FF2B5EF4-FFF2-40B4-BE49-F238E27FC236}">
                  <a16:creationId xmlns:a16="http://schemas.microsoft.com/office/drawing/2014/main" id="{BF802E49-8271-1228-4539-2897681EA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7" name="Picture 35">
              <a:extLst>
                <a:ext uri="{FF2B5EF4-FFF2-40B4-BE49-F238E27FC236}">
                  <a16:creationId xmlns:a16="http://schemas.microsoft.com/office/drawing/2014/main" id="{BDA5F04F-E846-57D2-84AF-1C030CC6C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3BA653C3-5C8D-3267-29D3-6D4E9DBECB32}"/>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4D4B5366-DE2D-4D9D-96B3-FBC301B8313B}"/>
              </a:ext>
            </a:extLst>
          </p:cNvPr>
          <p:cNvSpPr>
            <a:spLocks noChangeArrowheads="1"/>
          </p:cNvSpPr>
          <p:nvPr/>
        </p:nvSpPr>
        <p:spPr bwMode="auto">
          <a:xfrm>
            <a:off x="250825" y="1217613"/>
            <a:ext cx="8785225" cy="4648200"/>
          </a:xfrm>
          <a:prstGeom prst="rect">
            <a:avLst/>
          </a:prstGeom>
          <a:noFill/>
          <a:ln w="9525">
            <a:noFill/>
            <a:miter lim="800000"/>
            <a:headEnd/>
            <a:tailEnd/>
          </a:ln>
          <a:effectLst/>
        </p:spPr>
        <p:txBody>
          <a:bodyPr>
            <a:spAutoFit/>
          </a:bodyPr>
          <a:lstStyle/>
          <a:p>
            <a:pPr algn="ctr">
              <a:defRPr/>
            </a:pPr>
            <a:r>
              <a:rPr lang="es-AR" sz="2000" b="1" cap="all" dirty="0">
                <a:solidFill>
                  <a:srgbClr val="3E9CB2"/>
                </a:solidFill>
                <a:effectLst>
                  <a:outerShdw blurRad="38100" dist="38100" dir="2700000" algn="tl">
                    <a:srgbClr val="000000"/>
                  </a:outerShdw>
                </a:effectLst>
                <a:latin typeface="Arial" pitchFamily="34" charset="0"/>
                <a:cs typeface="Arial" pitchFamily="34" charset="0"/>
              </a:rPr>
              <a:t>Desechos Plásticos y </a:t>
            </a:r>
            <a:r>
              <a:rPr lang="es-AR" sz="2000" b="1" cap="all" dirty="0" err="1">
                <a:solidFill>
                  <a:srgbClr val="3E9CB2"/>
                </a:solidFill>
                <a:effectLst>
                  <a:outerShdw blurRad="38100" dist="38100" dir="2700000" algn="tl">
                    <a:srgbClr val="000000"/>
                  </a:outerShdw>
                </a:effectLst>
                <a:latin typeface="Arial" pitchFamily="34" charset="0"/>
                <a:cs typeface="Arial" pitchFamily="34" charset="0"/>
              </a:rPr>
              <a:t>microplásticos</a:t>
            </a:r>
            <a:endParaRPr lang="es-AR" sz="2000" b="1" cap="all" dirty="0">
              <a:solidFill>
                <a:srgbClr val="3E9CB2"/>
              </a:solidFill>
              <a:effectLst>
                <a:outerShdw blurRad="38100" dist="38100" dir="2700000" algn="tl">
                  <a:srgbClr val="000000"/>
                </a:outerShdw>
              </a:effectLst>
              <a:latin typeface="Arial" pitchFamily="34" charset="0"/>
              <a:cs typeface="Arial" pitchFamily="34" charset="0"/>
            </a:endParaRPr>
          </a:p>
          <a:p>
            <a:pPr algn="ctr">
              <a:buFont typeface="Wingdings" pitchFamily="2" charset="2"/>
              <a:buNone/>
              <a:defRPr/>
            </a:pPr>
            <a:endParaRPr lang="es-AR" sz="1000" b="1" cap="all" dirty="0">
              <a:solidFill>
                <a:srgbClr val="3E9CB2"/>
              </a:solidFill>
              <a:effectLst>
                <a:outerShdw blurRad="38100" dist="38100" dir="2700000" algn="tl">
                  <a:srgbClr val="000000"/>
                </a:outerShdw>
              </a:effectLst>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Resolución AGNU/70/1 </a:t>
            </a:r>
            <a:r>
              <a:rPr lang="es-AR" sz="1400" dirty="0">
                <a:latin typeface="Arial" pitchFamily="34" charset="0"/>
                <a:cs typeface="Arial" pitchFamily="34" charset="0"/>
              </a:rPr>
              <a:t>de 25 de septiembre de 2015, aprobando la Agenda 2030 para el Desarrollo Sostenible, Meta 14.1 del ODS 14, cuyo objetivo es </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al 2025, “prevenir y reducir significativamente la contaminación marina de todo tipo, en particular la producida por actividades realizadas en tierra, incluidos los detritos marinos y la polución por nutrientes”</a:t>
            </a:r>
            <a:r>
              <a:rPr lang="es-AR" sz="1400" dirty="0">
                <a:solidFill>
                  <a:srgbClr val="C00000"/>
                </a:solidFill>
                <a:latin typeface="Arial" pitchFamily="34" charset="0"/>
                <a:cs typeface="Arial" pitchFamily="34" charset="0"/>
              </a:rPr>
              <a:t>.</a:t>
            </a:r>
          </a:p>
          <a:p>
            <a:pPr>
              <a:defRPr/>
            </a:pPr>
            <a:endParaRPr lang="es-AR" sz="1000"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AR" sz="1400" dirty="0">
                <a:latin typeface="Arial" pitchFamily="34" charset="0"/>
                <a:cs typeface="Arial" pitchFamily="34" charset="0"/>
              </a:rPr>
              <a:t> Informe de evaluación de 2016 del PNUMA </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“Detritos plásticos y </a:t>
            </a:r>
            <a:r>
              <a:rPr lang="es-AR" sz="1400" b="1" i="1" dirty="0" err="1">
                <a:solidFill>
                  <a:srgbClr val="C00000"/>
                </a:solidFill>
                <a:effectLst>
                  <a:outerShdw blurRad="38100" dist="38100" dir="2700000" algn="tl">
                    <a:srgbClr val="000000">
                      <a:alpha val="43137"/>
                    </a:srgbClr>
                  </a:outerShdw>
                </a:effectLst>
                <a:latin typeface="Arial" pitchFamily="34" charset="0"/>
                <a:cs typeface="Arial" pitchFamily="34" charset="0"/>
              </a:rPr>
              <a:t>microplásticos</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 marinos: la experiencia mundial y la investigación para estimular la adopción de medidas y orientar el cambio de política” </a:t>
            </a:r>
            <a:r>
              <a:rPr lang="es-AR" sz="1400" dirty="0">
                <a:latin typeface="Arial" pitchFamily="34" charset="0"/>
                <a:cs typeface="Arial" pitchFamily="34" charset="0"/>
              </a:rPr>
              <a:t>y informe PNUMA </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“Lucha contra la basura plástica marina y los </a:t>
            </a:r>
            <a:r>
              <a:rPr lang="es-AR" sz="1400" b="1" i="1" dirty="0" err="1">
                <a:solidFill>
                  <a:srgbClr val="C00000"/>
                </a:solidFill>
                <a:effectLst>
                  <a:outerShdw blurRad="38100" dist="38100" dir="2700000" algn="tl">
                    <a:srgbClr val="000000">
                      <a:alpha val="43137"/>
                    </a:srgbClr>
                  </a:outerShdw>
                </a:effectLst>
                <a:latin typeface="Arial" pitchFamily="34" charset="0"/>
                <a:cs typeface="Arial" pitchFamily="34" charset="0"/>
              </a:rPr>
              <a:t>microplásticos</a:t>
            </a:r>
            <a:r>
              <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 una evaluación de la eficacia de las estrategias y los enfoques de gobernanza internacionales, regionales y subregionales”</a:t>
            </a:r>
          </a:p>
          <a:p>
            <a:pPr>
              <a:defRPr/>
            </a:pPr>
            <a:endParaRPr lang="es-ES" sz="10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Resolución PNUMA/ANUMA.3/Res.7</a:t>
            </a:r>
            <a:endParaRPr lang="es-ES" sz="1400" dirty="0">
              <a:latin typeface="Arial" pitchFamily="34" charset="0"/>
              <a:cs typeface="Arial" pitchFamily="34" charset="0"/>
            </a:endParaRPr>
          </a:p>
          <a:p>
            <a:pPr marL="285750" indent="-285750">
              <a:buFont typeface="Wingdings" panose="05000000000000000000" pitchFamily="2" charset="2"/>
              <a:buChar char="q"/>
              <a:defRPr/>
            </a:pPr>
            <a:r>
              <a:rPr lang="es-AR" sz="1400" dirty="0">
                <a:latin typeface="Arial" pitchFamily="34" charset="0"/>
                <a:cs typeface="Arial" pitchFamily="34" charset="0"/>
              </a:rPr>
              <a:t>Desarrollar planes de acción para la </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prevención de la basura marina y el vertido de </a:t>
            </a:r>
            <a:r>
              <a:rPr lang="es-AR"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microplásticos</a:t>
            </a:r>
            <a:r>
              <a:rPr lang="es-AR" sz="1400" dirty="0">
                <a:latin typeface="Arial" pitchFamily="34" charset="0"/>
                <a:cs typeface="Arial" pitchFamily="34" charset="0"/>
              </a:rPr>
              <a:t>, fomentando la eficiencia en el uso de los recursos e incrementando los porcentajes de recolección y reciclado de desechos plásticos; rediseñando y reutilizando productos y materiales; </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evitando el uso innecesario de productos plásticos y plásticos que contengan sustancias químicas que son motivo de especial preocupación</a:t>
            </a:r>
          </a:p>
          <a:p>
            <a:pPr marL="285750" indent="-285750">
              <a:buFont typeface="Wingdings" panose="05000000000000000000" pitchFamily="2" charset="2"/>
              <a:buChar char="q"/>
              <a:defRPr/>
            </a:pPr>
            <a:r>
              <a:rPr lang="es-AR" sz="1400" dirty="0">
                <a:latin typeface="Arial" pitchFamily="34" charset="0"/>
                <a:cs typeface="Arial" pitchFamily="34" charset="0"/>
              </a:rPr>
              <a:t>Incluir la basura marina y los </a:t>
            </a:r>
            <a:r>
              <a:rPr lang="es-AR" sz="1400" dirty="0" err="1">
                <a:latin typeface="Arial" pitchFamily="34" charset="0"/>
                <a:cs typeface="Arial" pitchFamily="34" charset="0"/>
              </a:rPr>
              <a:t>microplásticos</a:t>
            </a:r>
            <a:r>
              <a:rPr lang="es-AR" sz="1400" dirty="0">
                <a:latin typeface="Arial" pitchFamily="34" charset="0"/>
                <a:cs typeface="Arial" pitchFamily="34" charset="0"/>
              </a:rPr>
              <a:t> en los planes de gestión de residuos locales, nacionales y regionales y en el tratamiento de aguas residuales</a:t>
            </a:r>
          </a:p>
        </p:txBody>
      </p:sp>
      <p:pic>
        <p:nvPicPr>
          <p:cNvPr id="23579" name="Picture 2">
            <a:extLst>
              <a:ext uri="{FF2B5EF4-FFF2-40B4-BE49-F238E27FC236}">
                <a16:creationId xmlns:a16="http://schemas.microsoft.com/office/drawing/2014/main" id="{613B8EBB-5308-B120-1C3C-601CDFE1F2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Picture 3">
            <a:extLst>
              <a:ext uri="{FF2B5EF4-FFF2-40B4-BE49-F238E27FC236}">
                <a16:creationId xmlns:a16="http://schemas.microsoft.com/office/drawing/2014/main" id="{886F1948-FC2F-FFEB-018D-93235AB83A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1" name="Picture 4" descr="A view of the gardens of the UN Environment Programme headquarters">
            <a:extLst>
              <a:ext uri="{FF2B5EF4-FFF2-40B4-BE49-F238E27FC236}">
                <a16:creationId xmlns:a16="http://schemas.microsoft.com/office/drawing/2014/main" id="{8B8FCF10-DB20-CF8D-3463-55A980B0B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2" name="Picture 5">
            <a:extLst>
              <a:ext uri="{FF2B5EF4-FFF2-40B4-BE49-F238E27FC236}">
                <a16:creationId xmlns:a16="http://schemas.microsoft.com/office/drawing/2014/main" id="{E863A755-7E94-0D37-E0B2-DFB33DD773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F999EA94-7353-45C3-75CE-A15B95D22AB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73890094-86E1-39B8-F200-19B3C7DC8D4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325BA34-9D71-FFEF-586F-31F630A83C9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BBD4EDB8-23C3-167F-D24D-22ED56DD2E1F}"/>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8C0EDD9C-DA14-695A-C06C-231EB06681D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C0400B25-3D10-7E5C-0F85-199E2C3AEE8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5898F02-E894-8448-FBF7-47F24D31605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203D1883-02A2-F35D-D9F3-C8FF9BBD559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E781ADA6-4C1B-E99B-DCEF-F5280B5F3AD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D0F0A60C-7D89-49F0-5B9B-1D4B2A2971E2}"/>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4588" name="47 Grupo">
            <a:extLst>
              <a:ext uri="{FF2B5EF4-FFF2-40B4-BE49-F238E27FC236}">
                <a16:creationId xmlns:a16="http://schemas.microsoft.com/office/drawing/2014/main" id="{520AEF79-F7B0-8FDD-2A78-C927E9D49A0F}"/>
              </a:ext>
            </a:extLst>
          </p:cNvPr>
          <p:cNvGrpSpPr>
            <a:grpSpLocks/>
          </p:cNvGrpSpPr>
          <p:nvPr/>
        </p:nvGrpSpPr>
        <p:grpSpPr bwMode="auto">
          <a:xfrm>
            <a:off x="-11113" y="5661025"/>
            <a:ext cx="9155113" cy="1212850"/>
            <a:chOff x="-10343" y="5804883"/>
            <a:chExt cx="9190855" cy="1069354"/>
          </a:xfrm>
        </p:grpSpPr>
        <p:pic>
          <p:nvPicPr>
            <p:cNvPr id="24612" name="Picture 34">
              <a:extLst>
                <a:ext uri="{FF2B5EF4-FFF2-40B4-BE49-F238E27FC236}">
                  <a16:creationId xmlns:a16="http://schemas.microsoft.com/office/drawing/2014/main" id="{33EF1177-3327-25F0-8298-875ED11C6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6">
              <a:extLst>
                <a:ext uri="{FF2B5EF4-FFF2-40B4-BE49-F238E27FC236}">
                  <a16:creationId xmlns:a16="http://schemas.microsoft.com/office/drawing/2014/main" id="{B97522F7-ED07-3792-539B-DEDDD3914E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8">
              <a:extLst>
                <a:ext uri="{FF2B5EF4-FFF2-40B4-BE49-F238E27FC236}">
                  <a16:creationId xmlns:a16="http://schemas.microsoft.com/office/drawing/2014/main" id="{59DD7A8C-6F2F-A5E8-CEDB-54D017301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39">
              <a:extLst>
                <a:ext uri="{FF2B5EF4-FFF2-40B4-BE49-F238E27FC236}">
                  <a16:creationId xmlns:a16="http://schemas.microsoft.com/office/drawing/2014/main" id="{DF1641CF-E501-6D1B-7E23-A06EE045A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35">
              <a:extLst>
                <a:ext uri="{FF2B5EF4-FFF2-40B4-BE49-F238E27FC236}">
                  <a16:creationId xmlns:a16="http://schemas.microsoft.com/office/drawing/2014/main" id="{9F60FC50-A985-B598-2976-420AEC041E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D7F14F08-086D-C5D9-5F35-9431AD52E44C}"/>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99EBB42C-DC09-481D-EFD9-9187E95C311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63934A6D-B423-2807-8BC5-DBB69EB1072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ABD8789-76A1-6FCB-B943-6C87931E425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463E2DD-2586-125C-BD79-56CC3DD1FDF3}"/>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D48BB716-5F29-905B-4C1F-481C7D1ED3A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AA90710-FFFF-BFAC-D87F-64A81250176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7EAA710B-43C0-197C-8689-746C4268B3DF}"/>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9A2A999C-5912-3DDA-A878-A13A6237AFC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FF794E8E-4273-6C34-30F8-D4FC1DAE9A7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33D37458-94F4-8351-6AFC-D5DE2FA4ABB2}"/>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4600" name="63 Grupo">
            <a:extLst>
              <a:ext uri="{FF2B5EF4-FFF2-40B4-BE49-F238E27FC236}">
                <a16:creationId xmlns:a16="http://schemas.microsoft.com/office/drawing/2014/main" id="{749D5F73-51AB-A2A0-DE63-574D470796A1}"/>
              </a:ext>
            </a:extLst>
          </p:cNvPr>
          <p:cNvGrpSpPr>
            <a:grpSpLocks/>
          </p:cNvGrpSpPr>
          <p:nvPr/>
        </p:nvGrpSpPr>
        <p:grpSpPr bwMode="auto">
          <a:xfrm>
            <a:off x="-11113" y="5645150"/>
            <a:ext cx="9155113" cy="1212850"/>
            <a:chOff x="-10343" y="5804883"/>
            <a:chExt cx="9190855" cy="1069354"/>
          </a:xfrm>
        </p:grpSpPr>
        <p:pic>
          <p:nvPicPr>
            <p:cNvPr id="24607" name="Picture 34">
              <a:extLst>
                <a:ext uri="{FF2B5EF4-FFF2-40B4-BE49-F238E27FC236}">
                  <a16:creationId xmlns:a16="http://schemas.microsoft.com/office/drawing/2014/main" id="{AA6C7DE0-B690-8DB2-75EC-E1026423A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6">
              <a:extLst>
                <a:ext uri="{FF2B5EF4-FFF2-40B4-BE49-F238E27FC236}">
                  <a16:creationId xmlns:a16="http://schemas.microsoft.com/office/drawing/2014/main" id="{95A7AB42-7974-91E5-374C-B4ED80C5E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8">
              <a:extLst>
                <a:ext uri="{FF2B5EF4-FFF2-40B4-BE49-F238E27FC236}">
                  <a16:creationId xmlns:a16="http://schemas.microsoft.com/office/drawing/2014/main" id="{83AC0FFD-54CE-FFC0-13D5-2C1B93FB1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9">
              <a:extLst>
                <a:ext uri="{FF2B5EF4-FFF2-40B4-BE49-F238E27FC236}">
                  <a16:creationId xmlns:a16="http://schemas.microsoft.com/office/drawing/2014/main" id="{56603BDD-4872-30D1-4FBC-B35B6082B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5">
              <a:extLst>
                <a:ext uri="{FF2B5EF4-FFF2-40B4-BE49-F238E27FC236}">
                  <a16:creationId xmlns:a16="http://schemas.microsoft.com/office/drawing/2014/main" id="{5829ED6F-24BE-FD21-75BF-4510880760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FF4797FA-92F7-ED9D-8DA6-F40F5966DD91}"/>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6AD2B61-5D22-08B0-15CA-2A66E4310139}"/>
              </a:ext>
            </a:extLst>
          </p:cNvPr>
          <p:cNvSpPr>
            <a:spLocks noChangeArrowheads="1"/>
          </p:cNvSpPr>
          <p:nvPr/>
        </p:nvSpPr>
        <p:spPr bwMode="auto">
          <a:xfrm>
            <a:off x="179388" y="1581150"/>
            <a:ext cx="8785225" cy="3200400"/>
          </a:xfrm>
          <a:prstGeom prst="rect">
            <a:avLst/>
          </a:prstGeom>
          <a:noFill/>
          <a:ln w="9525">
            <a:noFill/>
            <a:miter lim="800000"/>
            <a:headEnd/>
            <a:tailEnd/>
          </a:ln>
          <a:effectLst/>
        </p:spPr>
        <p:txBody>
          <a:bodyPr>
            <a:spAutoFit/>
          </a:bodyPr>
          <a:lstStyle/>
          <a:p>
            <a:pPr algn="ctr">
              <a:defRPr/>
            </a:pPr>
            <a:r>
              <a:rPr lang="es-AR" sz="2000" b="1" cap="all" dirty="0">
                <a:solidFill>
                  <a:srgbClr val="3E9CB2"/>
                </a:solidFill>
                <a:effectLst>
                  <a:outerShdw blurRad="38100" dist="38100" dir="2700000" algn="tl">
                    <a:srgbClr val="000000"/>
                  </a:outerShdw>
                </a:effectLst>
                <a:latin typeface="Arial" pitchFamily="34" charset="0"/>
                <a:cs typeface="Arial" pitchFamily="34" charset="0"/>
              </a:rPr>
              <a:t>Desechos Plásticos y </a:t>
            </a:r>
            <a:r>
              <a:rPr lang="es-AR" sz="2000" b="1" cap="all" dirty="0" err="1">
                <a:solidFill>
                  <a:srgbClr val="3E9CB2"/>
                </a:solidFill>
                <a:effectLst>
                  <a:outerShdw blurRad="38100" dist="38100" dir="2700000" algn="tl">
                    <a:srgbClr val="000000"/>
                  </a:outerShdw>
                </a:effectLst>
                <a:latin typeface="Arial" pitchFamily="34" charset="0"/>
                <a:cs typeface="Arial" pitchFamily="34" charset="0"/>
              </a:rPr>
              <a:t>microplásticos</a:t>
            </a:r>
            <a:endParaRPr lang="es-AR" sz="2000" b="1" cap="all" dirty="0">
              <a:solidFill>
                <a:srgbClr val="3E9CB2"/>
              </a:solidFill>
              <a:effectLst>
                <a:outerShdw blurRad="38100" dist="38100" dir="2700000" algn="tl">
                  <a:srgbClr val="000000"/>
                </a:outerShdw>
              </a:effectLst>
              <a:latin typeface="Arial" pitchFamily="34" charset="0"/>
              <a:cs typeface="Arial" pitchFamily="34" charset="0"/>
            </a:endParaRPr>
          </a:p>
          <a:p>
            <a:pPr algn="ctr">
              <a:defRPr/>
            </a:pPr>
            <a:endParaRPr lang="es-AR" sz="2000" b="1" cap="all" dirty="0">
              <a:solidFill>
                <a:srgbClr val="3E9CB2"/>
              </a:solidFill>
              <a:effectLst>
                <a:outerShdw blurRad="38100" dist="38100" dir="2700000" algn="tl">
                  <a:srgbClr val="000000"/>
                </a:outerShdw>
              </a:effectLst>
              <a:latin typeface="Arial" pitchFamily="34" charset="0"/>
              <a:cs typeface="Arial" pitchFamily="34" charset="0"/>
            </a:endParaRPr>
          </a:p>
          <a:p>
            <a:pPr>
              <a:defRPr/>
            </a:pPr>
            <a:endParaRPr lang="es-ES" sz="800" dirty="0">
              <a:latin typeface="Arial" pitchFamily="34" charset="0"/>
              <a:cs typeface="Arial" pitchFamily="34" charset="0"/>
            </a:endParaRPr>
          </a:p>
          <a:p>
            <a:pPr>
              <a:buFont typeface="Wingdings" pitchFamily="2" charset="2"/>
              <a:buChar char="Ø"/>
              <a:defRPr/>
            </a:pPr>
            <a:r>
              <a:rPr lang="es-ES" sz="1400" dirty="0">
                <a:latin typeface="Arial" pitchFamily="34" charset="0"/>
                <a:cs typeface="Arial" pitchFamily="34" charset="0"/>
              </a:rPr>
              <a:t> </a:t>
            </a:r>
            <a:r>
              <a:rPr lang="es-ES" sz="1400" b="1" i="1" dirty="0">
                <a:solidFill>
                  <a:srgbClr val="C00000"/>
                </a:solidFill>
                <a:effectLst>
                  <a:outerShdw blurRad="38100" dist="38100" dir="2700000" algn="tl">
                    <a:srgbClr val="000000">
                      <a:alpha val="43137"/>
                    </a:srgbClr>
                  </a:outerShdw>
                </a:effectLst>
                <a:latin typeface="Arial" pitchFamily="34" charset="0"/>
                <a:cs typeface="Arial" pitchFamily="34" charset="0"/>
              </a:rPr>
              <a:t>Resolución PNUMA/ANUMA.3/Res.7</a:t>
            </a:r>
          </a:p>
          <a:p>
            <a:pPr marL="285750" indent="-285750">
              <a:buFont typeface="Wingdings" panose="05000000000000000000" pitchFamily="2" charset="2"/>
              <a:buChar char="q"/>
              <a:defRPr/>
            </a:pPr>
            <a:r>
              <a:rPr lang="es-AR" sz="1400" dirty="0">
                <a:latin typeface="Arial" pitchFamily="34" charset="0"/>
                <a:cs typeface="Arial" pitchFamily="34" charset="0"/>
              </a:rPr>
              <a:t>Observa la función de sectores clave como los productores de plásticos, los minoristas y el sector de los bienes de consumo, así como los importadores, las empresas de transporte y las empresas de embalaje para contribuir a la reducción de los desechos marinos, incluidos los </a:t>
            </a:r>
            <a:r>
              <a:rPr lang="es-AR" sz="1400" dirty="0" err="1">
                <a:latin typeface="Arial" pitchFamily="34" charset="0"/>
                <a:cs typeface="Arial" pitchFamily="34" charset="0"/>
              </a:rPr>
              <a:t>microplásticos</a:t>
            </a:r>
            <a:r>
              <a:rPr lang="es-AR" sz="1400" dirty="0">
                <a:latin typeface="Arial" pitchFamily="34" charset="0"/>
                <a:cs typeface="Arial" pitchFamily="34" charset="0"/>
              </a:rPr>
              <a:t>, derivados de sus productos y actividades, así como para proporcionar información sobre los efectos derivados de sus productos durante todo su ciclo de vida, y promueve enfoques innovadores, como el uso de planes de </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Responsabilidad Ampliada de los Productores</a:t>
            </a:r>
            <a:r>
              <a:rPr lang="es-AR" sz="1400" dirty="0">
                <a:latin typeface="Arial" pitchFamily="34" charset="0"/>
                <a:cs typeface="Arial" pitchFamily="34" charset="0"/>
              </a:rPr>
              <a:t>, planes de depósito de contenedores y otras iniciativas.</a:t>
            </a:r>
          </a:p>
          <a:p>
            <a:pPr marL="285750" indent="-285750">
              <a:buFont typeface="Wingdings" panose="05000000000000000000" pitchFamily="2" charset="2"/>
              <a:buChar char="q"/>
              <a:defRPr/>
            </a:pPr>
            <a:r>
              <a:rPr lang="es-AR" sz="1400" dirty="0">
                <a:latin typeface="Arial" pitchFamily="34" charset="0"/>
                <a:cs typeface="Arial" pitchFamily="34" charset="0"/>
              </a:rPr>
              <a:t>Convoca reuniones de un </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Grupo Especial de Expertos de Composición Abierta (Ad Hoc Open-</a:t>
            </a:r>
            <a:r>
              <a:rPr lang="es-AR"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ended</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AR"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Working</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s-AR" sz="1400" b="1" i="1" dirty="0" err="1">
                <a:solidFill>
                  <a:srgbClr val="FFC000"/>
                </a:solidFill>
                <a:effectLst>
                  <a:outerShdw blurRad="38100" dist="38100" dir="2700000" algn="tl">
                    <a:srgbClr val="000000">
                      <a:alpha val="43137"/>
                    </a:srgbClr>
                  </a:outerShdw>
                </a:effectLst>
                <a:latin typeface="Arial" pitchFamily="34" charset="0"/>
                <a:cs typeface="Arial" pitchFamily="34" charset="0"/>
              </a:rPr>
              <a:t>Group</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 AHEG)</a:t>
            </a:r>
            <a:r>
              <a:rPr lang="es-AR" sz="1400" dirty="0">
                <a:latin typeface="Arial" pitchFamily="34" charset="0"/>
                <a:cs typeface="Arial" pitchFamily="34" charset="0"/>
              </a:rPr>
              <a:t>, a fin de examinar los obstáculos y opciones existentes en la lucha contra la basura plástica y los </a:t>
            </a:r>
            <a:r>
              <a:rPr lang="es-AR" sz="1400" dirty="0" err="1">
                <a:latin typeface="Arial" pitchFamily="34" charset="0"/>
                <a:cs typeface="Arial" pitchFamily="34" charset="0"/>
              </a:rPr>
              <a:t>microplásticos</a:t>
            </a:r>
            <a:r>
              <a:rPr lang="es-AR" sz="1400" dirty="0">
                <a:latin typeface="Arial" pitchFamily="34" charset="0"/>
                <a:cs typeface="Arial" pitchFamily="34" charset="0"/>
              </a:rPr>
              <a:t> marinos de todas las fuentes, en especial las fuentes terrestres: </a:t>
            </a:r>
            <a:r>
              <a:rPr lang="es-AR" sz="1400" b="1" i="1" dirty="0">
                <a:solidFill>
                  <a:srgbClr val="FFC000"/>
                </a:solidFill>
                <a:effectLst>
                  <a:outerShdw blurRad="38100" dist="38100" dir="2700000" algn="tl">
                    <a:srgbClr val="000000">
                      <a:alpha val="43137"/>
                    </a:srgbClr>
                  </a:outerShdw>
                </a:effectLst>
                <a:latin typeface="Arial" pitchFamily="34" charset="0"/>
                <a:cs typeface="Arial" pitchFamily="34" charset="0"/>
              </a:rPr>
              <a:t>Primera Reunión, Nairobi 29/31 Mayo y Segunda Reunión, Ginebra 3/7 Diciembre, 2018</a:t>
            </a:r>
            <a:endParaRPr lang="es-AR" sz="1400" b="1" i="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4603" name="Picture 2">
            <a:extLst>
              <a:ext uri="{FF2B5EF4-FFF2-40B4-BE49-F238E27FC236}">
                <a16:creationId xmlns:a16="http://schemas.microsoft.com/office/drawing/2014/main" id="{3724872D-1452-1CDB-8C5D-428D04A34D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2875"/>
            <a:ext cx="24288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3">
            <a:extLst>
              <a:ext uri="{FF2B5EF4-FFF2-40B4-BE49-F238E27FC236}">
                <a16:creationId xmlns:a16="http://schemas.microsoft.com/office/drawing/2014/main" id="{E15365FC-F8B2-9EA2-631E-9F64BEAD63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25" y="-169863"/>
            <a:ext cx="15001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4" descr="A view of the gardens of the UN Environment Programme headquarters">
            <a:extLst>
              <a:ext uri="{FF2B5EF4-FFF2-40B4-BE49-F238E27FC236}">
                <a16:creationId xmlns:a16="http://schemas.microsoft.com/office/drawing/2014/main" id="{1BD4FDEC-C711-AA60-1065-E9CF3C5B81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42875"/>
            <a:ext cx="2135187"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5">
            <a:extLst>
              <a:ext uri="{FF2B5EF4-FFF2-40B4-BE49-F238E27FC236}">
                <a16:creationId xmlns:a16="http://schemas.microsoft.com/office/drawing/2014/main" id="{93D3B8DD-4577-B288-EC7D-93FCA20296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2475" y="-142875"/>
            <a:ext cx="21526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E46B37CE-8F3D-84B0-2943-D49B0DC1C71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DB8F0E9-BE62-5F4A-2F94-0FA47DF2F25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8D2A964-0C7C-3800-D793-34B5704C771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C75565C-F4F8-B905-0663-29EEB9B1CCC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D3A5FBB-6055-B932-34B7-90CCF5631A8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B2C05C1-450B-E858-3F32-B17D488FAA5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56B2BD12-D011-1499-0AFE-D21BA1EF4947}"/>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D2C6919-C723-0775-EC08-DA64B20A63B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61C3183-7182-B9A5-8A78-CED8977706C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10D3F47-4D4A-6491-80AE-3F016C81A16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5612" name="47 Grupo">
            <a:extLst>
              <a:ext uri="{FF2B5EF4-FFF2-40B4-BE49-F238E27FC236}">
                <a16:creationId xmlns:a16="http://schemas.microsoft.com/office/drawing/2014/main" id="{FA40FDBE-8B6E-612B-4D17-BF30D06560CA}"/>
              </a:ext>
            </a:extLst>
          </p:cNvPr>
          <p:cNvGrpSpPr>
            <a:grpSpLocks/>
          </p:cNvGrpSpPr>
          <p:nvPr/>
        </p:nvGrpSpPr>
        <p:grpSpPr bwMode="auto">
          <a:xfrm>
            <a:off x="-11113" y="5661025"/>
            <a:ext cx="9155113" cy="1212850"/>
            <a:chOff x="-10343" y="5804883"/>
            <a:chExt cx="9190855" cy="1069354"/>
          </a:xfrm>
        </p:grpSpPr>
        <p:pic>
          <p:nvPicPr>
            <p:cNvPr id="25636" name="Picture 34">
              <a:extLst>
                <a:ext uri="{FF2B5EF4-FFF2-40B4-BE49-F238E27FC236}">
                  <a16:creationId xmlns:a16="http://schemas.microsoft.com/office/drawing/2014/main" id="{D32611D7-2E69-E9C0-5477-C23D20B27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36">
              <a:extLst>
                <a:ext uri="{FF2B5EF4-FFF2-40B4-BE49-F238E27FC236}">
                  <a16:creationId xmlns:a16="http://schemas.microsoft.com/office/drawing/2014/main" id="{BA99FC2F-B6C7-CD64-C962-72112CA4C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38">
              <a:extLst>
                <a:ext uri="{FF2B5EF4-FFF2-40B4-BE49-F238E27FC236}">
                  <a16:creationId xmlns:a16="http://schemas.microsoft.com/office/drawing/2014/main" id="{9C16096D-5ABD-C313-6F19-B92348E101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39">
              <a:extLst>
                <a:ext uri="{FF2B5EF4-FFF2-40B4-BE49-F238E27FC236}">
                  <a16:creationId xmlns:a16="http://schemas.microsoft.com/office/drawing/2014/main" id="{6A0F233A-F895-01DF-2D1C-38A5865CE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35">
              <a:extLst>
                <a:ext uri="{FF2B5EF4-FFF2-40B4-BE49-F238E27FC236}">
                  <a16:creationId xmlns:a16="http://schemas.microsoft.com/office/drawing/2014/main" id="{51588F42-DED4-0114-4BC8-56B6A2C32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710618D8-D577-A76C-4599-EB143FBE2431}"/>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A3C82BF0-A924-783A-1F76-E7F36DDB2E9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F44EA9AE-1418-8D5E-1897-0B78A23CEF4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49335196-4E90-83E7-F832-FE222EF3997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FD946F70-8622-E3DC-05C1-B4A88AB3CF28}"/>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A19CB0D-D327-6BD3-4422-9A41382A857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3951F8F-F0B6-111B-A337-2C035CB99B6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D7D4FED-174A-D844-B2CF-4E6BEE89239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6B423762-B5F8-FE5F-95DE-79F175261AF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71F95478-FF59-33E1-0572-ADE36B9D353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796771AA-1646-19A8-95D4-F9F0A3383360}"/>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5624" name="63 Grupo">
            <a:extLst>
              <a:ext uri="{FF2B5EF4-FFF2-40B4-BE49-F238E27FC236}">
                <a16:creationId xmlns:a16="http://schemas.microsoft.com/office/drawing/2014/main" id="{5C8702B3-647B-394A-C465-54E5DC62369B}"/>
              </a:ext>
            </a:extLst>
          </p:cNvPr>
          <p:cNvGrpSpPr>
            <a:grpSpLocks/>
          </p:cNvGrpSpPr>
          <p:nvPr/>
        </p:nvGrpSpPr>
        <p:grpSpPr bwMode="auto">
          <a:xfrm>
            <a:off x="-11113" y="5645150"/>
            <a:ext cx="9155113" cy="1212850"/>
            <a:chOff x="-10343" y="5804883"/>
            <a:chExt cx="9190855" cy="1069354"/>
          </a:xfrm>
        </p:grpSpPr>
        <p:pic>
          <p:nvPicPr>
            <p:cNvPr id="25631" name="Picture 34">
              <a:extLst>
                <a:ext uri="{FF2B5EF4-FFF2-40B4-BE49-F238E27FC236}">
                  <a16:creationId xmlns:a16="http://schemas.microsoft.com/office/drawing/2014/main" id="{B86D356D-D486-8F75-1F47-8623D8C85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36">
              <a:extLst>
                <a:ext uri="{FF2B5EF4-FFF2-40B4-BE49-F238E27FC236}">
                  <a16:creationId xmlns:a16="http://schemas.microsoft.com/office/drawing/2014/main" id="{BB0D960B-9960-6B8F-FBD7-4C05A0143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38">
              <a:extLst>
                <a:ext uri="{FF2B5EF4-FFF2-40B4-BE49-F238E27FC236}">
                  <a16:creationId xmlns:a16="http://schemas.microsoft.com/office/drawing/2014/main" id="{95E95BAE-6267-3894-D135-A69E51B28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39">
              <a:extLst>
                <a:ext uri="{FF2B5EF4-FFF2-40B4-BE49-F238E27FC236}">
                  <a16:creationId xmlns:a16="http://schemas.microsoft.com/office/drawing/2014/main" id="{EF009041-1E5D-3EC8-D77E-75263093B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35">
              <a:extLst>
                <a:ext uri="{FF2B5EF4-FFF2-40B4-BE49-F238E27FC236}">
                  <a16:creationId xmlns:a16="http://schemas.microsoft.com/office/drawing/2014/main" id="{725C28C3-230D-9F9B-2071-5ABDB0AAA3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C1DBDB5-B828-14C4-0C4D-AC35F0A1B683}"/>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7E24CC7-A380-F52E-E8BA-01408227B3AA}"/>
              </a:ext>
            </a:extLst>
          </p:cNvPr>
          <p:cNvSpPr>
            <a:spLocks noChangeArrowheads="1"/>
          </p:cNvSpPr>
          <p:nvPr/>
        </p:nvSpPr>
        <p:spPr bwMode="auto">
          <a:xfrm>
            <a:off x="107950" y="800100"/>
            <a:ext cx="8928100" cy="5232400"/>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IV ANUMA</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5 al 15 de MARZO 2019</a:t>
            </a:r>
          </a:p>
          <a:p>
            <a:pPr algn="ctr">
              <a:buFont typeface="Wingdings" pitchFamily="2" charset="2"/>
              <a:buNone/>
              <a:defRPr/>
            </a:pPr>
            <a:endParaRPr lang="es-AR" sz="800" b="1" dirty="0">
              <a:effectLst>
                <a:outerShdw blurRad="38100" dist="38100" dir="2700000" algn="tl">
                  <a:srgbClr val="FFFFFF"/>
                </a:outerShdw>
              </a:effectLst>
            </a:endParaRPr>
          </a:p>
          <a:p>
            <a:pPr>
              <a:buFont typeface="Wingdings" pitchFamily="2" charset="2"/>
              <a:buChar char="Ø"/>
              <a:defRPr/>
            </a:pPr>
            <a:r>
              <a:rPr lang="es-AR" sz="1400" dirty="0">
                <a:latin typeface="Arial" pitchFamily="34" charset="0"/>
                <a:cs typeface="Arial" pitchFamily="34" charset="0"/>
              </a:rPr>
              <a:t> </a:t>
            </a:r>
            <a:r>
              <a:rPr lang="es-AR" sz="1400" b="1" dirty="0">
                <a:effectLst>
                  <a:outerShdw blurRad="38100" dist="38100" dir="2700000" algn="tl">
                    <a:srgbClr val="000000">
                      <a:alpha val="43137"/>
                    </a:srgbClr>
                  </a:outerShdw>
                </a:effectLst>
              </a:rPr>
              <a:t>UNEP/EA.4/HLS.1 </a:t>
            </a:r>
            <a:r>
              <a:rPr lang="es-AR" sz="1400" b="1" i="1" dirty="0">
                <a:solidFill>
                  <a:srgbClr val="CC3300"/>
                </a:solidFill>
                <a:effectLst>
                  <a:outerShdw blurRad="38100" dist="38100" dir="2700000" algn="tl">
                    <a:srgbClr val="000000">
                      <a:alpha val="43137"/>
                    </a:srgbClr>
                  </a:outerShdw>
                </a:effectLst>
              </a:rPr>
              <a:t>Declaración Ministerial “Soluciones innovadoras para los problemas ambientales y el consumo y la producción sostenibles”</a:t>
            </a:r>
          </a:p>
          <a:p>
            <a:pPr>
              <a:defRPr/>
            </a:pPr>
            <a:endParaRPr lang="es-AR" sz="8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UNEP/EA.4/Res.1 </a:t>
            </a:r>
            <a:r>
              <a:rPr lang="es-AR" sz="1400" b="1" i="1" dirty="0">
                <a:solidFill>
                  <a:srgbClr val="CC3300"/>
                </a:solidFill>
                <a:effectLst>
                  <a:outerShdw blurRad="38100" dist="38100" dir="2700000" algn="tl">
                    <a:srgbClr val="000000">
                      <a:alpha val="43137"/>
                    </a:srgbClr>
                  </a:outerShdw>
                </a:effectLst>
              </a:rPr>
              <a:t>“Vías innovadoras para lograr el consumo y la producción sostenibles</a:t>
            </a:r>
            <a:r>
              <a:rPr lang="es-ES" sz="1400" b="1" i="1" dirty="0">
                <a:solidFill>
                  <a:srgbClr val="CC3300"/>
                </a:solidFill>
                <a:effectLst>
                  <a:outerShdw blurRad="38100" dist="38100" dir="2700000" algn="tl">
                    <a:srgbClr val="000000">
                      <a:alpha val="43137"/>
                    </a:srgbClr>
                  </a:outerShdw>
                </a:effectLst>
              </a:rPr>
              <a:t>”: </a:t>
            </a:r>
            <a:r>
              <a:rPr lang="es-ES" sz="1400" b="1" i="1" dirty="0">
                <a:solidFill>
                  <a:srgbClr val="FFC000"/>
                </a:solidFill>
                <a:effectLst>
                  <a:outerShdw blurRad="38100" dist="38100" dir="2700000" algn="tl">
                    <a:srgbClr val="000000">
                      <a:alpha val="43137"/>
                    </a:srgbClr>
                  </a:outerShdw>
                </a:effectLst>
              </a:rPr>
              <a:t>sectores </a:t>
            </a:r>
            <a:r>
              <a:rPr lang="es-AR" sz="1400" b="1" i="1" dirty="0">
                <a:solidFill>
                  <a:srgbClr val="FFC000"/>
                </a:solidFill>
                <a:effectLst>
                  <a:outerShdw blurRad="38100" dist="38100" dir="2700000" algn="tl">
                    <a:srgbClr val="000000">
                      <a:alpha val="43137"/>
                    </a:srgbClr>
                  </a:outerShdw>
                </a:effectLst>
              </a:rPr>
              <a:t>plásticos, textiles y construcción</a:t>
            </a:r>
            <a:endParaRPr lang="es-ES" sz="1400" b="1" i="1" dirty="0">
              <a:solidFill>
                <a:srgbClr val="FFC000"/>
              </a:solidFill>
              <a:effectLst>
                <a:outerShdw blurRad="38100" dist="38100" dir="2700000" algn="tl">
                  <a:srgbClr val="000000">
                    <a:alpha val="43137"/>
                  </a:srgbClr>
                </a:outerShdw>
              </a:effectLst>
            </a:endParaRPr>
          </a:p>
          <a:p>
            <a:pPr>
              <a:defRPr/>
            </a:pPr>
            <a:endParaRPr lang="es-AR" sz="600" b="1" dirty="0">
              <a:effectLst>
                <a:outerShdw blurRad="38100" dist="38100" dir="2700000" algn="tl">
                  <a:srgbClr val="000000">
                    <a:alpha val="43137"/>
                  </a:srgbClr>
                </a:outerShdw>
              </a:effectLst>
              <a:latin typeface="Arial" pitchFamily="34" charset="0"/>
              <a:cs typeface="Arial" pitchFamily="34" charset="0"/>
            </a:endParaRPr>
          </a:p>
          <a:p>
            <a:pPr>
              <a:buFont typeface="Wingdings" pitchFamily="2" charset="2"/>
              <a:buChar char="Ø"/>
              <a:defRPr/>
            </a:pPr>
            <a:r>
              <a:rPr lang="es-AR" sz="1400" b="1" dirty="0">
                <a:effectLst>
                  <a:outerShdw blurRad="38100" dist="38100" dir="2700000" algn="tl">
                    <a:srgbClr val="000000">
                      <a:alpha val="43137"/>
                    </a:srgbClr>
                  </a:outerShdw>
                </a:effectLst>
              </a:rPr>
              <a:t> UNEP/EA.4/Res.2 </a:t>
            </a:r>
            <a:r>
              <a:rPr lang="es-AR" sz="1400" b="1" i="1" dirty="0">
                <a:solidFill>
                  <a:srgbClr val="CC3300"/>
                </a:solidFill>
                <a:effectLst>
                  <a:outerShdw blurRad="38100" dist="38100" dir="2700000" algn="tl">
                    <a:srgbClr val="000000">
                      <a:alpha val="43137"/>
                    </a:srgbClr>
                  </a:outerShdw>
                </a:effectLst>
              </a:rPr>
              <a:t>“Promoción de prácticas sostenibles y soluciones innovadoras para reducir pérdida y desperdicio de alimentos</a:t>
            </a:r>
            <a:r>
              <a:rPr lang="es-ES" sz="1400" b="1" i="1" dirty="0">
                <a:solidFill>
                  <a:srgbClr val="CC3300"/>
                </a:solidFill>
                <a:effectLst>
                  <a:outerShdw blurRad="38100" dist="38100" dir="2700000" algn="tl">
                    <a:srgbClr val="000000">
                      <a:alpha val="43137"/>
                    </a:srgbClr>
                  </a:outerShdw>
                </a:effectLst>
              </a:rPr>
              <a:t>”: </a:t>
            </a:r>
            <a:r>
              <a:rPr lang="es-ES" sz="1400" b="1" i="1" dirty="0">
                <a:solidFill>
                  <a:srgbClr val="FFC000"/>
                </a:solidFill>
                <a:effectLst>
                  <a:outerShdw blurRad="38100" dist="38100" dir="2700000" algn="tl">
                    <a:srgbClr val="000000">
                      <a:alpha val="43137"/>
                    </a:srgbClr>
                  </a:outerShdw>
                </a:effectLst>
              </a:rPr>
              <a:t>cosecha, almacenamiento, refrigeración</a:t>
            </a:r>
          </a:p>
          <a:p>
            <a:pPr>
              <a:buFont typeface="Wingdings" pitchFamily="2" charset="2"/>
              <a:buChar char="Ø"/>
              <a:defRPr/>
            </a:pPr>
            <a:endParaRPr lang="es-ES" sz="600" b="1" i="1" dirty="0">
              <a:solidFill>
                <a:srgbClr val="CC3300"/>
              </a:solidFill>
              <a:effectLst>
                <a:outerShdw blurRad="38100" dist="38100" dir="2700000" algn="tl">
                  <a:srgbClr val="000000">
                    <a:alpha val="43137"/>
                  </a:srgbClr>
                </a:outerShdw>
              </a:effectLst>
            </a:endParaRPr>
          </a:p>
          <a:p>
            <a:pPr>
              <a:defRPr/>
            </a:pPr>
            <a:endParaRPr lang="es-AR" sz="800" b="1" dirty="0">
              <a:effectLst>
                <a:outerShdw blurRad="38100" dist="38100" dir="2700000" algn="tl">
                  <a:srgbClr val="000000">
                    <a:alpha val="43137"/>
                  </a:srgbClr>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UNEP/EA.4/Res.6 </a:t>
            </a:r>
            <a:r>
              <a:rPr lang="es-AR" sz="1400" b="1" i="1" dirty="0">
                <a:solidFill>
                  <a:srgbClr val="CC3300"/>
                </a:solidFill>
                <a:effectLst>
                  <a:outerShdw blurRad="38100" dist="38100" dir="2700000" algn="tl">
                    <a:srgbClr val="000000">
                      <a:alpha val="43137"/>
                    </a:srgbClr>
                  </a:outerShdw>
                </a:effectLst>
              </a:rPr>
              <a:t>“Basura plástica y </a:t>
            </a:r>
            <a:r>
              <a:rPr lang="es-AR" sz="1400" b="1" i="1" dirty="0" err="1">
                <a:solidFill>
                  <a:srgbClr val="CC3300"/>
                </a:solidFill>
                <a:effectLst>
                  <a:outerShdw blurRad="38100" dist="38100" dir="2700000" algn="tl">
                    <a:srgbClr val="000000">
                      <a:alpha val="43137"/>
                    </a:srgbClr>
                  </a:outerShdw>
                </a:effectLst>
              </a:rPr>
              <a:t>microplásticos</a:t>
            </a:r>
            <a:r>
              <a:rPr lang="es-AR" sz="1400" b="1" i="1" dirty="0">
                <a:solidFill>
                  <a:srgbClr val="CC3300"/>
                </a:solidFill>
                <a:effectLst>
                  <a:outerShdw blurRad="38100" dist="38100" dir="2700000" algn="tl">
                    <a:srgbClr val="000000">
                      <a:alpha val="43137"/>
                    </a:srgbClr>
                  </a:outerShdw>
                </a:effectLst>
              </a:rPr>
              <a:t> marinos”: establece y requiere</a:t>
            </a:r>
          </a:p>
          <a:p>
            <a:pPr marL="285750" indent="-285750">
              <a:buFont typeface="Wingdings" panose="05000000000000000000" pitchFamily="2" charset="2"/>
              <a:buChar char="ü"/>
              <a:defRPr/>
            </a:pPr>
            <a:r>
              <a:rPr lang="es-AR" sz="1200" b="1" dirty="0">
                <a:effectLst>
                  <a:outerShdw blurRad="38100" dist="38100" dir="2700000" algn="tl">
                    <a:srgbClr val="000000">
                      <a:alpha val="43137"/>
                    </a:srgbClr>
                  </a:outerShdw>
                </a:effectLst>
              </a:rPr>
              <a:t>Una Plataforma de múltiples interesados en el marco del PNUMA  para la adopción inmediata de medidas encaminadas a la eliminación a largo plazo, mediante un enfoque basado en el ciclo de vida, de los vertidos de basura y </a:t>
            </a:r>
            <a:r>
              <a:rPr lang="es-AR" sz="1200" b="1" dirty="0" err="1">
                <a:effectLst>
                  <a:outerShdw blurRad="38100" dist="38100" dir="2700000" algn="tl">
                    <a:srgbClr val="000000">
                      <a:alpha val="43137"/>
                    </a:srgbClr>
                  </a:outerShdw>
                </a:effectLst>
              </a:rPr>
              <a:t>microplásticos</a:t>
            </a:r>
            <a:r>
              <a:rPr lang="es-AR" sz="1200" b="1" dirty="0">
                <a:effectLst>
                  <a:outerShdw blurRad="38100" dist="38100" dir="2700000" algn="tl">
                    <a:srgbClr val="000000">
                      <a:alpha val="43137"/>
                    </a:srgbClr>
                  </a:outerShdw>
                </a:effectLst>
              </a:rPr>
              <a:t> en los océanos</a:t>
            </a:r>
          </a:p>
          <a:p>
            <a:pPr marL="285750" indent="-285750">
              <a:buFont typeface="Wingdings" panose="05000000000000000000" pitchFamily="2" charset="2"/>
              <a:buChar char="ü"/>
              <a:defRPr/>
            </a:pPr>
            <a:r>
              <a:rPr lang="es-AR" sz="1200" b="1" dirty="0">
                <a:effectLst>
                  <a:outerShdw blurRad="38100" dist="38100" dir="2700000" algn="tl">
                    <a:srgbClr val="000000">
                      <a:alpha val="43137"/>
                    </a:srgbClr>
                  </a:outerShdw>
                </a:effectLst>
              </a:rPr>
              <a:t>La eliminación de los productos que contienen </a:t>
            </a:r>
            <a:r>
              <a:rPr lang="es-AR" sz="1200" b="1" dirty="0" err="1">
                <a:effectLst>
                  <a:outerShdw blurRad="38100" dist="38100" dir="2700000" algn="tl">
                    <a:srgbClr val="000000">
                      <a:alpha val="43137"/>
                    </a:srgbClr>
                  </a:outerShdw>
                </a:effectLst>
              </a:rPr>
              <a:t>microplásticos</a:t>
            </a:r>
            <a:endParaRPr lang="es-AR" sz="1200" b="1" dirty="0">
              <a:effectLst>
                <a:outerShdw blurRad="38100" dist="38100" dir="2700000" algn="tl">
                  <a:srgbClr val="000000">
                    <a:alpha val="43137"/>
                  </a:srgbClr>
                </a:outerShdw>
              </a:effectLst>
            </a:endParaRPr>
          </a:p>
          <a:p>
            <a:pPr marL="285750" indent="-285750">
              <a:buFont typeface="Wingdings" panose="05000000000000000000" pitchFamily="2" charset="2"/>
              <a:buChar char="ü"/>
              <a:defRPr/>
            </a:pPr>
            <a:r>
              <a:rPr lang="es-AR" sz="1200" b="1" dirty="0">
                <a:effectLst>
                  <a:outerShdw blurRad="38100" dist="38100" dir="2700000" algn="tl">
                    <a:srgbClr val="000000">
                      <a:alpha val="43137"/>
                    </a:srgbClr>
                  </a:outerShdw>
                </a:effectLst>
              </a:rPr>
              <a:t>La redacción de directrices sobre la producción y el uso de plástico (normas y etiquetas) </a:t>
            </a:r>
          </a:p>
          <a:p>
            <a:pPr marL="285750" indent="-285750">
              <a:buFont typeface="Wingdings" panose="05000000000000000000" pitchFamily="2" charset="2"/>
              <a:buChar char="ü"/>
              <a:defRPr/>
            </a:pPr>
            <a:r>
              <a:rPr lang="es-AR" sz="1200" b="1" dirty="0">
                <a:effectLst>
                  <a:outerShdw blurRad="38100" dist="38100" dir="2700000" algn="tl">
                    <a:srgbClr val="000000">
                      <a:alpha val="43137"/>
                    </a:srgbClr>
                  </a:outerShdw>
                </a:effectLst>
              </a:rPr>
              <a:t>Prevenir las pérdidas de </a:t>
            </a:r>
            <a:r>
              <a:rPr lang="es-AR" sz="1200" b="1" dirty="0" err="1">
                <a:effectLst>
                  <a:outerShdw blurRad="38100" dist="38100" dir="2700000" algn="tl">
                    <a:srgbClr val="000000">
                      <a:alpha val="43137"/>
                    </a:srgbClr>
                  </a:outerShdw>
                </a:effectLst>
              </a:rPr>
              <a:t>microplásticos</a:t>
            </a:r>
            <a:r>
              <a:rPr lang="es-AR" sz="1200" b="1" dirty="0">
                <a:effectLst>
                  <a:outerShdw blurRad="38100" dist="38100" dir="2700000" algn="tl">
                    <a:srgbClr val="000000">
                      <a:alpha val="43137"/>
                    </a:srgbClr>
                  </a:outerShdw>
                </a:effectLst>
              </a:rPr>
              <a:t> primarios, en especial los gránulos de preproducción (copos y polvos) </a:t>
            </a:r>
          </a:p>
          <a:p>
            <a:pPr marL="285750" indent="-285750">
              <a:buFont typeface="Wingdings" panose="05000000000000000000" pitchFamily="2" charset="2"/>
              <a:buChar char="ü"/>
              <a:defRPr/>
            </a:pPr>
            <a:r>
              <a:rPr lang="es-AR" sz="1200" b="1" dirty="0">
                <a:effectLst>
                  <a:outerShdw blurRad="38100" dist="38100" dir="2700000" algn="tl">
                    <a:srgbClr val="000000">
                      <a:alpha val="43137"/>
                    </a:srgbClr>
                  </a:outerShdw>
                </a:effectLst>
              </a:rPr>
              <a:t>Prorroga el mandato del Grupo Especial de Expertos de Composición Abierta sobre la basura marina y los </a:t>
            </a:r>
            <a:r>
              <a:rPr lang="es-AR" sz="1200" b="1" dirty="0" err="1">
                <a:effectLst>
                  <a:outerShdw blurRad="38100" dist="38100" dir="2700000" algn="tl">
                    <a:srgbClr val="000000">
                      <a:alpha val="43137"/>
                    </a:srgbClr>
                  </a:outerShdw>
                </a:effectLst>
              </a:rPr>
              <a:t>microplásticos</a:t>
            </a:r>
            <a:r>
              <a:rPr lang="es-AR" sz="1200" b="1" dirty="0">
                <a:effectLst>
                  <a:outerShdw blurRad="38100" dist="38100" dir="2700000" algn="tl">
                    <a:srgbClr val="000000">
                      <a:alpha val="43137"/>
                    </a:srgbClr>
                  </a:outerShdw>
                </a:effectLst>
              </a:rPr>
              <a:t> </a:t>
            </a:r>
          </a:p>
          <a:p>
            <a:pPr>
              <a:buFont typeface="Wingdings" pitchFamily="2" charset="2"/>
              <a:buChar char="Ø"/>
              <a:defRPr/>
            </a:pPr>
            <a:endParaRPr lang="es-AR" sz="600" b="1" dirty="0">
              <a:effectLst>
                <a:outerShdw blurRad="38100" dist="38100" dir="2700000" algn="tl">
                  <a:srgbClr val="000000">
                    <a:alpha val="43137"/>
                  </a:srgbClr>
                </a:outerShdw>
              </a:effectLst>
            </a:endParaRPr>
          </a:p>
          <a:p>
            <a:pPr>
              <a:buFont typeface="Wingdings" pitchFamily="2" charset="2"/>
              <a:buChar char="Ø"/>
              <a:defRPr/>
            </a:pPr>
            <a:endParaRPr lang="es-AR" sz="600" b="1" dirty="0">
              <a:effectLst>
                <a:outerShdw blurRad="38100" dist="38100" dir="2700000" algn="tl">
                  <a:srgbClr val="000000">
                    <a:alpha val="43137"/>
                  </a:srgbClr>
                </a:outerShdw>
              </a:effectLst>
            </a:endParaRPr>
          </a:p>
          <a:p>
            <a:pPr>
              <a:buFont typeface="Wingdings" pitchFamily="2" charset="2"/>
              <a:buChar char="Ø"/>
              <a:defRPr/>
            </a:pPr>
            <a:endParaRPr lang="es-AR" sz="1400" b="1" i="1" dirty="0">
              <a:solidFill>
                <a:srgbClr val="CC3300"/>
              </a:solidFill>
              <a:effectLst>
                <a:outerShdw blurRad="38100" dist="38100" dir="2700000" algn="tl">
                  <a:srgbClr val="000000">
                    <a:alpha val="43137"/>
                  </a:srgbClr>
                </a:outerShdw>
              </a:effectLst>
            </a:endParaRPr>
          </a:p>
        </p:txBody>
      </p:sp>
      <p:pic>
        <p:nvPicPr>
          <p:cNvPr id="25627" name="Picture 2" descr="Imagen relacionada">
            <a:extLst>
              <a:ext uri="{FF2B5EF4-FFF2-40B4-BE49-F238E27FC236}">
                <a16:creationId xmlns:a16="http://schemas.microsoft.com/office/drawing/2014/main" id="{6A4AC541-BA2C-8D9B-0F98-6A388E6BC0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4288"/>
            <a:ext cx="25590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4" descr="Imagen relacionada">
            <a:extLst>
              <a:ext uri="{FF2B5EF4-FFF2-40B4-BE49-F238E27FC236}">
                <a16:creationId xmlns:a16="http://schemas.microsoft.com/office/drawing/2014/main" id="{55F6C848-F726-2482-40B9-92699DFB05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 y="-47625"/>
            <a:ext cx="24717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6" descr="Resultado de imagen para UNEA-4">
            <a:extLst>
              <a:ext uri="{FF2B5EF4-FFF2-40B4-BE49-F238E27FC236}">
                <a16:creationId xmlns:a16="http://schemas.microsoft.com/office/drawing/2014/main" id="{D1A71D81-C595-D077-CAD8-D2B56F76172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8813" y="-23813"/>
            <a:ext cx="981075" cy="12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Imagen 2">
            <a:extLst>
              <a:ext uri="{FF2B5EF4-FFF2-40B4-BE49-F238E27FC236}">
                <a16:creationId xmlns:a16="http://schemas.microsoft.com/office/drawing/2014/main" id="{44966D82-DBA6-75B5-7E90-7EBE986E6D8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7438" y="-41275"/>
            <a:ext cx="117951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93624FD-215C-3795-2133-6ED6174CAB7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29A96856-2E22-1B50-BBA5-67F8A580B4C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BB4E73DB-4C23-12FE-56DC-58FF8C54030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29C73457-4227-91B0-0E97-68E5FEE7565A}"/>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D628F0D-AA60-AAE7-69DC-0130F2AA2AC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524D3B8-B0FE-4101-AD75-C0C32B80C292}"/>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6C17938E-C765-44C3-AE74-A19BE0D4513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429D01B4-0758-D903-1557-95BA7A2F153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5A72C14B-0E60-5336-7A46-0497D32C631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EEC9E8A2-0BF6-D194-E086-D98934301FA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6636" name="47 Grupo">
            <a:extLst>
              <a:ext uri="{FF2B5EF4-FFF2-40B4-BE49-F238E27FC236}">
                <a16:creationId xmlns:a16="http://schemas.microsoft.com/office/drawing/2014/main" id="{93E6E7BE-E910-D119-561A-F467BDA4EE6D}"/>
              </a:ext>
            </a:extLst>
          </p:cNvPr>
          <p:cNvGrpSpPr>
            <a:grpSpLocks/>
          </p:cNvGrpSpPr>
          <p:nvPr/>
        </p:nvGrpSpPr>
        <p:grpSpPr bwMode="auto">
          <a:xfrm>
            <a:off x="-11113" y="5661025"/>
            <a:ext cx="9155113" cy="1212850"/>
            <a:chOff x="-10343" y="5804883"/>
            <a:chExt cx="9190855" cy="1069354"/>
          </a:xfrm>
        </p:grpSpPr>
        <p:pic>
          <p:nvPicPr>
            <p:cNvPr id="26660" name="Picture 34">
              <a:extLst>
                <a:ext uri="{FF2B5EF4-FFF2-40B4-BE49-F238E27FC236}">
                  <a16:creationId xmlns:a16="http://schemas.microsoft.com/office/drawing/2014/main" id="{3B448200-D363-D789-BD35-F8697A964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1" name="Picture 36">
              <a:extLst>
                <a:ext uri="{FF2B5EF4-FFF2-40B4-BE49-F238E27FC236}">
                  <a16:creationId xmlns:a16="http://schemas.microsoft.com/office/drawing/2014/main" id="{22F75BC6-87E6-BE05-6F50-7FF692B39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2" name="Picture 38">
              <a:extLst>
                <a:ext uri="{FF2B5EF4-FFF2-40B4-BE49-F238E27FC236}">
                  <a16:creationId xmlns:a16="http://schemas.microsoft.com/office/drawing/2014/main" id="{071EC531-22E8-2791-B9EC-8B9039D3A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3" name="Picture 39">
              <a:extLst>
                <a:ext uri="{FF2B5EF4-FFF2-40B4-BE49-F238E27FC236}">
                  <a16:creationId xmlns:a16="http://schemas.microsoft.com/office/drawing/2014/main" id="{EC9FD3A5-156F-1ACF-01EA-B00F06036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Picture 35">
              <a:extLst>
                <a:ext uri="{FF2B5EF4-FFF2-40B4-BE49-F238E27FC236}">
                  <a16:creationId xmlns:a16="http://schemas.microsoft.com/office/drawing/2014/main" id="{7C9E4CC1-6296-1BA5-3219-ACB288586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D56B6DC3-B6B7-752C-545A-44B19705ED96}"/>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DEA145E5-0413-1D84-69E7-E64212BB7BA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04C2161-DB9A-5F6C-D0E5-588EB96A3A9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32735CA7-A851-AA8A-FA1E-DEAE3718739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FCD66AA-8AE1-2501-A8DC-40AD136C0418}"/>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C8FA0156-BC3D-1614-366C-19BADC75FEEA}"/>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2F62849-EE2B-0FFF-EFF2-C0CD8B0FAF4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D83E2464-626B-7C0E-5DE1-63C404AA8EB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F42C63DD-612A-ED4C-4C37-A751BC204A5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1ACCDDCF-34C9-5F8F-4BFB-356752B192D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EC5841DC-4455-6C9A-2C91-44B4F4E871E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6648" name="63 Grupo">
            <a:extLst>
              <a:ext uri="{FF2B5EF4-FFF2-40B4-BE49-F238E27FC236}">
                <a16:creationId xmlns:a16="http://schemas.microsoft.com/office/drawing/2014/main" id="{53A40284-755D-3B13-F248-24BD0E111828}"/>
              </a:ext>
            </a:extLst>
          </p:cNvPr>
          <p:cNvGrpSpPr>
            <a:grpSpLocks/>
          </p:cNvGrpSpPr>
          <p:nvPr/>
        </p:nvGrpSpPr>
        <p:grpSpPr bwMode="auto">
          <a:xfrm>
            <a:off x="-11113" y="5645150"/>
            <a:ext cx="9155113" cy="1212850"/>
            <a:chOff x="-10343" y="5804883"/>
            <a:chExt cx="9190855" cy="1069354"/>
          </a:xfrm>
        </p:grpSpPr>
        <p:pic>
          <p:nvPicPr>
            <p:cNvPr id="26655" name="Picture 34">
              <a:extLst>
                <a:ext uri="{FF2B5EF4-FFF2-40B4-BE49-F238E27FC236}">
                  <a16:creationId xmlns:a16="http://schemas.microsoft.com/office/drawing/2014/main" id="{1299C82B-AFD2-EEA3-6D74-CF90439C6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36">
              <a:extLst>
                <a:ext uri="{FF2B5EF4-FFF2-40B4-BE49-F238E27FC236}">
                  <a16:creationId xmlns:a16="http://schemas.microsoft.com/office/drawing/2014/main" id="{3704B799-5268-1C42-2747-333645133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7" name="Picture 38">
              <a:extLst>
                <a:ext uri="{FF2B5EF4-FFF2-40B4-BE49-F238E27FC236}">
                  <a16:creationId xmlns:a16="http://schemas.microsoft.com/office/drawing/2014/main" id="{BCC10124-C7CF-A818-3F74-CB14AF467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39">
              <a:extLst>
                <a:ext uri="{FF2B5EF4-FFF2-40B4-BE49-F238E27FC236}">
                  <a16:creationId xmlns:a16="http://schemas.microsoft.com/office/drawing/2014/main" id="{2A171D14-4740-933E-0957-E1FCA1729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35">
              <a:extLst>
                <a:ext uri="{FF2B5EF4-FFF2-40B4-BE49-F238E27FC236}">
                  <a16:creationId xmlns:a16="http://schemas.microsoft.com/office/drawing/2014/main" id="{1276221F-B88F-89A3-6F11-2E70FCAD19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96CEBD83-4CD8-566B-EC6F-ACB8E6C6D0E8}"/>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9361B49C-3D29-2EB2-B538-68C8E196DF8C}"/>
              </a:ext>
            </a:extLst>
          </p:cNvPr>
          <p:cNvSpPr>
            <a:spLocks noChangeArrowheads="1"/>
          </p:cNvSpPr>
          <p:nvPr/>
        </p:nvSpPr>
        <p:spPr bwMode="auto">
          <a:xfrm>
            <a:off x="107950" y="908050"/>
            <a:ext cx="8928100" cy="4832350"/>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IV ANUMA</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5 al 15 de MARZO 2019</a:t>
            </a:r>
          </a:p>
          <a:p>
            <a:pPr algn="ctr">
              <a:buFont typeface="Wingdings" pitchFamily="2" charset="2"/>
              <a:buNone/>
              <a:defRPr/>
            </a:pPr>
            <a:endParaRPr lang="es-AR" sz="800" b="1" dirty="0">
              <a:effectLst>
                <a:outerShdw blurRad="38100" dist="38100" dir="2700000" algn="tl">
                  <a:srgbClr val="FFFFFF"/>
                </a:outerShdw>
              </a:effectLst>
            </a:endParaRPr>
          </a:p>
          <a:p>
            <a:pPr>
              <a:buFont typeface="Wingdings" pitchFamily="2" charset="2"/>
              <a:buChar char="Ø"/>
              <a:defRPr/>
            </a:pPr>
            <a:r>
              <a:rPr lang="es-AR" sz="1400" dirty="0">
                <a:latin typeface="Arial" pitchFamily="34" charset="0"/>
                <a:cs typeface="Arial" pitchFamily="34" charset="0"/>
              </a:rPr>
              <a:t> </a:t>
            </a:r>
            <a:r>
              <a:rPr lang="es-AR" sz="1400" b="1" dirty="0">
                <a:effectLst>
                  <a:outerShdw blurRad="38100" dist="38100" dir="2700000" algn="tl">
                    <a:srgbClr val="000000">
                      <a:alpha val="43137"/>
                    </a:srgbClr>
                  </a:outerShdw>
                </a:effectLst>
              </a:rPr>
              <a:t>UNEP/EA.4/Res.7 </a:t>
            </a:r>
            <a:r>
              <a:rPr lang="es-AR" sz="1400" b="1" i="1" dirty="0">
                <a:solidFill>
                  <a:srgbClr val="CC3300"/>
                </a:solidFill>
                <a:effectLst>
                  <a:outerShdw blurRad="38100" dist="38100" dir="2700000" algn="tl">
                    <a:srgbClr val="000000">
                      <a:alpha val="43137"/>
                    </a:srgbClr>
                  </a:outerShdw>
                </a:effectLst>
              </a:rPr>
              <a:t>“Gestión ambientalmente racional de los desechos”</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Gestión de los desechos sólidos mediante el consumo y la producción sostenibles, incluidos, aunque no exclusivamente, la </a:t>
            </a:r>
            <a:r>
              <a:rPr lang="es-AR" sz="1200" b="1" dirty="0">
                <a:solidFill>
                  <a:srgbClr val="FF9900"/>
                </a:solidFill>
                <a:effectLst>
                  <a:outerShdw blurRad="38100" dist="38100" dir="2700000" algn="tl">
                    <a:srgbClr val="000000">
                      <a:alpha val="43137"/>
                    </a:srgbClr>
                  </a:outerShdw>
                </a:effectLst>
              </a:rPr>
              <a:t>economía circular y otros modelos económicos sostenibles</a:t>
            </a:r>
            <a:r>
              <a:rPr lang="es-AR" sz="1200" b="1" dirty="0">
                <a:effectLst>
                  <a:outerShdw blurRad="38100" dist="38100" dir="2700000" algn="tl">
                    <a:srgbClr val="000000">
                      <a:alpha val="43137"/>
                    </a:srgbClr>
                  </a:outerShdw>
                </a:effectLst>
              </a:rPr>
              <a:t>, así como otros métodos innovadores, como la </a:t>
            </a:r>
            <a:r>
              <a:rPr lang="es-AR" sz="1200" b="1" dirty="0">
                <a:solidFill>
                  <a:srgbClr val="FF9900"/>
                </a:solidFill>
                <a:effectLst>
                  <a:outerShdw blurRad="38100" dist="38100" dir="2700000" algn="tl">
                    <a:srgbClr val="000000">
                      <a:alpha val="43137"/>
                    </a:srgbClr>
                  </a:outerShdw>
                </a:effectLst>
              </a:rPr>
              <a:t>eliminación de las sustancias peligrosas antes del reciclaje de desechos</a:t>
            </a:r>
            <a:r>
              <a:rPr lang="es-AR" sz="1200" b="1" dirty="0">
                <a:effectLst>
                  <a:outerShdw blurRad="38100" dist="38100" dir="2700000" algn="tl">
                    <a:srgbClr val="000000">
                      <a:alpha val="43137"/>
                    </a:srgbClr>
                  </a:outerShdw>
                </a:effectLst>
              </a:rPr>
              <a:t>, el prestar especial atención a la </a:t>
            </a:r>
            <a:r>
              <a:rPr lang="es-AR" sz="1200" b="1" dirty="0">
                <a:solidFill>
                  <a:srgbClr val="FF9900"/>
                </a:solidFill>
                <a:effectLst>
                  <a:outerShdw blurRad="38100" dist="38100" dir="2700000" algn="tl">
                    <a:srgbClr val="000000">
                      <a:alpha val="43137"/>
                    </a:srgbClr>
                  </a:outerShdw>
                </a:effectLst>
              </a:rPr>
              <a:t>preparación de los desechos para la reutilización y el reciclaje, la reducción de la descarga en vertederos y la aplicación de la “jerarquía para la gestión de residuos” </a:t>
            </a:r>
            <a:r>
              <a:rPr lang="es-AR" sz="1200" b="1" dirty="0">
                <a:effectLst>
                  <a:outerShdw blurRad="38100" dist="38100" dir="2700000" algn="tl">
                    <a:srgbClr val="000000">
                      <a:alpha val="43137"/>
                    </a:srgbClr>
                  </a:outerShdw>
                </a:effectLst>
              </a:rPr>
              <a:t>a todos los desechos</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Prevenir y reducir la producción de desechos en su origen, entre otras cosas reduciendo al mínimo los materiales de embalaje, disuadiendo a los fabricantes de planificar la obsolescencia de sus productos, aumentando su seguridad, capacidad de reutilización y de reciclaje y haciendo un uso más eficiente de los recursos, mediante la mejora del diseño de los productos, el uso de materiales fáciles de reciclar y el uso de materias primas secundarias, cuando sea posible, en lugar de materias primas principales</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Promover el uso de tecnologías modernas, innovaciones y alternativas de política innovadoras para apoyar la gestión ambientalmente racional de los desechos sólidos, y la elaboración de instrumentos económicos y otras medidas de apoyo a la gestión de los desechos, las </a:t>
            </a:r>
            <a:r>
              <a:rPr lang="es-AR" sz="1200" b="1" dirty="0">
                <a:solidFill>
                  <a:srgbClr val="FF9900"/>
                </a:solidFill>
                <a:effectLst>
                  <a:outerShdw blurRad="38100" dist="38100" dir="2700000" algn="tl">
                    <a:srgbClr val="000000">
                      <a:alpha val="43137"/>
                    </a:srgbClr>
                  </a:outerShdw>
                </a:effectLst>
              </a:rPr>
              <a:t>“iniciativas empresariales ecológicas” </a:t>
            </a:r>
            <a:r>
              <a:rPr lang="es-AR" sz="1200" b="1" dirty="0">
                <a:effectLst>
                  <a:outerShdw blurRad="38100" dist="38100" dir="2700000" algn="tl">
                    <a:srgbClr val="000000">
                      <a:alpha val="43137"/>
                    </a:srgbClr>
                  </a:outerShdw>
                </a:effectLst>
              </a:rPr>
              <a:t>y la creación de </a:t>
            </a:r>
            <a:r>
              <a:rPr lang="es-AR" sz="1200" b="1" dirty="0">
                <a:solidFill>
                  <a:srgbClr val="FF9900"/>
                </a:solidFill>
                <a:effectLst>
                  <a:outerShdw blurRad="38100" dist="38100" dir="2700000" algn="tl">
                    <a:srgbClr val="000000">
                      <a:alpha val="43137"/>
                    </a:srgbClr>
                  </a:outerShdw>
                </a:effectLst>
              </a:rPr>
              <a:t>“empleos verdes”</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Apoyar el reciclaje del plástico, lo que incluye la mejora de la recogida y transporte de desechos y de la infraestructura de reciclaje</a:t>
            </a:r>
          </a:p>
        </p:txBody>
      </p:sp>
      <p:pic>
        <p:nvPicPr>
          <p:cNvPr id="26651" name="Picture 2" descr="Imagen relacionada">
            <a:extLst>
              <a:ext uri="{FF2B5EF4-FFF2-40B4-BE49-F238E27FC236}">
                <a16:creationId xmlns:a16="http://schemas.microsoft.com/office/drawing/2014/main" id="{6B25FF4C-D06D-2B83-5E29-B39A5F05E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4288"/>
            <a:ext cx="25590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Picture 4" descr="Imagen relacionada">
            <a:extLst>
              <a:ext uri="{FF2B5EF4-FFF2-40B4-BE49-F238E27FC236}">
                <a16:creationId xmlns:a16="http://schemas.microsoft.com/office/drawing/2014/main" id="{768C4CD0-9ADA-AA53-9A83-BEF1BA7BAE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 y="-47625"/>
            <a:ext cx="24717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Picture 6" descr="Resultado de imagen para UNEA-4">
            <a:extLst>
              <a:ext uri="{FF2B5EF4-FFF2-40B4-BE49-F238E27FC236}">
                <a16:creationId xmlns:a16="http://schemas.microsoft.com/office/drawing/2014/main" id="{EFA035FB-D28F-6178-3D83-E81529C33B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8813" y="-23813"/>
            <a:ext cx="981075" cy="12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Imagen 2">
            <a:extLst>
              <a:ext uri="{FF2B5EF4-FFF2-40B4-BE49-F238E27FC236}">
                <a16:creationId xmlns:a16="http://schemas.microsoft.com/office/drawing/2014/main" id="{765EDE15-1B73-F099-EFC5-5494231D69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7438" y="-41275"/>
            <a:ext cx="117951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EF47F6E8-EF9F-A7E1-EC91-29FCF6CCDF2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9B2442E2-48B7-ACA6-4F39-65B78D52F03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2D4111F-8E57-3FD3-3F04-B28A65C2E9E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A7686BB9-5441-743C-4BC1-434AA9B24DA6}"/>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69E51B2-BF09-DC1E-B320-90DCD6BF33E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9242A49-C11D-C1A1-FF6B-7567A14BD71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813614C5-31DA-B742-8DEF-DA9CDA31ACB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A2E9381D-09E3-D94E-140D-A007A33E06D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C767CD3-045E-DD03-73C0-88675B63F1F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3D6BA88-0F31-3830-A72C-D39B4B7F8D7A}"/>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7660" name="47 Grupo">
            <a:extLst>
              <a:ext uri="{FF2B5EF4-FFF2-40B4-BE49-F238E27FC236}">
                <a16:creationId xmlns:a16="http://schemas.microsoft.com/office/drawing/2014/main" id="{4D254DE3-9EE0-F70F-4205-5A14BFACD96A}"/>
              </a:ext>
            </a:extLst>
          </p:cNvPr>
          <p:cNvGrpSpPr>
            <a:grpSpLocks/>
          </p:cNvGrpSpPr>
          <p:nvPr/>
        </p:nvGrpSpPr>
        <p:grpSpPr bwMode="auto">
          <a:xfrm>
            <a:off x="-11113" y="5661025"/>
            <a:ext cx="9155113" cy="1212850"/>
            <a:chOff x="-10343" y="5804883"/>
            <a:chExt cx="9190855" cy="1069354"/>
          </a:xfrm>
        </p:grpSpPr>
        <p:pic>
          <p:nvPicPr>
            <p:cNvPr id="27684" name="Picture 34">
              <a:extLst>
                <a:ext uri="{FF2B5EF4-FFF2-40B4-BE49-F238E27FC236}">
                  <a16:creationId xmlns:a16="http://schemas.microsoft.com/office/drawing/2014/main" id="{BA62D268-B8DD-EBFE-DAFA-0058DE0BF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Picture 36">
              <a:extLst>
                <a:ext uri="{FF2B5EF4-FFF2-40B4-BE49-F238E27FC236}">
                  <a16:creationId xmlns:a16="http://schemas.microsoft.com/office/drawing/2014/main" id="{580B1AD3-E34C-7ECA-5E62-53E05EBD2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6" name="Picture 38">
              <a:extLst>
                <a:ext uri="{FF2B5EF4-FFF2-40B4-BE49-F238E27FC236}">
                  <a16:creationId xmlns:a16="http://schemas.microsoft.com/office/drawing/2014/main" id="{7B341774-CF32-955F-6303-2A0B12418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7" name="Picture 39">
              <a:extLst>
                <a:ext uri="{FF2B5EF4-FFF2-40B4-BE49-F238E27FC236}">
                  <a16:creationId xmlns:a16="http://schemas.microsoft.com/office/drawing/2014/main" id="{A67D97C2-C4EE-5DAD-4B90-F7CFFC7B9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35">
              <a:extLst>
                <a:ext uri="{FF2B5EF4-FFF2-40B4-BE49-F238E27FC236}">
                  <a16:creationId xmlns:a16="http://schemas.microsoft.com/office/drawing/2014/main" id="{445F4831-DE8C-B826-185A-B13050ADD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20D2AADC-D850-8137-F4FD-2EB69C3170BE}"/>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18868A19-4679-B9A8-F6A2-7CA04094958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4AEE439F-0132-DF0A-8902-BBD243578DE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8594A421-FFEE-8090-E8CC-FBB95D12ACF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A29A6D7-9E6E-BFD5-0ABA-F65391257B77}"/>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D8622A0F-FC93-E350-0D01-9E526DE82480}"/>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16EC488-247A-2D7E-9E92-9353A26699C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69D3B913-833A-213A-3D8A-6ACC3C93276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1DC6842A-F544-5EE3-ABE8-28C1F08990E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C42557C8-8C63-4CA3-2413-98F983AD1F8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7F4CD52-1767-6E6D-3A0E-7EA52A01550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7672" name="63 Grupo">
            <a:extLst>
              <a:ext uri="{FF2B5EF4-FFF2-40B4-BE49-F238E27FC236}">
                <a16:creationId xmlns:a16="http://schemas.microsoft.com/office/drawing/2014/main" id="{6CF060BD-68EA-D87C-97B9-C7DED652B287}"/>
              </a:ext>
            </a:extLst>
          </p:cNvPr>
          <p:cNvGrpSpPr>
            <a:grpSpLocks/>
          </p:cNvGrpSpPr>
          <p:nvPr/>
        </p:nvGrpSpPr>
        <p:grpSpPr bwMode="auto">
          <a:xfrm>
            <a:off x="-11113" y="5645150"/>
            <a:ext cx="9155113" cy="1212850"/>
            <a:chOff x="-10343" y="5804883"/>
            <a:chExt cx="9190855" cy="1069354"/>
          </a:xfrm>
        </p:grpSpPr>
        <p:pic>
          <p:nvPicPr>
            <p:cNvPr id="27679" name="Picture 34">
              <a:extLst>
                <a:ext uri="{FF2B5EF4-FFF2-40B4-BE49-F238E27FC236}">
                  <a16:creationId xmlns:a16="http://schemas.microsoft.com/office/drawing/2014/main" id="{58AE4960-EEDC-8096-2CF5-9BD8EBA18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36">
              <a:extLst>
                <a:ext uri="{FF2B5EF4-FFF2-40B4-BE49-F238E27FC236}">
                  <a16:creationId xmlns:a16="http://schemas.microsoft.com/office/drawing/2014/main" id="{EFA3D285-53E0-CC54-A632-75D4DB694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8">
              <a:extLst>
                <a:ext uri="{FF2B5EF4-FFF2-40B4-BE49-F238E27FC236}">
                  <a16:creationId xmlns:a16="http://schemas.microsoft.com/office/drawing/2014/main" id="{77AC3F0A-E574-3ABD-BCE1-9DB18BFBA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39">
              <a:extLst>
                <a:ext uri="{FF2B5EF4-FFF2-40B4-BE49-F238E27FC236}">
                  <a16:creationId xmlns:a16="http://schemas.microsoft.com/office/drawing/2014/main" id="{EED95BC5-FCB8-9A3E-32D3-9CA0E6A02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Picture 35">
              <a:extLst>
                <a:ext uri="{FF2B5EF4-FFF2-40B4-BE49-F238E27FC236}">
                  <a16:creationId xmlns:a16="http://schemas.microsoft.com/office/drawing/2014/main" id="{CF7D9062-E142-5534-203E-26C72167F0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9F132641-6BAE-7C89-8819-6A13E80D55A6}"/>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B5429AEF-D0A7-C957-4464-B39FF8C5F9FC}"/>
              </a:ext>
            </a:extLst>
          </p:cNvPr>
          <p:cNvSpPr>
            <a:spLocks noChangeArrowheads="1"/>
          </p:cNvSpPr>
          <p:nvPr/>
        </p:nvSpPr>
        <p:spPr bwMode="auto">
          <a:xfrm>
            <a:off x="107950" y="1196975"/>
            <a:ext cx="8928100" cy="4924425"/>
          </a:xfrm>
          <a:prstGeom prst="rect">
            <a:avLst/>
          </a:prstGeom>
          <a:noFill/>
          <a:ln w="9525">
            <a:noFill/>
            <a:miter lim="800000"/>
            <a:headEnd/>
            <a:tailEnd/>
          </a:ln>
          <a:effectLst/>
        </p:spPr>
        <p:txBody>
          <a:bodyPr>
            <a:spAutoFit/>
          </a:bodyPr>
          <a:lstStyle/>
          <a:p>
            <a:pPr algn="ctr">
              <a:buFont typeface="Wingdings" pitchFamily="2" charset="2"/>
              <a:buNone/>
              <a:defRPr/>
            </a:pPr>
            <a:r>
              <a:rPr lang="es-AR" sz="2100" b="1" cap="all" dirty="0">
                <a:solidFill>
                  <a:srgbClr val="3E9CB2"/>
                </a:solidFill>
                <a:effectLst>
                  <a:outerShdw blurRad="38100" dist="38100" dir="2700000" algn="tl">
                    <a:srgbClr val="000000"/>
                  </a:outerShdw>
                </a:effectLst>
              </a:rPr>
              <a:t>IV ANUMA</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5 al 15 de MARZO 2019</a:t>
            </a:r>
          </a:p>
          <a:p>
            <a:pPr algn="ctr">
              <a:buFont typeface="Wingdings" pitchFamily="2" charset="2"/>
              <a:buNone/>
              <a:defRPr/>
            </a:pPr>
            <a:endParaRPr lang="es-AR" sz="1000" b="1"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b="1" dirty="0"/>
              <a:t> </a:t>
            </a:r>
            <a:r>
              <a:rPr lang="es-AR" sz="1400" dirty="0">
                <a:effectLst>
                  <a:outerShdw blurRad="38100" dist="38100" dir="2700000" algn="tl">
                    <a:srgbClr val="000000">
                      <a:alpha val="43137"/>
                    </a:srgbClr>
                  </a:outerShdw>
                </a:effectLst>
              </a:rPr>
              <a:t>UNEP/EA.4/Res.8</a:t>
            </a:r>
            <a:r>
              <a:rPr lang="es-AR" sz="1400" b="1" dirty="0"/>
              <a:t> </a:t>
            </a:r>
            <a:r>
              <a:rPr lang="es-AR" sz="1400" b="1" i="1" dirty="0">
                <a:solidFill>
                  <a:srgbClr val="CC3300"/>
                </a:solidFill>
                <a:effectLst>
                  <a:outerShdw blurRad="38100" dist="38100" dir="2700000" algn="tl">
                    <a:srgbClr val="000000">
                      <a:alpha val="43137"/>
                    </a:srgbClr>
                  </a:outerShdw>
                </a:effectLst>
              </a:rPr>
              <a:t>“Gestión racional de los productos químicos y los desechos”</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Reducir al mínimo y prevenir, siempre que sea posible, el uso de sustancias peligrosas en los ciclos de los materiales y de gestionar las sustancias químicas en los productos a lo largo de todo su ciclo de vida, desde el diseño hasta los desechos, con vistas a </a:t>
            </a:r>
            <a:r>
              <a:rPr lang="es-AR" sz="1200" b="1" dirty="0">
                <a:solidFill>
                  <a:srgbClr val="FF9900"/>
                </a:solidFill>
                <a:effectLst>
                  <a:outerShdw blurRad="38100" dist="38100" dir="2700000" algn="tl">
                    <a:srgbClr val="000000">
                      <a:alpha val="43137"/>
                    </a:srgbClr>
                  </a:outerShdw>
                </a:effectLst>
              </a:rPr>
              <a:t>adaptar los modelos de producción y consumo para lograr una producción y consumo sostenibles que incluyan como mínimo la economía circular </a:t>
            </a:r>
            <a:r>
              <a:rPr lang="es-AR" sz="1200" b="1" dirty="0">
                <a:effectLst>
                  <a:outerShdw blurRad="38100" dist="38100" dir="2700000" algn="tl">
                    <a:srgbClr val="000000">
                      <a:alpha val="43137"/>
                    </a:srgbClr>
                  </a:outerShdw>
                </a:effectLst>
              </a:rPr>
              <a:t>y otros modelos económicos sostenibles</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Prevenir y reducir al mínimo los desechos en la fuente, entre otras cosas reduciendo al mínimo los materiales de embalaje y desalentando la </a:t>
            </a:r>
            <a:r>
              <a:rPr lang="es-AR" sz="1200" b="1" dirty="0">
                <a:solidFill>
                  <a:srgbClr val="FF9900"/>
                </a:solidFill>
                <a:effectLst>
                  <a:outerShdw blurRad="38100" dist="38100" dir="2700000" algn="tl">
                    <a:srgbClr val="000000">
                      <a:alpha val="43137"/>
                    </a:srgbClr>
                  </a:outerShdw>
                </a:effectLst>
              </a:rPr>
              <a:t>obsolescencia planificada de los productos</a:t>
            </a:r>
            <a:r>
              <a:rPr lang="es-AR" sz="1200" b="1" dirty="0">
                <a:effectLst>
                  <a:outerShdw blurRad="38100" dist="38100" dir="2700000" algn="tl">
                    <a:srgbClr val="000000">
                      <a:alpha val="43137"/>
                    </a:srgbClr>
                  </a:outerShdw>
                </a:effectLst>
              </a:rPr>
              <a:t>, así como mejorando la reutilización y el reciclaje de productos y la eficiencia de los recursos mediante la mejora del diseño y la utilización de materias primas de recuperación</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Acoge con beneplácito el análisis de las prácticas óptimas en materia de química sostenible llevado a cabo por PNUMA y reconoce el valor de conocer mejor las oportunidades que ofrece la química sostenible en todo el mundo</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Abordar la importancia de la interfaz del producto, las sustancias químicas y los desechos en la legislación y los marcos reglamentarios pertinentes, cuando proceda</a:t>
            </a:r>
          </a:p>
          <a:p>
            <a:pPr marL="171450" indent="-171450">
              <a:buFont typeface="Wingdings" panose="05000000000000000000" pitchFamily="2" charset="2"/>
              <a:buChar char="ü"/>
              <a:defRPr/>
            </a:pPr>
            <a:endParaRPr lang="es-AR" sz="800" b="1" dirty="0">
              <a:solidFill>
                <a:srgbClr val="FFC000"/>
              </a:solidFill>
              <a:effectLst>
                <a:outerShdw blurRad="38100" dist="38100" dir="2700000" algn="tl">
                  <a:srgbClr val="000000">
                    <a:alpha val="43137"/>
                  </a:srgbClr>
                </a:outerShdw>
              </a:effectLst>
            </a:endParaRPr>
          </a:p>
          <a:p>
            <a:pPr>
              <a:defRPr/>
            </a:pPr>
            <a:endParaRPr lang="es-AR" sz="700" b="1" dirty="0">
              <a:effectLst>
                <a:outerShdw blurRad="38100" dist="38100" dir="2700000" algn="tl">
                  <a:srgbClr val="000000">
                    <a:alpha val="43137"/>
                  </a:srgbClr>
                </a:outerShdw>
              </a:effectLst>
            </a:endParaRPr>
          </a:p>
          <a:p>
            <a:pPr>
              <a:buFont typeface="Wingdings" pitchFamily="2" charset="2"/>
              <a:buChar char="Ø"/>
              <a:defRPr/>
            </a:pPr>
            <a:r>
              <a:rPr lang="es-AR" sz="1200" b="1" dirty="0">
                <a:effectLst>
                  <a:outerShdw blurRad="38100" dist="38100" dir="2700000" algn="tl">
                    <a:srgbClr val="000000">
                      <a:alpha val="43137"/>
                    </a:srgbClr>
                  </a:outerShdw>
                </a:effectLst>
              </a:rPr>
              <a:t> </a:t>
            </a:r>
            <a:r>
              <a:rPr lang="es-AR" sz="1400" dirty="0">
                <a:effectLst>
                  <a:outerShdw blurRad="38100" dist="38100" dir="2700000" algn="tl">
                    <a:srgbClr val="000000">
                      <a:alpha val="43137"/>
                    </a:srgbClr>
                  </a:outerShdw>
                </a:effectLst>
              </a:rPr>
              <a:t>UNEP/EA.4/Res.9</a:t>
            </a:r>
            <a:r>
              <a:rPr lang="es-AR" sz="1200" b="1" dirty="0">
                <a:effectLst>
                  <a:outerShdw blurRad="38100" dist="38100" dir="2700000" algn="tl">
                    <a:srgbClr val="000000">
                      <a:alpha val="43137"/>
                    </a:srgbClr>
                  </a:outerShdw>
                </a:effectLst>
              </a:rPr>
              <a:t> </a:t>
            </a:r>
            <a:r>
              <a:rPr lang="es-AR" sz="1200" b="1" i="1" dirty="0">
                <a:solidFill>
                  <a:srgbClr val="CC3300"/>
                </a:solidFill>
                <a:effectLst>
                  <a:outerShdw blurRad="38100" dist="38100" dir="2700000" algn="tl">
                    <a:srgbClr val="000000">
                      <a:alpha val="43137"/>
                    </a:srgbClr>
                  </a:outerShdw>
                </a:effectLst>
              </a:rPr>
              <a:t>“Combatir la contaminación causada por los productos de plástico desechables (single-use)</a:t>
            </a:r>
            <a:r>
              <a:rPr lang="es-ES" sz="1200" b="1" i="1" dirty="0">
                <a:solidFill>
                  <a:srgbClr val="CC3300"/>
                </a:solidFill>
                <a:effectLst>
                  <a:outerShdw blurRad="38100" dist="38100" dir="2700000" algn="tl">
                    <a:srgbClr val="000000">
                      <a:alpha val="43137"/>
                    </a:srgbClr>
                  </a:outerShdw>
                </a:effectLst>
              </a:rPr>
              <a:t>”: </a:t>
            </a:r>
            <a:r>
              <a:rPr lang="es-AR" sz="1200" b="1" i="1" dirty="0">
                <a:solidFill>
                  <a:srgbClr val="FFC000"/>
                </a:solidFill>
                <a:effectLst>
                  <a:outerShdw blurRad="38100" dist="38100" dir="2700000" algn="tl">
                    <a:srgbClr val="000000">
                      <a:alpha val="43137"/>
                    </a:srgbClr>
                  </a:outerShdw>
                </a:effectLst>
              </a:rPr>
              <a:t>alienta enfoques innovadores, como el uso de planes de responsabilidad ampliada de los productores, planes de reembolso de depósitos, entre otros</a:t>
            </a:r>
            <a:endParaRPr lang="es-AR" sz="500" b="1" dirty="0">
              <a:effectLst>
                <a:outerShdw blurRad="38100" dist="38100" dir="2700000" algn="tl">
                  <a:srgbClr val="000000">
                    <a:alpha val="43137"/>
                  </a:srgbClr>
                </a:outerShdw>
              </a:effectLst>
            </a:endParaRPr>
          </a:p>
          <a:p>
            <a:pPr>
              <a:buFont typeface="Wingdings" pitchFamily="2" charset="2"/>
              <a:buChar char="Ø"/>
              <a:defRPr/>
            </a:pPr>
            <a:endParaRPr lang="es-AR" sz="500" b="1" dirty="0">
              <a:effectLst>
                <a:outerShdw blurRad="38100" dist="38100" dir="2700000" algn="tl">
                  <a:srgbClr val="000000">
                    <a:alpha val="43137"/>
                  </a:srgbClr>
                </a:outerShdw>
              </a:effectLst>
            </a:endParaRPr>
          </a:p>
          <a:p>
            <a:pPr>
              <a:defRPr/>
            </a:pPr>
            <a:endParaRPr lang="es-AR" sz="1200" b="1" dirty="0">
              <a:solidFill>
                <a:srgbClr val="FFC000"/>
              </a:solidFill>
              <a:effectLst>
                <a:outerShdw blurRad="38100" dist="38100" dir="2700000" algn="tl">
                  <a:srgbClr val="000000">
                    <a:alpha val="43137"/>
                  </a:srgbClr>
                </a:outerShdw>
              </a:effectLst>
            </a:endParaRPr>
          </a:p>
        </p:txBody>
      </p:sp>
      <p:pic>
        <p:nvPicPr>
          <p:cNvPr id="27675" name="Picture 2" descr="Imagen relacionada">
            <a:extLst>
              <a:ext uri="{FF2B5EF4-FFF2-40B4-BE49-F238E27FC236}">
                <a16:creationId xmlns:a16="http://schemas.microsoft.com/office/drawing/2014/main" id="{84593B13-C38C-08B6-9C23-00AA36B2A1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4288"/>
            <a:ext cx="25590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4" descr="Imagen relacionada">
            <a:extLst>
              <a:ext uri="{FF2B5EF4-FFF2-40B4-BE49-F238E27FC236}">
                <a16:creationId xmlns:a16="http://schemas.microsoft.com/office/drawing/2014/main" id="{86D45EFF-A7B7-88D6-E3D7-0B90A416EC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 y="-47625"/>
            <a:ext cx="24717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6" descr="Resultado de imagen para UNEA-4">
            <a:extLst>
              <a:ext uri="{FF2B5EF4-FFF2-40B4-BE49-F238E27FC236}">
                <a16:creationId xmlns:a16="http://schemas.microsoft.com/office/drawing/2014/main" id="{231BF80C-EC8E-EEF9-77AC-AAEFD3B005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8813" y="-23813"/>
            <a:ext cx="981075" cy="12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Imagen 2">
            <a:extLst>
              <a:ext uri="{FF2B5EF4-FFF2-40B4-BE49-F238E27FC236}">
                <a16:creationId xmlns:a16="http://schemas.microsoft.com/office/drawing/2014/main" id="{7D7844CF-7704-046D-6E3B-C01C9ACF39A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7438" y="-41275"/>
            <a:ext cx="117951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46F6E437-683B-7D45-9E97-4DA23D1439DE}"/>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0AED0DB8-31A6-EDCA-C068-415AC6DE95D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F4CC73CB-AB18-3B03-021C-BBEF1D08535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C407F86-9341-027C-70EB-75F8428FFD5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3D34062C-E0A9-B1B0-E5BF-3A7D91309E0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89BE338-28A0-A042-22BF-D6C4E2ED12B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A18F6527-6B49-1D18-2AD9-2F46E4DB9DD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BA37123-0186-5AC1-2035-8F9B8A34D4C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7C8F3AAA-6058-ACE7-3EC4-3F0CDE4FF72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E8ED38E5-DDB5-81F4-2F7A-8FEB112F104E}"/>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8684" name="47 Grupo">
            <a:extLst>
              <a:ext uri="{FF2B5EF4-FFF2-40B4-BE49-F238E27FC236}">
                <a16:creationId xmlns:a16="http://schemas.microsoft.com/office/drawing/2014/main" id="{ADB10162-9D05-E953-92E2-C34ED4FFF7BD}"/>
              </a:ext>
            </a:extLst>
          </p:cNvPr>
          <p:cNvGrpSpPr>
            <a:grpSpLocks/>
          </p:cNvGrpSpPr>
          <p:nvPr/>
        </p:nvGrpSpPr>
        <p:grpSpPr bwMode="auto">
          <a:xfrm>
            <a:off x="-11113" y="5661025"/>
            <a:ext cx="9155113" cy="1212850"/>
            <a:chOff x="-10343" y="5804883"/>
            <a:chExt cx="9190855" cy="1069354"/>
          </a:xfrm>
        </p:grpSpPr>
        <p:pic>
          <p:nvPicPr>
            <p:cNvPr id="28708" name="Picture 34">
              <a:extLst>
                <a:ext uri="{FF2B5EF4-FFF2-40B4-BE49-F238E27FC236}">
                  <a16:creationId xmlns:a16="http://schemas.microsoft.com/office/drawing/2014/main" id="{83F50633-1284-B811-7105-E20042F3E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9" name="Picture 36">
              <a:extLst>
                <a:ext uri="{FF2B5EF4-FFF2-40B4-BE49-F238E27FC236}">
                  <a16:creationId xmlns:a16="http://schemas.microsoft.com/office/drawing/2014/main" id="{46E76BA3-68B6-D058-4E02-9982EF4B5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0" name="Picture 38">
              <a:extLst>
                <a:ext uri="{FF2B5EF4-FFF2-40B4-BE49-F238E27FC236}">
                  <a16:creationId xmlns:a16="http://schemas.microsoft.com/office/drawing/2014/main" id="{0CA88BDC-F9A5-10C2-12D1-65F229998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1" name="Picture 39">
              <a:extLst>
                <a:ext uri="{FF2B5EF4-FFF2-40B4-BE49-F238E27FC236}">
                  <a16:creationId xmlns:a16="http://schemas.microsoft.com/office/drawing/2014/main" id="{037F2840-51BC-1AD1-C6CB-4AC94C092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2" name="Picture 35">
              <a:extLst>
                <a:ext uri="{FF2B5EF4-FFF2-40B4-BE49-F238E27FC236}">
                  <a16:creationId xmlns:a16="http://schemas.microsoft.com/office/drawing/2014/main" id="{2F76A551-7154-36D5-2A76-1A90ED053C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3769D9AC-8A27-3CC6-A5FC-BE44949364A9}"/>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9BFF9557-FA04-DF4E-C3E4-1E35B01AC2AE}"/>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496F023-4F99-CF33-5267-C2049A5FE71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6AD5725-38EC-0D03-D536-1463C4A15CB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1C32F12F-1DBA-66FC-169D-7FE8FEBB5F1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A67502AD-A1BC-CFD8-9ED1-47A6D0EA57C0}"/>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5E7FE39-FADF-B22E-A564-E3B94729522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6E9AE5B2-6D26-6BDD-C218-18D06309BEF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EBD90A6F-ACF1-D11F-231A-363F1DAA636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CD57E450-1C9A-9108-9CE4-D965E3A8692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BCA16C22-9A09-7B64-0FB5-A1161A156654}"/>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8696" name="63 Grupo">
            <a:extLst>
              <a:ext uri="{FF2B5EF4-FFF2-40B4-BE49-F238E27FC236}">
                <a16:creationId xmlns:a16="http://schemas.microsoft.com/office/drawing/2014/main" id="{72E6E8B5-A4F6-3637-DA4A-73B28B7DB3B1}"/>
              </a:ext>
            </a:extLst>
          </p:cNvPr>
          <p:cNvGrpSpPr>
            <a:grpSpLocks/>
          </p:cNvGrpSpPr>
          <p:nvPr/>
        </p:nvGrpSpPr>
        <p:grpSpPr bwMode="auto">
          <a:xfrm>
            <a:off x="-11113" y="5645150"/>
            <a:ext cx="9155113" cy="1212850"/>
            <a:chOff x="-10343" y="5804883"/>
            <a:chExt cx="9190855" cy="1069354"/>
          </a:xfrm>
        </p:grpSpPr>
        <p:pic>
          <p:nvPicPr>
            <p:cNvPr id="28703" name="Picture 34">
              <a:extLst>
                <a:ext uri="{FF2B5EF4-FFF2-40B4-BE49-F238E27FC236}">
                  <a16:creationId xmlns:a16="http://schemas.microsoft.com/office/drawing/2014/main" id="{031BB7A4-06AC-9328-0418-E81D181FD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Picture 36">
              <a:extLst>
                <a:ext uri="{FF2B5EF4-FFF2-40B4-BE49-F238E27FC236}">
                  <a16:creationId xmlns:a16="http://schemas.microsoft.com/office/drawing/2014/main" id="{96034C9D-DA7A-8E09-5B82-5DDB46FB1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Picture 38">
              <a:extLst>
                <a:ext uri="{FF2B5EF4-FFF2-40B4-BE49-F238E27FC236}">
                  <a16:creationId xmlns:a16="http://schemas.microsoft.com/office/drawing/2014/main" id="{9B5645EA-E517-6CCA-5A7C-A5A799D86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Picture 39">
              <a:extLst>
                <a:ext uri="{FF2B5EF4-FFF2-40B4-BE49-F238E27FC236}">
                  <a16:creationId xmlns:a16="http://schemas.microsoft.com/office/drawing/2014/main" id="{70923AF5-F5C1-C051-F8F6-D97F7ABDF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7" name="Picture 35">
              <a:extLst>
                <a:ext uri="{FF2B5EF4-FFF2-40B4-BE49-F238E27FC236}">
                  <a16:creationId xmlns:a16="http://schemas.microsoft.com/office/drawing/2014/main" id="{F0D63314-8F23-E172-BC82-BFE2BB78B7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80F0ADAA-A537-0A98-2E1D-3FF03C012070}"/>
              </a:ext>
            </a:extLst>
          </p:cNvPr>
          <p:cNvSpPr>
            <a:spLocks noChangeArrowheads="1"/>
          </p:cNvSpPr>
          <p:nvPr/>
        </p:nvSpPr>
        <p:spPr bwMode="auto">
          <a:xfrm>
            <a:off x="0" y="-142875"/>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7AB5B4F3-ECF3-169F-0C38-D909CF36FB32}"/>
              </a:ext>
            </a:extLst>
          </p:cNvPr>
          <p:cNvSpPr>
            <a:spLocks noChangeArrowheads="1"/>
          </p:cNvSpPr>
          <p:nvPr/>
        </p:nvSpPr>
        <p:spPr bwMode="auto">
          <a:xfrm>
            <a:off x="107950" y="1052513"/>
            <a:ext cx="8928100" cy="46005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IV ANUMA</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5 al 15 de MARZO 2019</a:t>
            </a:r>
          </a:p>
          <a:p>
            <a:pPr algn="ctr">
              <a:buFont typeface="Wingdings" pitchFamily="2" charset="2"/>
              <a:buNone/>
              <a:defRPr/>
            </a:pPr>
            <a:endParaRPr lang="es-AR" sz="2100" b="1"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b="1" dirty="0">
                <a:effectLst>
                  <a:outerShdw blurRad="38100" dist="38100" dir="2700000" algn="tl">
                    <a:srgbClr val="000000">
                      <a:alpha val="43137"/>
                    </a:srgbClr>
                  </a:outerShdw>
                </a:effectLst>
              </a:rPr>
              <a:t> </a:t>
            </a:r>
            <a:r>
              <a:rPr lang="es-AR" sz="1400" dirty="0"/>
              <a:t>UNEP/EA.4/Res.14</a:t>
            </a:r>
            <a:r>
              <a:rPr lang="es-AR" sz="1400" b="1" dirty="0">
                <a:effectLst>
                  <a:outerShdw blurRad="38100" dist="38100" dir="2700000" algn="tl">
                    <a:srgbClr val="000000">
                      <a:alpha val="43137"/>
                    </a:srgbClr>
                  </a:outerShdw>
                </a:effectLst>
              </a:rPr>
              <a:t> </a:t>
            </a:r>
            <a:r>
              <a:rPr lang="es-AR" sz="1400" b="1" i="1" dirty="0">
                <a:solidFill>
                  <a:srgbClr val="CC3300"/>
                </a:solidFill>
                <a:effectLst>
                  <a:outerShdw blurRad="38100" dist="38100" dir="2700000" algn="tl">
                    <a:srgbClr val="000000">
                      <a:alpha val="43137"/>
                    </a:srgbClr>
                  </a:outerShdw>
                </a:effectLst>
              </a:rPr>
              <a:t>“Gestión sostenible del nitrógeno”</a:t>
            </a:r>
          </a:p>
          <a:p>
            <a:pPr marL="171450" indent="-171450">
              <a:buFont typeface="Wingdings" panose="05000000000000000000" pitchFamily="2" charset="2"/>
              <a:buChar char="ü"/>
              <a:defRPr/>
            </a:pPr>
            <a:r>
              <a:rPr lang="es-AR" sz="1200" b="1" dirty="0">
                <a:solidFill>
                  <a:srgbClr val="FF9900"/>
                </a:solidFill>
                <a:effectLst>
                  <a:outerShdw blurRad="38100" dist="38100" dir="2700000" algn="tl">
                    <a:srgbClr val="000000">
                      <a:alpha val="43137"/>
                    </a:srgbClr>
                  </a:outerShdw>
                </a:effectLst>
              </a:rPr>
              <a:t>Múltiples amenazas en forma de contaminación resultantes del nitrógeno reactivo </a:t>
            </a:r>
            <a:r>
              <a:rPr lang="es-AR" sz="1200" b="1" dirty="0" err="1">
                <a:solidFill>
                  <a:srgbClr val="FF9900"/>
                </a:solidFill>
                <a:effectLst>
                  <a:outerShdw blurRad="38100" dist="38100" dir="2700000" algn="tl">
                    <a:srgbClr val="000000">
                      <a:alpha val="43137"/>
                    </a:srgbClr>
                  </a:outerShdw>
                </a:effectLst>
              </a:rPr>
              <a:t>antropógeno</a:t>
            </a:r>
            <a:r>
              <a:rPr lang="es-AR" sz="1200" b="1" dirty="0">
                <a:effectLst>
                  <a:outerShdw blurRad="38100" dist="38100" dir="2700000" algn="tl">
                    <a:srgbClr val="000000">
                      <a:alpha val="43137"/>
                    </a:srgbClr>
                  </a:outerShdw>
                </a:effectLst>
              </a:rPr>
              <a:t>, que tiene efectos adversos sobre los entornos terrestres, marinos y de agua dulce y sobre la contaminación del aire y las emisiones de gases de efecto invernadero, y reconociendo al mismo tiempo los beneficios del uso del nitrógeno para la producción de alimentos y energía</a:t>
            </a:r>
          </a:p>
          <a:p>
            <a:pPr marL="171450" indent="-171450">
              <a:buFont typeface="Wingdings" panose="05000000000000000000" pitchFamily="2" charset="2"/>
              <a:buChar char="ü"/>
              <a:defRPr/>
            </a:pPr>
            <a:r>
              <a:rPr lang="es-AR" sz="1200" b="1" dirty="0">
                <a:solidFill>
                  <a:srgbClr val="FF9900"/>
                </a:solidFill>
                <a:effectLst>
                  <a:outerShdw blurRad="38100" dist="38100" dir="2700000" algn="tl">
                    <a:srgbClr val="000000">
                      <a:alpha val="43137"/>
                    </a:srgbClr>
                  </a:outerShdw>
                </a:effectLst>
              </a:rPr>
              <a:t>Ineficiencia extrema en el uso del nitrógeno en la economía mundial</a:t>
            </a:r>
            <a:r>
              <a:rPr lang="es-AR" sz="1200" b="1" dirty="0">
                <a:effectLst>
                  <a:outerShdw blurRad="38100" dist="38100" dir="2700000" algn="tl">
                    <a:srgbClr val="000000">
                      <a:alpha val="43137"/>
                    </a:srgbClr>
                  </a:outerShdw>
                </a:effectLst>
              </a:rPr>
              <a:t>, en la que más del 80 % del nitrógeno reactivo </a:t>
            </a:r>
            <a:r>
              <a:rPr lang="es-AR" sz="1200" b="1" dirty="0" err="1">
                <a:effectLst>
                  <a:outerShdw blurRad="38100" dist="38100" dir="2700000" algn="tl">
                    <a:srgbClr val="000000">
                      <a:alpha val="43137"/>
                    </a:srgbClr>
                  </a:outerShdw>
                </a:effectLst>
              </a:rPr>
              <a:t>antropógeno</a:t>
            </a:r>
            <a:r>
              <a:rPr lang="es-AR" sz="1200" b="1" dirty="0">
                <a:effectLst>
                  <a:outerShdw blurRad="38100" dist="38100" dir="2700000" algn="tl">
                    <a:srgbClr val="000000">
                      <a:alpha val="43137"/>
                    </a:srgbClr>
                  </a:outerShdw>
                </a:effectLst>
              </a:rPr>
              <a:t> se pierde en el medio ambiente1 , lo que resulta en una contaminación de las aguas, el suelo y el aire que pone en peligro la salud humana, el bienestar y los servicios de los ecosistemas, y contribuye al cambio climático debido a los aumentos de las emisiones de gases de efecto invernadero y el agotamiento del ozono estratosférico</a:t>
            </a:r>
          </a:p>
          <a:p>
            <a:pPr marL="171450" indent="-171450">
              <a:buFont typeface="Wingdings" panose="05000000000000000000" pitchFamily="2" charset="2"/>
              <a:buChar char="ü"/>
              <a:defRPr/>
            </a:pPr>
            <a:r>
              <a:rPr lang="es-AR" sz="1200" b="1" dirty="0">
                <a:effectLst>
                  <a:outerShdw blurRad="38100" dist="38100" dir="2700000" algn="tl">
                    <a:srgbClr val="000000">
                      <a:alpha val="43137"/>
                    </a:srgbClr>
                  </a:outerShdw>
                </a:effectLst>
              </a:rPr>
              <a:t>Requiere a la Directora Ejecutiva del PNUMA tome en consideración opciones para facilitar una mejor </a:t>
            </a:r>
            <a:r>
              <a:rPr lang="es-AR" sz="1200" b="1" dirty="0">
                <a:solidFill>
                  <a:srgbClr val="FF9900"/>
                </a:solidFill>
                <a:effectLst>
                  <a:outerShdw blurRad="38100" dist="38100" dir="2700000" algn="tl">
                    <a:srgbClr val="000000">
                      <a:alpha val="43137"/>
                    </a:srgbClr>
                  </a:outerShdw>
                </a:effectLst>
              </a:rPr>
              <a:t>coordinación de las políticas en el ciclo mundial del nitrógeno en los planos nacional, regional y mundial, incluido el examen de los argumentos en favor de establecer un mecanismo de coordinación intergubernamental sobre políticas de nitrógeno</a:t>
            </a:r>
            <a:r>
              <a:rPr lang="es-AR" sz="1200" b="1" dirty="0">
                <a:effectLst>
                  <a:outerShdw blurRad="38100" dist="38100" dir="2700000" algn="tl">
                    <a:srgbClr val="000000">
                      <a:alpha val="43137"/>
                    </a:srgbClr>
                  </a:outerShdw>
                </a:effectLst>
              </a:rPr>
              <a:t>, basado principalmente en las redes y plataformas existentes, y considere la posibilidad de elaborar una política integrada del nitrógeno, que podría incrementar el reconocimiento de la necesidad de adoptar medidas comunes en múltiples ámbitos normativos</a:t>
            </a:r>
          </a:p>
        </p:txBody>
      </p:sp>
      <p:pic>
        <p:nvPicPr>
          <p:cNvPr id="28699" name="Picture 2" descr="Imagen relacionada">
            <a:extLst>
              <a:ext uri="{FF2B5EF4-FFF2-40B4-BE49-F238E27FC236}">
                <a16:creationId xmlns:a16="http://schemas.microsoft.com/office/drawing/2014/main" id="{EF495D38-9919-1D3D-035D-FB31AF004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463" y="-14288"/>
            <a:ext cx="255905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0" name="Picture 4" descr="Imagen relacionada">
            <a:extLst>
              <a:ext uri="{FF2B5EF4-FFF2-40B4-BE49-F238E27FC236}">
                <a16:creationId xmlns:a16="http://schemas.microsoft.com/office/drawing/2014/main" id="{590BF8FC-5430-299E-CE6B-4DED5514DF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25" y="-47625"/>
            <a:ext cx="247173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1" name="Picture 6" descr="Resultado de imagen para UNEA-4">
            <a:extLst>
              <a:ext uri="{FF2B5EF4-FFF2-40B4-BE49-F238E27FC236}">
                <a16:creationId xmlns:a16="http://schemas.microsoft.com/office/drawing/2014/main" id="{27FBC89A-D804-02B1-9B21-B472165D0D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8813" y="-23813"/>
            <a:ext cx="981075" cy="12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Imagen 2">
            <a:extLst>
              <a:ext uri="{FF2B5EF4-FFF2-40B4-BE49-F238E27FC236}">
                <a16:creationId xmlns:a16="http://schemas.microsoft.com/office/drawing/2014/main" id="{94F1ADA9-150B-CCB7-FD4A-D5C6F872C01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97438" y="-41275"/>
            <a:ext cx="1179512"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DE69DF12-A08E-395E-F7C0-8ECEBDBA173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0C3B8867-A11A-835A-4853-0C3299045AB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810E6302-FF45-ABE1-5EB9-E70FAC7339C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FD03663-A6EC-867A-7C25-6744D1FF3BCE}"/>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B3417BA-7F8B-7A49-0400-A03D63351FA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AA80AE7-35FD-DE0C-23D1-DD69A8BC64F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C6CEE7C2-A87D-5EBC-03E3-54E40BB16B8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9B7B5ADA-CC23-0B76-0CE9-E9DDF26BF60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2325A44-F2BB-1B4D-F975-8421285753B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B8FCD1C4-1220-628A-8694-2856854D1E79}"/>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9708" name="47 Grupo">
            <a:extLst>
              <a:ext uri="{FF2B5EF4-FFF2-40B4-BE49-F238E27FC236}">
                <a16:creationId xmlns:a16="http://schemas.microsoft.com/office/drawing/2014/main" id="{130C9253-B1BF-C9B7-D6C6-D2AC12E29A7E}"/>
              </a:ext>
            </a:extLst>
          </p:cNvPr>
          <p:cNvGrpSpPr>
            <a:grpSpLocks/>
          </p:cNvGrpSpPr>
          <p:nvPr/>
        </p:nvGrpSpPr>
        <p:grpSpPr bwMode="auto">
          <a:xfrm>
            <a:off x="-11113" y="5661025"/>
            <a:ext cx="9155113" cy="1212850"/>
            <a:chOff x="-10343" y="5804883"/>
            <a:chExt cx="9190855" cy="1069354"/>
          </a:xfrm>
        </p:grpSpPr>
        <p:pic>
          <p:nvPicPr>
            <p:cNvPr id="29731" name="Picture 34">
              <a:extLst>
                <a:ext uri="{FF2B5EF4-FFF2-40B4-BE49-F238E27FC236}">
                  <a16:creationId xmlns:a16="http://schemas.microsoft.com/office/drawing/2014/main" id="{38E1CA2F-309B-DDDF-4545-9E04DBA53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6">
              <a:extLst>
                <a:ext uri="{FF2B5EF4-FFF2-40B4-BE49-F238E27FC236}">
                  <a16:creationId xmlns:a16="http://schemas.microsoft.com/office/drawing/2014/main" id="{590A7F9A-3272-B820-5297-4065A63F3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3" name="Picture 38">
              <a:extLst>
                <a:ext uri="{FF2B5EF4-FFF2-40B4-BE49-F238E27FC236}">
                  <a16:creationId xmlns:a16="http://schemas.microsoft.com/office/drawing/2014/main" id="{EFCA7E1B-B15D-BD87-46E6-A2156A602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39">
              <a:extLst>
                <a:ext uri="{FF2B5EF4-FFF2-40B4-BE49-F238E27FC236}">
                  <a16:creationId xmlns:a16="http://schemas.microsoft.com/office/drawing/2014/main" id="{1CD5D4ED-D7C5-923B-26C8-C4F96C82F9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35">
              <a:extLst>
                <a:ext uri="{FF2B5EF4-FFF2-40B4-BE49-F238E27FC236}">
                  <a16:creationId xmlns:a16="http://schemas.microsoft.com/office/drawing/2014/main" id="{B09405B3-F58B-22BC-54BA-9DA6D20673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7BF50960-1160-50A7-55F7-243805EB3226}"/>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CFCDE5CB-4D59-3BA3-7FB9-F3E2B03C2E4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E46E77E-09C0-1216-8332-107AC9CC6FC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E70793B-30ED-ACEA-0513-1DE24D0A21E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7A349FD-E4B5-4311-3428-FE6D22263FF5}"/>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0432D80-E401-BDAD-8B67-50C4D296171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25FBA4A-39C3-B012-C7B7-5B3CAC1634B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F68D583-4684-7D4F-71D7-7C71EA07B40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F4C51E8-C9D1-B471-0545-CEAB604AE3E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01BF8ECD-3AA6-7A53-5B34-36EA5B7F958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C0873C3-67AB-134D-2AB8-454BBEC0334F}"/>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29720" name="63 Grupo">
            <a:extLst>
              <a:ext uri="{FF2B5EF4-FFF2-40B4-BE49-F238E27FC236}">
                <a16:creationId xmlns:a16="http://schemas.microsoft.com/office/drawing/2014/main" id="{00ED1DB1-7B70-F655-956D-E93F36F4220F}"/>
              </a:ext>
            </a:extLst>
          </p:cNvPr>
          <p:cNvGrpSpPr>
            <a:grpSpLocks/>
          </p:cNvGrpSpPr>
          <p:nvPr/>
        </p:nvGrpSpPr>
        <p:grpSpPr bwMode="auto">
          <a:xfrm>
            <a:off x="-11113" y="5645150"/>
            <a:ext cx="9155113" cy="1212850"/>
            <a:chOff x="-10343" y="5804883"/>
            <a:chExt cx="9190855" cy="1069354"/>
          </a:xfrm>
        </p:grpSpPr>
        <p:pic>
          <p:nvPicPr>
            <p:cNvPr id="29726" name="Picture 34">
              <a:extLst>
                <a:ext uri="{FF2B5EF4-FFF2-40B4-BE49-F238E27FC236}">
                  <a16:creationId xmlns:a16="http://schemas.microsoft.com/office/drawing/2014/main" id="{AE6DBFDC-44EF-9BEE-B974-F0640C255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36">
              <a:extLst>
                <a:ext uri="{FF2B5EF4-FFF2-40B4-BE49-F238E27FC236}">
                  <a16:creationId xmlns:a16="http://schemas.microsoft.com/office/drawing/2014/main" id="{C784B896-272F-6D0B-5F5F-D1BD957E4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38">
              <a:extLst>
                <a:ext uri="{FF2B5EF4-FFF2-40B4-BE49-F238E27FC236}">
                  <a16:creationId xmlns:a16="http://schemas.microsoft.com/office/drawing/2014/main" id="{B95D6D56-759B-4459-8101-2D05E1078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39">
              <a:extLst>
                <a:ext uri="{FF2B5EF4-FFF2-40B4-BE49-F238E27FC236}">
                  <a16:creationId xmlns:a16="http://schemas.microsoft.com/office/drawing/2014/main" id="{27C5EDA4-09F3-5CF7-D095-10C66DBDD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35">
              <a:extLst>
                <a:ext uri="{FF2B5EF4-FFF2-40B4-BE49-F238E27FC236}">
                  <a16:creationId xmlns:a16="http://schemas.microsoft.com/office/drawing/2014/main" id="{7F47A58F-C93E-545A-4150-C704CAF8B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4659FD20-A548-D776-81E5-E54923B2103B}"/>
              </a:ext>
            </a:extLst>
          </p:cNvPr>
          <p:cNvSpPr>
            <a:spLocks noChangeArrowheads="1"/>
          </p:cNvSpPr>
          <p:nvPr/>
        </p:nvSpPr>
        <p:spPr bwMode="auto">
          <a:xfrm>
            <a:off x="-9525" y="-77788"/>
            <a:ext cx="9144000" cy="13573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6335EC8B-8465-4638-012E-3911C81D8D87}"/>
              </a:ext>
            </a:extLst>
          </p:cNvPr>
          <p:cNvSpPr>
            <a:spLocks noChangeArrowheads="1"/>
          </p:cNvSpPr>
          <p:nvPr/>
        </p:nvSpPr>
        <p:spPr bwMode="auto">
          <a:xfrm>
            <a:off x="107950" y="919163"/>
            <a:ext cx="8928100" cy="49561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Nairobi, </a:t>
            </a:r>
            <a:r>
              <a:rPr lang="es-AR" sz="2100" b="1" cap="all" dirty="0" err="1">
                <a:solidFill>
                  <a:srgbClr val="3E9CB2"/>
                </a:solidFill>
                <a:effectLst>
                  <a:outerShdw blurRad="38100" dist="38100" dir="2700000" algn="tl">
                    <a:srgbClr val="000000"/>
                  </a:outerShdw>
                </a:effectLst>
              </a:rPr>
              <a:t>kenia</a:t>
            </a:r>
            <a:r>
              <a:rPr lang="es-AR" sz="2100" b="1" cap="all" dirty="0">
                <a:solidFill>
                  <a:srgbClr val="3E9CB2"/>
                </a:solidFill>
                <a:effectLst>
                  <a:outerShdw blurRad="38100" dist="38100" dir="2700000" algn="tl">
                    <a:srgbClr val="000000"/>
                  </a:outerShdw>
                </a:effectLst>
              </a:rPr>
              <a:t> </a:t>
            </a:r>
            <a:r>
              <a:rPr lang="es-ES" sz="2100" b="1" cap="all" dirty="0">
                <a:solidFill>
                  <a:srgbClr val="3E9CB2"/>
                </a:solidFill>
                <a:effectLst>
                  <a:outerShdw blurRad="38100" dist="38100" dir="2700000" algn="tl">
                    <a:srgbClr val="000000"/>
                  </a:outerShdw>
                </a:effectLst>
              </a:rPr>
              <a:t>(híbrido) 22 y 23 de febrero 2021</a:t>
            </a:r>
          </a:p>
          <a:p>
            <a:pPr algn="ctr">
              <a:buFont typeface="Wingdings" pitchFamily="2" charset="2"/>
              <a:buNone/>
              <a:defRPr/>
            </a:pPr>
            <a:r>
              <a:rPr lang="es-ES" sz="2100" b="1" cap="all" dirty="0">
                <a:solidFill>
                  <a:srgbClr val="3E9CB2"/>
                </a:solidFill>
                <a:effectLst>
                  <a:outerShdw blurRad="38100" dist="38100" dir="2700000" algn="tl">
                    <a:srgbClr val="000000"/>
                  </a:outerShdw>
                </a:effectLst>
              </a:rPr>
              <a:t>28 de febrero a 2 de marzo de 2022</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Observamos con profunda preocupación las devastadoras consecuencias de la pandemia de COVID-19 para las personas y la salud, las economías y las sociedades, conscientes de que nos enfrentaremos a mayores riesgos de futuras pandemias y otras amenazas para la salud si mantenemos las pautas actuales de interacción con la naturaleza y no adoptamos un enfoque de </a:t>
            </a:r>
            <a:r>
              <a:rPr lang="es-ES" sz="1300" dirty="0">
                <a:solidFill>
                  <a:srgbClr val="FF9900"/>
                </a:solidFill>
                <a:effectLst>
                  <a:outerShdw blurRad="38100" dist="38100" dir="2700000" algn="tl">
                    <a:srgbClr val="000000">
                      <a:alpha val="43137"/>
                    </a:srgbClr>
                  </a:outerShdw>
                </a:effectLst>
              </a:rPr>
              <a:t>“Una sola salud”</a:t>
            </a:r>
            <a:r>
              <a:rPr lang="es-ES" sz="1300" dirty="0">
                <a:effectLst>
                  <a:outerShdw blurRad="38100" dist="38100" dir="2700000" algn="tl">
                    <a:srgbClr val="000000">
                      <a:alpha val="43137"/>
                    </a:srgbClr>
                  </a:outerShdw>
                </a:effectLst>
              </a:rPr>
              <a:t>, y otros enfoques holísticos pertinentes para avanzar.</a:t>
            </a:r>
          </a:p>
          <a:p>
            <a:pPr>
              <a:defRPr/>
            </a:pPr>
            <a:endParaRPr lang="es-ES" sz="1300" dirty="0">
              <a:effectLst>
                <a:outerShdw blurRad="38100" dist="38100" dir="2700000" algn="tl">
                  <a:srgbClr val="000000">
                    <a:alpha val="43137"/>
                  </a:srgbClr>
                </a:outerShdw>
              </a:effectLst>
            </a:endParaRPr>
          </a:p>
          <a:p>
            <a:pPr>
              <a:buFont typeface="Wingdings" pitchFamily="2" charset="2"/>
              <a:buChar char="Ø"/>
              <a:defRPr/>
            </a:pPr>
            <a:r>
              <a:rPr lang="es-ES" sz="1300" dirty="0">
                <a:effectLst>
                  <a:outerShdw blurRad="38100" dist="38100" dir="2700000" algn="tl">
                    <a:srgbClr val="000000">
                      <a:alpha val="43137"/>
                    </a:srgbClr>
                  </a:outerShdw>
                </a:effectLst>
              </a:rPr>
              <a:t>Tomamos nota con profunda preocupación de las conclusiones de la </a:t>
            </a:r>
            <a:r>
              <a:rPr lang="es-ES" sz="1300" b="1" dirty="0">
                <a:solidFill>
                  <a:srgbClr val="FF9900"/>
                </a:solidFill>
                <a:effectLst>
                  <a:outerShdw blurRad="38100" dist="38100" dir="2700000" algn="tl">
                    <a:srgbClr val="000000">
                      <a:alpha val="43137"/>
                    </a:srgbClr>
                  </a:outerShdw>
                </a:effectLst>
              </a:rPr>
              <a:t>Plataforma Intergubernamental Científico-Normativa sobre Diversidad Biológica y Servicios de los Ecosistemas (IPBES)</a:t>
            </a:r>
            <a:r>
              <a:rPr lang="es-ES" sz="1300" dirty="0">
                <a:effectLst>
                  <a:outerShdw blurRad="38100" dist="38100" dir="2700000" algn="tl">
                    <a:srgbClr val="000000">
                      <a:alpha val="43137"/>
                    </a:srgbClr>
                  </a:outerShdw>
                </a:effectLst>
              </a:rPr>
              <a:t>, según las cuales la naturaleza se enfrenta a graves presiones resultado de las actividades humanas, y subrayamos la urgente necesidad de detener el declive global de la diversidad biológica y la fragmentación de los hábitats, que no tienen precedentes en la historia de la humanidad, siendo sus principales impulsores indirectos y directos los cambios en el uso de la tierra y el mar, la explotación directa de los organismos, las modalidades de consumo y producción insostenibles, el cambio climático, las especies exóticas invasoras y la contaminación de los océanos y el agua dulce, el aire y el suelo.</a:t>
            </a:r>
          </a:p>
          <a:p>
            <a:pPr>
              <a:buFont typeface="Wingdings" pitchFamily="2" charset="2"/>
              <a:buChar char="Ø"/>
              <a:defRPr/>
            </a:pPr>
            <a:endParaRPr lang="es-AR" sz="1200" b="1" dirty="0">
              <a:effectLst>
                <a:outerShdw blurRad="38100" dist="38100" dir="2700000" algn="tl">
                  <a:srgbClr val="000000">
                    <a:alpha val="43137"/>
                  </a:srgbClr>
                </a:outerShdw>
              </a:effectLst>
            </a:endParaRPr>
          </a:p>
        </p:txBody>
      </p:sp>
      <p:pic>
        <p:nvPicPr>
          <p:cNvPr id="29723" name="Imagen 2">
            <a:extLst>
              <a:ext uri="{FF2B5EF4-FFF2-40B4-BE49-F238E27FC236}">
                <a16:creationId xmlns:a16="http://schemas.microsoft.com/office/drawing/2014/main" id="{A62F5968-867A-9EED-CEC2-BDD75B2EDE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34778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Imagen 1">
            <a:extLst>
              <a:ext uri="{FF2B5EF4-FFF2-40B4-BE49-F238E27FC236}">
                <a16:creationId xmlns:a16="http://schemas.microsoft.com/office/drawing/2014/main" id="{ECC78EAD-1105-30B2-E74E-1AAC16EF522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840038"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Imagen 2">
            <a:extLst>
              <a:ext uri="{FF2B5EF4-FFF2-40B4-BE49-F238E27FC236}">
                <a16:creationId xmlns:a16="http://schemas.microsoft.com/office/drawing/2014/main" id="{6A9A385E-B104-A77B-E5D9-3DAE1CB5EF9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30950" y="-155575"/>
            <a:ext cx="28035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9D412EE-86D6-A07E-9C33-B6869F9DC78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EFAC9684-BB98-1DD3-9F8F-7F6A5F9190C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EFEE7CA-BC11-BA35-A143-3EE03A9CF10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E5941FD-7EE9-E433-5245-367499B20DBE}"/>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67E3799-D1FE-0080-53D2-CBD145B6C91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EBB4BE5-640F-87CC-ADC1-184C2F31904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13175F48-F5FB-5A8E-CC9B-F9349D6AE635}"/>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30DB5FD-7070-23C9-2724-1C0DB62B1EC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E3510F52-8373-E2AA-20DB-B2A933C0E9F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29F362A9-1405-5997-80B4-0A59357015C3}"/>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732" name="47 Grupo">
            <a:extLst>
              <a:ext uri="{FF2B5EF4-FFF2-40B4-BE49-F238E27FC236}">
                <a16:creationId xmlns:a16="http://schemas.microsoft.com/office/drawing/2014/main" id="{02F9F028-F28A-26B9-B8CA-7EAF90858F8E}"/>
              </a:ext>
            </a:extLst>
          </p:cNvPr>
          <p:cNvGrpSpPr>
            <a:grpSpLocks/>
          </p:cNvGrpSpPr>
          <p:nvPr/>
        </p:nvGrpSpPr>
        <p:grpSpPr bwMode="auto">
          <a:xfrm>
            <a:off x="-11113" y="5661025"/>
            <a:ext cx="9155113" cy="1212850"/>
            <a:chOff x="-10343" y="5804883"/>
            <a:chExt cx="9190855" cy="1069354"/>
          </a:xfrm>
        </p:grpSpPr>
        <p:pic>
          <p:nvPicPr>
            <p:cNvPr id="30755" name="Picture 34">
              <a:extLst>
                <a:ext uri="{FF2B5EF4-FFF2-40B4-BE49-F238E27FC236}">
                  <a16:creationId xmlns:a16="http://schemas.microsoft.com/office/drawing/2014/main" id="{24A0C041-5667-7DC2-C6C9-A92C00D34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36">
              <a:extLst>
                <a:ext uri="{FF2B5EF4-FFF2-40B4-BE49-F238E27FC236}">
                  <a16:creationId xmlns:a16="http://schemas.microsoft.com/office/drawing/2014/main" id="{82395FF9-BBCB-B5D7-CED6-DE7E8B4C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38">
              <a:extLst>
                <a:ext uri="{FF2B5EF4-FFF2-40B4-BE49-F238E27FC236}">
                  <a16:creationId xmlns:a16="http://schemas.microsoft.com/office/drawing/2014/main" id="{89C36C9B-0CF0-04DF-68AC-70E262323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39">
              <a:extLst>
                <a:ext uri="{FF2B5EF4-FFF2-40B4-BE49-F238E27FC236}">
                  <a16:creationId xmlns:a16="http://schemas.microsoft.com/office/drawing/2014/main" id="{9519C2C6-035B-3E83-EB2B-BB505D21F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35">
              <a:extLst>
                <a:ext uri="{FF2B5EF4-FFF2-40B4-BE49-F238E27FC236}">
                  <a16:creationId xmlns:a16="http://schemas.microsoft.com/office/drawing/2014/main" id="{A21BEE84-A233-9193-2070-89B4916C0C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05B64C28-890E-5E1F-A776-3AD2FA084446}"/>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8A950C8B-F9B9-D5BE-BBE9-A3F7DEF344D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D867EF3-0097-A80D-53F4-EF8EB9BB7E7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5FFF163-586C-EFD3-F7D5-CA3081CBF83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CB41B2CA-B143-BBC3-EAE6-B683719776EA}"/>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A7C52701-F846-F171-35BA-65597B32C19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A957C990-1447-0857-6D68-462A27F2547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2716E77A-B290-9618-E5FB-87EB0F79938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1D9CDD6A-C759-C684-35F9-24A0D96B0F2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40B2241-F336-DBC9-1B1C-5A3B640C316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A7C4F5A9-2B11-7786-389E-CAEA13602A7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0744" name="63 Grupo">
            <a:extLst>
              <a:ext uri="{FF2B5EF4-FFF2-40B4-BE49-F238E27FC236}">
                <a16:creationId xmlns:a16="http://schemas.microsoft.com/office/drawing/2014/main" id="{F1EE4A2F-A13F-F277-F2F7-46F06FD03AF2}"/>
              </a:ext>
            </a:extLst>
          </p:cNvPr>
          <p:cNvGrpSpPr>
            <a:grpSpLocks/>
          </p:cNvGrpSpPr>
          <p:nvPr/>
        </p:nvGrpSpPr>
        <p:grpSpPr bwMode="auto">
          <a:xfrm>
            <a:off x="-11113" y="5645150"/>
            <a:ext cx="9155113" cy="1212850"/>
            <a:chOff x="-10343" y="5804883"/>
            <a:chExt cx="9190855" cy="1069354"/>
          </a:xfrm>
        </p:grpSpPr>
        <p:pic>
          <p:nvPicPr>
            <p:cNvPr id="30750" name="Picture 34">
              <a:extLst>
                <a:ext uri="{FF2B5EF4-FFF2-40B4-BE49-F238E27FC236}">
                  <a16:creationId xmlns:a16="http://schemas.microsoft.com/office/drawing/2014/main" id="{340E62CE-51DD-56E6-80B6-3F923B037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36">
              <a:extLst>
                <a:ext uri="{FF2B5EF4-FFF2-40B4-BE49-F238E27FC236}">
                  <a16:creationId xmlns:a16="http://schemas.microsoft.com/office/drawing/2014/main" id="{3450CC3F-CE35-5393-28E3-A57F7BD9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38">
              <a:extLst>
                <a:ext uri="{FF2B5EF4-FFF2-40B4-BE49-F238E27FC236}">
                  <a16:creationId xmlns:a16="http://schemas.microsoft.com/office/drawing/2014/main" id="{D8D566D8-D7F1-6E61-D582-94918B771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39">
              <a:extLst>
                <a:ext uri="{FF2B5EF4-FFF2-40B4-BE49-F238E27FC236}">
                  <a16:creationId xmlns:a16="http://schemas.microsoft.com/office/drawing/2014/main" id="{CDB00046-2F2A-C8E6-D758-D6576CAD0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4" name="Picture 35">
              <a:extLst>
                <a:ext uri="{FF2B5EF4-FFF2-40B4-BE49-F238E27FC236}">
                  <a16:creationId xmlns:a16="http://schemas.microsoft.com/office/drawing/2014/main" id="{532B9786-EA0B-0515-3CD5-FDCBFC1E00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B21DEF1D-E244-CC2F-16C1-21BD0151D63B}"/>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D36ED476-2159-E4DB-72CB-8E6427F3E3C8}"/>
              </a:ext>
            </a:extLst>
          </p:cNvPr>
          <p:cNvSpPr>
            <a:spLocks noChangeArrowheads="1"/>
          </p:cNvSpPr>
          <p:nvPr/>
        </p:nvSpPr>
        <p:spPr bwMode="auto">
          <a:xfrm>
            <a:off x="198438" y="617538"/>
            <a:ext cx="8928100" cy="50323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10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Observamos con gran preocupación el </a:t>
            </a:r>
            <a:r>
              <a:rPr lang="es-ES" sz="1300" dirty="0">
                <a:solidFill>
                  <a:srgbClr val="FF9900"/>
                </a:solidFill>
                <a:effectLst>
                  <a:outerShdw blurRad="38100" dist="38100" dir="2700000" algn="tl">
                    <a:srgbClr val="000000">
                      <a:alpha val="43137"/>
                    </a:srgbClr>
                  </a:outerShdw>
                </a:effectLst>
              </a:rPr>
              <a:t>impacto de la degradación de las tierras, la desertificación y las sequías</a:t>
            </a:r>
            <a:r>
              <a:rPr lang="es-ES" sz="1300" dirty="0">
                <a:effectLst>
                  <a:outerShdw blurRad="38100" dist="38100" dir="2700000" algn="tl">
                    <a:srgbClr val="000000">
                      <a:alpha val="43137"/>
                    </a:srgbClr>
                  </a:outerShdw>
                </a:effectLst>
              </a:rPr>
              <a:t>, especialmente en los países más vulnerables, y reconocemos que las prácticas que restauran la tierra y el suelo y tienen como </a:t>
            </a:r>
            <a:r>
              <a:rPr lang="es-ES" sz="1300" dirty="0">
                <a:solidFill>
                  <a:srgbClr val="FF9900"/>
                </a:solidFill>
                <a:effectLst>
                  <a:outerShdw blurRad="38100" dist="38100" dir="2700000" algn="tl">
                    <a:srgbClr val="000000">
                      <a:alpha val="43137"/>
                    </a:srgbClr>
                  </a:outerShdw>
                </a:effectLst>
              </a:rPr>
              <a:t>objetivo lograr la neutralidad de la degradación de las tierras </a:t>
            </a:r>
            <a:r>
              <a:rPr lang="es-ES" sz="1300" dirty="0">
                <a:effectLst>
                  <a:outerShdw blurRad="38100" dist="38100" dir="2700000" algn="tl">
                    <a:srgbClr val="000000">
                      <a:alpha val="43137"/>
                    </a:srgbClr>
                  </a:outerShdw>
                </a:effectLst>
              </a:rPr>
              <a:t>pueden traer consigo un cambio socioeconómico positivo, proteger los ecosistemas, facilitar la adaptación al clima y actuar como un acelerador para lograr varios ODS</a:t>
            </a:r>
            <a:r>
              <a:rPr lang="es-ES" sz="1300" b="1" dirty="0">
                <a:effectLst>
                  <a:outerShdw blurRad="38100" dist="38100" dir="2700000" algn="tl">
                    <a:srgbClr val="000000">
                      <a:alpha val="43137"/>
                    </a:srgbClr>
                  </a:outerShdw>
                </a:effectLst>
              </a:rPr>
              <a:t>; reconocemos la labor realizada a ese respecto por la Convención de las </a:t>
            </a:r>
            <a:r>
              <a:rPr lang="es-ES" sz="1300" dirty="0">
                <a:effectLst>
                  <a:outerShdw blurRad="38100" dist="38100" dir="2700000" algn="tl">
                    <a:srgbClr val="000000">
                      <a:alpha val="43137"/>
                    </a:srgbClr>
                  </a:outerShdw>
                </a:effectLst>
              </a:rPr>
              <a:t>Naciones Unidas de Lucha contra la Desertificación y aguardamos la COP15 (celebrada en Abiyán (</a:t>
            </a:r>
            <a:r>
              <a:rPr lang="es-ES" sz="1300" dirty="0" err="1">
                <a:effectLst>
                  <a:outerShdw blurRad="38100" dist="38100" dir="2700000" algn="tl">
                    <a:srgbClr val="000000">
                      <a:alpha val="43137"/>
                    </a:srgbClr>
                  </a:outerShdw>
                </a:effectLst>
              </a:rPr>
              <a:t>Côte</a:t>
            </a:r>
            <a:r>
              <a:rPr lang="es-ES" sz="1300" dirty="0">
                <a:effectLst>
                  <a:outerShdw blurRad="38100" dist="38100" dir="2700000" algn="tl">
                    <a:srgbClr val="000000">
                      <a:alpha val="43137"/>
                    </a:srgbClr>
                  </a:outerShdw>
                </a:effectLst>
              </a:rPr>
              <a:t> </a:t>
            </a:r>
            <a:r>
              <a:rPr lang="es-ES" sz="1300" dirty="0" err="1">
                <a:effectLst>
                  <a:outerShdw blurRad="38100" dist="38100" dir="2700000" algn="tl">
                    <a:srgbClr val="000000">
                      <a:alpha val="43137"/>
                    </a:srgbClr>
                  </a:outerShdw>
                </a:effectLst>
              </a:rPr>
              <a:t>d'Ivoire</a:t>
            </a:r>
            <a:r>
              <a:rPr lang="es-ES" sz="1300" dirty="0">
                <a:effectLst>
                  <a:outerShdw blurRad="38100" dist="38100" dir="2700000" algn="tl">
                    <a:srgbClr val="000000">
                      <a:alpha val="43137"/>
                    </a:srgbClr>
                  </a:outerShdw>
                </a:effectLst>
              </a:rPr>
              <a:t>) en mayo de 2022.</a:t>
            </a:r>
          </a:p>
          <a:p>
            <a:pPr>
              <a:defRPr/>
            </a:pPr>
            <a:endParaRPr lang="es-ES" sz="1300" dirty="0">
              <a:effectLst>
                <a:outerShdw blurRad="38100" dist="38100" dir="2700000" algn="tl">
                  <a:srgbClr val="000000">
                    <a:alpha val="43137"/>
                  </a:srgbClr>
                </a:outerShdw>
              </a:effectLst>
            </a:endParaRPr>
          </a:p>
          <a:p>
            <a:pPr>
              <a:buFont typeface="Wingdings" pitchFamily="2" charset="2"/>
              <a:buChar char="Ø"/>
              <a:defRPr/>
            </a:pPr>
            <a:r>
              <a:rPr lang="es-ES" sz="1300" dirty="0">
                <a:effectLst>
                  <a:outerShdw blurRad="38100" dist="38100" dir="2700000" algn="tl">
                    <a:srgbClr val="000000">
                      <a:alpha val="43137"/>
                    </a:srgbClr>
                  </a:outerShdw>
                </a:effectLst>
              </a:rPr>
              <a:t>Observamos con gran preocupación que </a:t>
            </a:r>
            <a:r>
              <a:rPr lang="es-ES" sz="1300" dirty="0">
                <a:solidFill>
                  <a:srgbClr val="FF9900"/>
                </a:solidFill>
                <a:effectLst>
                  <a:outerShdw blurRad="38100" dist="38100" dir="2700000" algn="tl">
                    <a:srgbClr val="000000">
                      <a:alpha val="43137"/>
                    </a:srgbClr>
                  </a:outerShdw>
                </a:effectLst>
              </a:rPr>
              <a:t>el objetivo de 2020 relativo a la gestión racional de los productos químicos, acordado en el marco del SAICM, no se ha alcanzado</a:t>
            </a:r>
            <a:r>
              <a:rPr lang="es-ES" sz="1300" dirty="0">
                <a:effectLst>
                  <a:outerShdw blurRad="38100" dist="38100" dir="2700000" algn="tl">
                    <a:srgbClr val="000000">
                      <a:alpha val="43137"/>
                    </a:srgbClr>
                  </a:outerShdw>
                </a:effectLst>
              </a:rPr>
              <a:t>. La gestión no racional de los productos químicos y los desechos sigue siendo una amenaza para el medio ambiente y nuestra salud, y se agrava aún más con la pandemia de COVID-19 como resultado del uso generalizado de productos de plástico desechables y productos químicos desinfectantes, y los desafíos económicos que ello plantea.</a:t>
            </a:r>
          </a:p>
          <a:p>
            <a:pPr>
              <a:buFont typeface="Wingdings" pitchFamily="2" charset="2"/>
              <a:buChar char="Ø"/>
              <a:defRPr/>
            </a:pPr>
            <a:endParaRPr lang="es-ES" sz="1300" b="1" dirty="0">
              <a:effectLst>
                <a:outerShdw blurRad="38100" dist="38100" dir="2700000" algn="tl">
                  <a:srgbClr val="000000">
                    <a:alpha val="43137"/>
                  </a:srgbClr>
                </a:outerShdw>
              </a:effectLst>
            </a:endParaRPr>
          </a:p>
          <a:p>
            <a:pPr>
              <a:buFont typeface="Wingdings" pitchFamily="2" charset="2"/>
              <a:buChar char="Ø"/>
              <a:defRPr/>
            </a:pPr>
            <a:r>
              <a:rPr lang="es-AR" sz="1200" b="1" dirty="0">
                <a:effectLst>
                  <a:outerShdw blurRad="38100" dist="38100" dir="2700000" algn="tl">
                    <a:srgbClr val="000000">
                      <a:alpha val="43137"/>
                    </a:srgbClr>
                  </a:outerShdw>
                </a:effectLst>
              </a:rPr>
              <a:t> </a:t>
            </a:r>
            <a:r>
              <a:rPr lang="es-ES" sz="1200" b="1" dirty="0">
                <a:effectLst>
                  <a:outerShdw blurRad="38100" dist="38100" dir="2700000" algn="tl">
                    <a:srgbClr val="000000">
                      <a:alpha val="43137"/>
                    </a:srgbClr>
                  </a:outerShdw>
                </a:effectLst>
              </a:rPr>
              <a:t>Aprovecharemos el potencial que ofrecen la innovación, la ciencia y el conocimiento, </a:t>
            </a:r>
            <a:r>
              <a:rPr lang="es-ES" sz="1200" b="1" dirty="0">
                <a:solidFill>
                  <a:srgbClr val="FF9900"/>
                </a:solidFill>
                <a:effectLst>
                  <a:outerShdw blurRad="38100" dist="38100" dir="2700000" algn="tl">
                    <a:srgbClr val="000000">
                      <a:alpha val="43137"/>
                    </a:srgbClr>
                  </a:outerShdw>
                </a:effectLst>
              </a:rPr>
              <a:t>la creación de capacidad y la inversión en tecnologías verdes y sostenibles</a:t>
            </a:r>
            <a:r>
              <a:rPr lang="es-ES" sz="1200" b="1" dirty="0">
                <a:effectLst>
                  <a:outerShdw blurRad="38100" dist="38100" dir="2700000" algn="tl">
                    <a:srgbClr val="000000">
                      <a:alpha val="43137"/>
                    </a:srgbClr>
                  </a:outerShdw>
                </a:effectLst>
              </a:rPr>
              <a:t>, que beneficien la cooperación y asociaciones específicas Norte-Sur, Sur-Sur y asociaciones de cooperación triangular.</a:t>
            </a:r>
            <a:endParaRPr lang="es-AR" sz="1200" b="1" dirty="0">
              <a:effectLst>
                <a:outerShdw blurRad="38100" dist="38100" dir="2700000" algn="tl">
                  <a:srgbClr val="000000">
                    <a:alpha val="43137"/>
                  </a:srgbClr>
                </a:outerShdw>
              </a:effectLst>
            </a:endParaRPr>
          </a:p>
        </p:txBody>
      </p:sp>
      <p:pic>
        <p:nvPicPr>
          <p:cNvPr id="30747" name="Imagen 2">
            <a:extLst>
              <a:ext uri="{FF2B5EF4-FFF2-40B4-BE49-F238E27FC236}">
                <a16:creationId xmlns:a16="http://schemas.microsoft.com/office/drawing/2014/main" id="{D7E07F1E-DE18-B57B-73A1-4B20D683E6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Imagen 1">
            <a:extLst>
              <a:ext uri="{FF2B5EF4-FFF2-40B4-BE49-F238E27FC236}">
                <a16:creationId xmlns:a16="http://schemas.microsoft.com/office/drawing/2014/main" id="{06B9EE6F-2F49-7FB9-2EFF-A0B272B5751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Imagen 2">
            <a:extLst>
              <a:ext uri="{FF2B5EF4-FFF2-40B4-BE49-F238E27FC236}">
                <a16:creationId xmlns:a16="http://schemas.microsoft.com/office/drawing/2014/main" id="{3292BA23-B430-30AB-B9D3-A13056570D5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19B614AC-A5B5-B5F1-6B9C-80DDC5B8E6D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208C61EB-11AF-B406-EEFB-93A47996E8F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25392B9D-725D-49AD-E5C2-86977E07A7B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5F66C100-9E69-DC0C-4452-0C23850B53C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CF67CF8-CBCD-F1E6-F71F-122E6CFE2E3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BA4FFCA-4726-8D38-5FC4-8825ABC50A8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2F6301C-3A3C-087D-C4B5-3122CE62A3C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1FA081D0-20E5-B56C-01AD-C9DE7343447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2415CE7-F084-E506-31A4-FAAD5956B84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A2DAC63-B6C8-40A1-F94E-3F7FC99316E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1756" name="47 Grupo">
            <a:extLst>
              <a:ext uri="{FF2B5EF4-FFF2-40B4-BE49-F238E27FC236}">
                <a16:creationId xmlns:a16="http://schemas.microsoft.com/office/drawing/2014/main" id="{6EACC749-0993-85EB-474E-D70FB78AD366}"/>
              </a:ext>
            </a:extLst>
          </p:cNvPr>
          <p:cNvGrpSpPr>
            <a:grpSpLocks/>
          </p:cNvGrpSpPr>
          <p:nvPr/>
        </p:nvGrpSpPr>
        <p:grpSpPr bwMode="auto">
          <a:xfrm>
            <a:off x="-11113" y="5661025"/>
            <a:ext cx="9155113" cy="1212850"/>
            <a:chOff x="-10343" y="5804883"/>
            <a:chExt cx="9190855" cy="1069354"/>
          </a:xfrm>
        </p:grpSpPr>
        <p:pic>
          <p:nvPicPr>
            <p:cNvPr id="31779" name="Picture 34">
              <a:extLst>
                <a:ext uri="{FF2B5EF4-FFF2-40B4-BE49-F238E27FC236}">
                  <a16:creationId xmlns:a16="http://schemas.microsoft.com/office/drawing/2014/main" id="{8F9DC3F2-D3BF-A877-FA3F-294B8C125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6">
              <a:extLst>
                <a:ext uri="{FF2B5EF4-FFF2-40B4-BE49-F238E27FC236}">
                  <a16:creationId xmlns:a16="http://schemas.microsoft.com/office/drawing/2014/main" id="{D3E63723-62BA-52DD-FBEA-73B748CF4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1" name="Picture 38">
              <a:extLst>
                <a:ext uri="{FF2B5EF4-FFF2-40B4-BE49-F238E27FC236}">
                  <a16:creationId xmlns:a16="http://schemas.microsoft.com/office/drawing/2014/main" id="{DC5735EE-2BAD-8CD8-28A3-51751AF09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2" name="Picture 39">
              <a:extLst>
                <a:ext uri="{FF2B5EF4-FFF2-40B4-BE49-F238E27FC236}">
                  <a16:creationId xmlns:a16="http://schemas.microsoft.com/office/drawing/2014/main" id="{892EFAA0-865D-05F6-B8B1-9D1D910ED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3" name="Picture 35">
              <a:extLst>
                <a:ext uri="{FF2B5EF4-FFF2-40B4-BE49-F238E27FC236}">
                  <a16:creationId xmlns:a16="http://schemas.microsoft.com/office/drawing/2014/main" id="{7F8849A7-6395-54BF-9BC3-3BE2143A50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B6DB7A43-ADC1-4ECA-AC75-AAD5BA701ECD}"/>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347C778D-9180-77CD-52FC-78B99E08457A}"/>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0A86C4B-7E01-8E77-4F6F-2543A4E975D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FA11E731-31CD-97AF-4637-E14DB3C455C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4B24453A-0E4D-BECD-4234-90FCBD8AAC5C}"/>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719F44A-A599-0F45-7D7F-E47456FA8B4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27BBD75-459D-51EE-D70C-8E8A28A8CD9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763DE3DA-1C7F-37D9-684D-1DBAA297404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89C8D8DE-C0BA-403C-FFD4-FAEF83A50FE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D4220734-EEF1-2B13-8EC1-F8E98C47E69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2E7A970-C84C-192E-1D69-895F45F7EFAF}"/>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1768" name="63 Grupo">
            <a:extLst>
              <a:ext uri="{FF2B5EF4-FFF2-40B4-BE49-F238E27FC236}">
                <a16:creationId xmlns:a16="http://schemas.microsoft.com/office/drawing/2014/main" id="{E2A6B6DD-5560-A319-85F0-F9A50E7FD046}"/>
              </a:ext>
            </a:extLst>
          </p:cNvPr>
          <p:cNvGrpSpPr>
            <a:grpSpLocks/>
          </p:cNvGrpSpPr>
          <p:nvPr/>
        </p:nvGrpSpPr>
        <p:grpSpPr bwMode="auto">
          <a:xfrm>
            <a:off x="-11113" y="5645150"/>
            <a:ext cx="9155113" cy="1212850"/>
            <a:chOff x="-10343" y="5804883"/>
            <a:chExt cx="9190855" cy="1069354"/>
          </a:xfrm>
        </p:grpSpPr>
        <p:pic>
          <p:nvPicPr>
            <p:cNvPr id="31774" name="Picture 34">
              <a:extLst>
                <a:ext uri="{FF2B5EF4-FFF2-40B4-BE49-F238E27FC236}">
                  <a16:creationId xmlns:a16="http://schemas.microsoft.com/office/drawing/2014/main" id="{8E39FF05-6900-E5D6-8E30-F0CFCD60E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36">
              <a:extLst>
                <a:ext uri="{FF2B5EF4-FFF2-40B4-BE49-F238E27FC236}">
                  <a16:creationId xmlns:a16="http://schemas.microsoft.com/office/drawing/2014/main" id="{FE128CEC-B36A-ABEC-8444-7612BF76D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38">
              <a:extLst>
                <a:ext uri="{FF2B5EF4-FFF2-40B4-BE49-F238E27FC236}">
                  <a16:creationId xmlns:a16="http://schemas.microsoft.com/office/drawing/2014/main" id="{24B71471-B6BC-674A-C214-47E60D624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39">
              <a:extLst>
                <a:ext uri="{FF2B5EF4-FFF2-40B4-BE49-F238E27FC236}">
                  <a16:creationId xmlns:a16="http://schemas.microsoft.com/office/drawing/2014/main" id="{52219A1C-CA3E-3BA8-116F-395E793B23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35">
              <a:extLst>
                <a:ext uri="{FF2B5EF4-FFF2-40B4-BE49-F238E27FC236}">
                  <a16:creationId xmlns:a16="http://schemas.microsoft.com/office/drawing/2014/main" id="{26CD85C5-F221-FEC3-CBB5-5343D4828D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C2FB82A9-C89D-913A-2BE0-F8F783A35DB5}"/>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35F957AB-6C66-AEA4-B034-E85D9771E09F}"/>
              </a:ext>
            </a:extLst>
          </p:cNvPr>
          <p:cNvSpPr>
            <a:spLocks noChangeArrowheads="1"/>
          </p:cNvSpPr>
          <p:nvPr/>
        </p:nvSpPr>
        <p:spPr bwMode="auto">
          <a:xfrm>
            <a:off x="198438" y="617538"/>
            <a:ext cx="8928100" cy="5078412"/>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10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Acogemos con beneplácito los resultados del 26º período de sesiones de la Conferencia de las Partes en la Convención Marco de las Naciones Unidas sobre el Cambio Climático, entre otros la adopción del </a:t>
            </a:r>
            <a:r>
              <a:rPr lang="es-ES" sz="1300" b="1" dirty="0">
                <a:solidFill>
                  <a:srgbClr val="FF9900"/>
                </a:solidFill>
                <a:effectLst>
                  <a:outerShdw blurRad="38100" dist="38100" dir="2700000" algn="tl">
                    <a:srgbClr val="000000">
                      <a:alpha val="43137"/>
                    </a:srgbClr>
                  </a:outerShdw>
                </a:effectLst>
              </a:rPr>
              <a:t>Pacto Climático de Glasgow</a:t>
            </a:r>
            <a:r>
              <a:rPr lang="es-ES" sz="1300" dirty="0">
                <a:effectLst>
                  <a:outerShdw blurRad="38100" dist="38100" dir="2700000" algn="tl">
                    <a:srgbClr val="000000">
                      <a:alpha val="43137"/>
                    </a:srgbClr>
                  </a:outerShdw>
                </a:effectLst>
              </a:rPr>
              <a:t>, que hace hincapié en la necesidad imperiosa de que las Partes redoblen esfuerzos para reducir conjuntamente las emisiones a través de actuaciones urgentes y la aplicación de medidas de mitigación nacionales, así como el papel fundamental que desempeñan la protección, la conservación y la restauración de la naturaleza y los ecosistemas en la obtención de beneficios para la adaptación al cambio climático y la mitigación de sus efectos, al tiempo que se garantizan las salvaguardias sociales y ambientales. </a:t>
            </a:r>
          </a:p>
          <a:p>
            <a:pPr>
              <a:defRPr/>
            </a:pPr>
            <a:endParaRPr lang="es-ES" sz="1300" dirty="0">
              <a:effectLst>
                <a:outerShdw blurRad="38100" dist="38100" dir="2700000" algn="tl">
                  <a:srgbClr val="000000">
                    <a:alpha val="43137"/>
                  </a:srgbClr>
                </a:outerShdw>
              </a:effectLst>
            </a:endParaRPr>
          </a:p>
          <a:p>
            <a:pPr algn="ctr">
              <a:defRPr/>
            </a:pPr>
            <a:r>
              <a:rPr lang="es-ES" sz="1300" dirty="0">
                <a:effectLst>
                  <a:outerShdw blurRad="38100" dist="38100" dir="2700000" algn="tl">
                    <a:srgbClr val="000000">
                      <a:alpha val="43137"/>
                    </a:srgbClr>
                  </a:outerShdw>
                </a:effectLst>
              </a:rPr>
              <a:t>El </a:t>
            </a:r>
            <a:r>
              <a:rPr lang="es-ES" sz="1300" dirty="0">
                <a:solidFill>
                  <a:srgbClr val="FF9900"/>
                </a:solidFill>
                <a:effectLst>
                  <a:outerShdw blurRad="38100" dist="38100" dir="2700000" algn="tl">
                    <a:srgbClr val="000000">
                      <a:alpha val="43137"/>
                    </a:srgbClr>
                  </a:outerShdw>
                </a:effectLst>
              </a:rPr>
              <a:t>Pacto Climático de Glasgow </a:t>
            </a:r>
            <a:r>
              <a:rPr lang="es-ES" sz="1300" dirty="0">
                <a:effectLst>
                  <a:outerShdw blurRad="38100" dist="38100" dir="2700000" algn="tl">
                    <a:srgbClr val="000000">
                      <a:alpha val="43137"/>
                    </a:srgbClr>
                  </a:outerShdw>
                </a:effectLst>
              </a:rPr>
              <a:t>insta a las Partes que son países desarrollados a que proporcionen un mayor apoyo, entre otros mediante recursos financieros, transferencia de tecnología y creación de capacidad, para ayudar a las Partes que son países en desarrollo con respecto a la mitigación y la adaptación de conformidad con sus obligaciones existentes en virtud de la Convención y el Acuerdo de París. El Pacto también reconoce la importancia de la pertinencia y previsibilidad de la financiación para la adaptación, en particular la conveniencia del Fondo de Adaptación en la prestación de apoyo específico en ese ámbito. </a:t>
            </a:r>
          </a:p>
          <a:p>
            <a:pPr algn="ctr">
              <a:defRPr/>
            </a:pPr>
            <a:endParaRPr lang="es-ES" sz="1300" dirty="0">
              <a:effectLst>
                <a:outerShdw blurRad="38100" dist="38100" dir="2700000" algn="tl">
                  <a:srgbClr val="000000">
                    <a:alpha val="43137"/>
                  </a:srgbClr>
                </a:outerShdw>
              </a:effectLst>
            </a:endParaRPr>
          </a:p>
          <a:p>
            <a:pPr algn="ctr">
              <a:defRPr/>
            </a:pPr>
            <a:r>
              <a:rPr lang="es-ES" sz="1300" dirty="0">
                <a:solidFill>
                  <a:srgbClr val="FF9900"/>
                </a:solidFill>
                <a:effectLst>
                  <a:outerShdw blurRad="38100" dist="38100" dir="2700000" algn="tl">
                    <a:srgbClr val="000000">
                      <a:alpha val="43137"/>
                    </a:srgbClr>
                  </a:outerShdw>
                </a:effectLst>
              </a:rPr>
              <a:t>Próxima COP27 se  celebra en Egipto en noviembre de 2022</a:t>
            </a:r>
            <a:endParaRPr lang="es-AR" sz="1200" b="1" dirty="0">
              <a:solidFill>
                <a:srgbClr val="FF9900"/>
              </a:solidFill>
              <a:effectLst>
                <a:outerShdw blurRad="38100" dist="38100" dir="2700000" algn="tl">
                  <a:srgbClr val="000000">
                    <a:alpha val="43137"/>
                  </a:srgbClr>
                </a:outerShdw>
              </a:effectLst>
            </a:endParaRPr>
          </a:p>
        </p:txBody>
      </p:sp>
      <p:pic>
        <p:nvPicPr>
          <p:cNvPr id="31771" name="Imagen 2">
            <a:extLst>
              <a:ext uri="{FF2B5EF4-FFF2-40B4-BE49-F238E27FC236}">
                <a16:creationId xmlns:a16="http://schemas.microsoft.com/office/drawing/2014/main" id="{1A347C52-BEBC-9065-D958-72FDC80075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Imagen 1">
            <a:extLst>
              <a:ext uri="{FF2B5EF4-FFF2-40B4-BE49-F238E27FC236}">
                <a16:creationId xmlns:a16="http://schemas.microsoft.com/office/drawing/2014/main" id="{C1A92D52-F727-809A-DD12-9FA0BFBACDB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Imagen 2">
            <a:extLst>
              <a:ext uri="{FF2B5EF4-FFF2-40B4-BE49-F238E27FC236}">
                <a16:creationId xmlns:a16="http://schemas.microsoft.com/office/drawing/2014/main" id="{1FBB9DCA-1378-5529-015D-DD848A93A3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78C7C96C-69AD-2989-A1D2-6A79F2DBD35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8346C3B4-B990-6609-98D0-2695FD635AA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AA24BAE6-0A71-C42E-DE4B-7297FB112BA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52F5FFE7-B020-48BE-4033-6C887C0914B4}"/>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3B11C08-2AD8-1451-48BD-20359D671C3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43067CDB-FF65-6EA8-5E6D-00AC35BD5D0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5EFF6C8-B207-3B0B-BE72-A33FAA7C2A6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3D3CE85-9DA5-BAC8-0E1F-0C4F982E9D0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82773257-55B5-51BE-031A-7FA4A91BD46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93C30BCB-D92D-2BA4-38A9-0D52EDAFFFA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2780" name="47 Grupo">
            <a:extLst>
              <a:ext uri="{FF2B5EF4-FFF2-40B4-BE49-F238E27FC236}">
                <a16:creationId xmlns:a16="http://schemas.microsoft.com/office/drawing/2014/main" id="{8857A2B0-5011-0946-9A5B-BAB6820031C5}"/>
              </a:ext>
            </a:extLst>
          </p:cNvPr>
          <p:cNvGrpSpPr>
            <a:grpSpLocks/>
          </p:cNvGrpSpPr>
          <p:nvPr/>
        </p:nvGrpSpPr>
        <p:grpSpPr bwMode="auto">
          <a:xfrm>
            <a:off x="-11113" y="5661025"/>
            <a:ext cx="9155113" cy="1212850"/>
            <a:chOff x="-10343" y="5804883"/>
            <a:chExt cx="9190855" cy="1069354"/>
          </a:xfrm>
        </p:grpSpPr>
        <p:pic>
          <p:nvPicPr>
            <p:cNvPr id="32803" name="Picture 34">
              <a:extLst>
                <a:ext uri="{FF2B5EF4-FFF2-40B4-BE49-F238E27FC236}">
                  <a16:creationId xmlns:a16="http://schemas.microsoft.com/office/drawing/2014/main" id="{BAD956A5-00FB-91FC-072B-E0A9EEF4B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36">
              <a:extLst>
                <a:ext uri="{FF2B5EF4-FFF2-40B4-BE49-F238E27FC236}">
                  <a16:creationId xmlns:a16="http://schemas.microsoft.com/office/drawing/2014/main" id="{63A12870-EF71-31AD-05A9-38075C362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5" name="Picture 38">
              <a:extLst>
                <a:ext uri="{FF2B5EF4-FFF2-40B4-BE49-F238E27FC236}">
                  <a16:creationId xmlns:a16="http://schemas.microsoft.com/office/drawing/2014/main" id="{934827F9-5344-E9F3-D061-3B4C22786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6" name="Picture 39">
              <a:extLst>
                <a:ext uri="{FF2B5EF4-FFF2-40B4-BE49-F238E27FC236}">
                  <a16:creationId xmlns:a16="http://schemas.microsoft.com/office/drawing/2014/main" id="{7FF75346-0AD6-915B-7E06-679F61C1B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35">
              <a:extLst>
                <a:ext uri="{FF2B5EF4-FFF2-40B4-BE49-F238E27FC236}">
                  <a16:creationId xmlns:a16="http://schemas.microsoft.com/office/drawing/2014/main" id="{D9AB1E10-F8F0-F769-89A7-31372E1250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16487E24-3407-B5A5-9AC0-6EE0DDABB354}"/>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324E7971-E648-6838-312E-4E9C2F5A4CC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18F54405-F14A-2CBD-510B-405BC613FA7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DDD2D9D-ECDF-F4F5-DDE2-308DEAF2F73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07E52E8F-F34C-3AA0-F40C-0D187600A51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A426FC5-EC9B-78EA-B838-3C7B98997E2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F34CECF-DEED-F589-2396-BBE8C68A6E0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FD45FAFD-64DD-DF31-AA13-831448B5D9D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30F3A03C-5F07-46FB-B575-30A942BDF58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6C4F8FEC-D4E6-3FF0-BEF2-98AB0691A7D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3DBE56C8-5A46-7180-44C2-A92A8295C30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2792" name="63 Grupo">
            <a:extLst>
              <a:ext uri="{FF2B5EF4-FFF2-40B4-BE49-F238E27FC236}">
                <a16:creationId xmlns:a16="http://schemas.microsoft.com/office/drawing/2014/main" id="{B529891D-5F09-1C14-88B5-AEE27D386424}"/>
              </a:ext>
            </a:extLst>
          </p:cNvPr>
          <p:cNvGrpSpPr>
            <a:grpSpLocks/>
          </p:cNvGrpSpPr>
          <p:nvPr/>
        </p:nvGrpSpPr>
        <p:grpSpPr bwMode="auto">
          <a:xfrm>
            <a:off x="-11113" y="5645150"/>
            <a:ext cx="9155113" cy="1212850"/>
            <a:chOff x="-10343" y="5804883"/>
            <a:chExt cx="9190855" cy="1069354"/>
          </a:xfrm>
        </p:grpSpPr>
        <p:pic>
          <p:nvPicPr>
            <p:cNvPr id="32798" name="Picture 34">
              <a:extLst>
                <a:ext uri="{FF2B5EF4-FFF2-40B4-BE49-F238E27FC236}">
                  <a16:creationId xmlns:a16="http://schemas.microsoft.com/office/drawing/2014/main" id="{99A23BBD-2CF0-D9FC-B72F-7434C8181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36">
              <a:extLst>
                <a:ext uri="{FF2B5EF4-FFF2-40B4-BE49-F238E27FC236}">
                  <a16:creationId xmlns:a16="http://schemas.microsoft.com/office/drawing/2014/main" id="{F3E52A6C-4FE5-51E1-8B80-4333636B4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0" name="Picture 38">
              <a:extLst>
                <a:ext uri="{FF2B5EF4-FFF2-40B4-BE49-F238E27FC236}">
                  <a16:creationId xmlns:a16="http://schemas.microsoft.com/office/drawing/2014/main" id="{EB1C1C82-AE3B-8DA9-E6F7-4F9863822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1" name="Picture 39">
              <a:extLst>
                <a:ext uri="{FF2B5EF4-FFF2-40B4-BE49-F238E27FC236}">
                  <a16:creationId xmlns:a16="http://schemas.microsoft.com/office/drawing/2014/main" id="{A67D11AD-0FB8-2632-C168-013F92ADCF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2" name="Picture 35">
              <a:extLst>
                <a:ext uri="{FF2B5EF4-FFF2-40B4-BE49-F238E27FC236}">
                  <a16:creationId xmlns:a16="http://schemas.microsoft.com/office/drawing/2014/main" id="{B28412D1-0FA1-1D87-9F38-950A8D20D5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895684A5-93F2-D465-42EB-51DA2AEF3087}"/>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8739F4D-2D75-1D70-5B64-DC64498FAFCE}"/>
              </a:ext>
            </a:extLst>
          </p:cNvPr>
          <p:cNvSpPr>
            <a:spLocks noChangeArrowheads="1"/>
          </p:cNvSpPr>
          <p:nvPr/>
        </p:nvSpPr>
        <p:spPr bwMode="auto">
          <a:xfrm>
            <a:off x="168275" y="549275"/>
            <a:ext cx="8928100" cy="5354638"/>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400" dirty="0">
                <a:effectLst>
                  <a:outerShdw blurRad="38100" dist="38100" dir="2700000" algn="tl">
                    <a:srgbClr val="000000">
                      <a:alpha val="43137"/>
                    </a:srgbClr>
                  </a:outerShdw>
                </a:effectLst>
              </a:rPr>
              <a:t> </a:t>
            </a:r>
            <a:r>
              <a:rPr lang="es-ES" sz="1300" dirty="0">
                <a:effectLst>
                  <a:outerShdw blurRad="38100" dist="38100" dir="2700000" algn="tl">
                    <a:srgbClr val="000000">
                      <a:alpha val="43137"/>
                    </a:srgbClr>
                  </a:outerShdw>
                </a:effectLst>
              </a:rPr>
              <a:t>Acogemos con satisfacción la celebración en 2021 de la primera parte del 15º período de sesiones de la COP sobre la Diversidad Biológica en Kunming (China), bajo el tema </a:t>
            </a:r>
            <a:r>
              <a:rPr lang="es-ES" sz="1300" dirty="0">
                <a:solidFill>
                  <a:srgbClr val="FF9900"/>
                </a:solidFill>
                <a:effectLst>
                  <a:outerShdw blurRad="38100" dist="38100" dir="2700000" algn="tl">
                    <a:srgbClr val="000000">
                      <a:alpha val="43137"/>
                    </a:srgbClr>
                  </a:outerShdw>
                </a:effectLst>
              </a:rPr>
              <a:t>“Una civilización ecológica: la construcción de un futuro compartido para todos los seres vivos de la Tierra”</a:t>
            </a:r>
            <a:r>
              <a:rPr lang="es-ES" sz="1300" dirty="0">
                <a:effectLst>
                  <a:outerShdw blurRad="38100" dist="38100" dir="2700000" algn="tl">
                    <a:srgbClr val="000000">
                      <a:alpha val="43137"/>
                    </a:srgbClr>
                  </a:outerShdw>
                </a:effectLst>
              </a:rPr>
              <a:t>. Pedimos que en la segunda parte de la COP15 se apruebe un </a:t>
            </a:r>
            <a:r>
              <a:rPr lang="es-ES" sz="1300" dirty="0">
                <a:solidFill>
                  <a:srgbClr val="FF9900"/>
                </a:solidFill>
                <a:effectLst>
                  <a:outerShdw blurRad="38100" dist="38100" dir="2700000" algn="tl">
                    <a:srgbClr val="000000">
                      <a:alpha val="43137"/>
                    </a:srgbClr>
                  </a:outerShdw>
                </a:effectLst>
              </a:rPr>
              <a:t>“Marco Mundial de la Diversidad Biológica Post 2020” </a:t>
            </a:r>
            <a:r>
              <a:rPr lang="es-ES" sz="1300" dirty="0">
                <a:effectLst>
                  <a:outerShdw blurRad="38100" dist="38100" dir="2700000" algn="tl">
                    <a:srgbClr val="000000">
                      <a:alpha val="43137"/>
                    </a:srgbClr>
                  </a:outerShdw>
                </a:effectLst>
              </a:rPr>
              <a:t>ambicioso y transformador que, entre otras cosas, incluya un conjunto de objetivos y metas claros y sólidos que estén respaldados por un aumento de la financiación y un refuerzo de los mecanismos de presentación de informes y revisión, como instrumento clave para alcanzar los ODS y la Visión 2050 de la CBD de vivir en armonía con la naturaleza.</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300" b="1" dirty="0">
                <a:effectLst>
                  <a:outerShdw blurRad="38100" dist="38100" dir="2700000" algn="tl">
                    <a:srgbClr val="000000">
                      <a:alpha val="43137"/>
                    </a:srgbClr>
                  </a:outerShdw>
                </a:effectLst>
              </a:rPr>
              <a:t> Reafirmamos nuestro compromiso con el </a:t>
            </a:r>
            <a:r>
              <a:rPr lang="es-ES" sz="1300" b="1" dirty="0">
                <a:solidFill>
                  <a:srgbClr val="FF9900"/>
                </a:solidFill>
                <a:effectLst>
                  <a:outerShdw blurRad="38100" dist="38100" dir="2700000" algn="tl">
                    <a:srgbClr val="000000">
                      <a:alpha val="43137"/>
                    </a:srgbClr>
                  </a:outerShdw>
                </a:effectLst>
              </a:rPr>
              <a:t>Decenio de las Naciones Unidas para la Restauración de los Ecosistemas</a:t>
            </a:r>
            <a:r>
              <a:rPr lang="es-ES" sz="1300" b="1" dirty="0">
                <a:effectLst>
                  <a:outerShdw blurRad="38100" dist="38100" dir="2700000" algn="tl">
                    <a:srgbClr val="000000">
                      <a:alpha val="43137"/>
                    </a:srgbClr>
                  </a:outerShdw>
                </a:effectLst>
              </a:rPr>
              <a:t> y nos comprometemos a trabajar para detener la pérdida, la degradación y la fragmentación de los ecosistemas, centrándonos en las zonas de especial importancia para la diversidad biológica; el uso sostenible de la tierra, el mar y el agua; la gestión eficaz y la designación activa de zonas y parques protegidos; la salvaguardia de hábitats, tipos de naturaleza y ecosistemas especialmente vulnerables; el fomento de la conectividad ecológica, y la lucha contra la deforestación, el comercio ilícito de madera y el tráfico de especies de flora y fauna silvestres, la minería ilícita y perjudicial para el medio ambiente, la pesca ilegal, no declarada y no reglamentada, y los delitos, conflictos y otras actividades insostenibles que tienen efectos graves sobre el medio ambiente.</a:t>
            </a:r>
          </a:p>
          <a:p>
            <a:pPr>
              <a:buFont typeface="Wingdings" pitchFamily="2" charset="2"/>
              <a:buChar char="Ø"/>
              <a:defRPr/>
            </a:pPr>
            <a:endParaRPr lang="es-AR" sz="1200" b="1" dirty="0">
              <a:solidFill>
                <a:srgbClr val="FF9900"/>
              </a:solidFill>
              <a:effectLst>
                <a:outerShdw blurRad="38100" dist="38100" dir="2700000" algn="tl">
                  <a:srgbClr val="000000">
                    <a:alpha val="43137"/>
                  </a:srgbClr>
                </a:outerShdw>
              </a:effectLst>
            </a:endParaRPr>
          </a:p>
        </p:txBody>
      </p:sp>
      <p:pic>
        <p:nvPicPr>
          <p:cNvPr id="32795" name="Imagen 2">
            <a:extLst>
              <a:ext uri="{FF2B5EF4-FFF2-40B4-BE49-F238E27FC236}">
                <a16:creationId xmlns:a16="http://schemas.microsoft.com/office/drawing/2014/main" id="{9BFEE12B-9CC0-C863-1AFB-A59E017EFD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6" name="Imagen 1">
            <a:extLst>
              <a:ext uri="{FF2B5EF4-FFF2-40B4-BE49-F238E27FC236}">
                <a16:creationId xmlns:a16="http://schemas.microsoft.com/office/drawing/2014/main" id="{D9C9E2FE-2421-3D05-B174-6AB7217056A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7" name="Imagen 2">
            <a:extLst>
              <a:ext uri="{FF2B5EF4-FFF2-40B4-BE49-F238E27FC236}">
                <a16:creationId xmlns:a16="http://schemas.microsoft.com/office/drawing/2014/main" id="{EF8EF9F2-D252-8A18-2968-2D9D79809C1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826F9315-C1BB-B241-05FB-0C7E23C5426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75367A96-0214-9A8F-0D47-08AD7D853ED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FB131C88-AE11-EEF2-9F49-E6BAFCA4719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165ACA8-0857-2B8E-6F5B-1A9C7508A17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B28DECB-EA26-3463-0A96-8607DC9A9F6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6BB12E3-5124-C4F6-D958-9F3FCB1F758A}"/>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D29C8E2-BF22-92D4-FEFE-4488BF0DAE2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F92232BB-8F50-9EC8-1F96-CEBCA6CBD12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58056178-C954-CD83-F82A-E01A1E59E14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83EB056B-7244-ADBA-E3B5-1396BACDB95F}"/>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6156" name="47 Grupo">
            <a:extLst>
              <a:ext uri="{FF2B5EF4-FFF2-40B4-BE49-F238E27FC236}">
                <a16:creationId xmlns:a16="http://schemas.microsoft.com/office/drawing/2014/main" id="{CC59A7A0-00D4-E1D5-D105-EC19D607CB46}"/>
              </a:ext>
            </a:extLst>
          </p:cNvPr>
          <p:cNvGrpSpPr>
            <a:grpSpLocks/>
          </p:cNvGrpSpPr>
          <p:nvPr/>
        </p:nvGrpSpPr>
        <p:grpSpPr bwMode="auto">
          <a:xfrm>
            <a:off x="-11113" y="5661025"/>
            <a:ext cx="9155113" cy="1212850"/>
            <a:chOff x="-10343" y="5804883"/>
            <a:chExt cx="9190855" cy="1069354"/>
          </a:xfrm>
        </p:grpSpPr>
        <p:pic>
          <p:nvPicPr>
            <p:cNvPr id="6178" name="Picture 34">
              <a:extLst>
                <a:ext uri="{FF2B5EF4-FFF2-40B4-BE49-F238E27FC236}">
                  <a16:creationId xmlns:a16="http://schemas.microsoft.com/office/drawing/2014/main" id="{36B76B18-E813-E8AD-6861-E55BDC9C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36">
              <a:extLst>
                <a:ext uri="{FF2B5EF4-FFF2-40B4-BE49-F238E27FC236}">
                  <a16:creationId xmlns:a16="http://schemas.microsoft.com/office/drawing/2014/main" id="{2CEB7AEC-7437-FE8D-D286-4D6B4772F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38">
              <a:extLst>
                <a:ext uri="{FF2B5EF4-FFF2-40B4-BE49-F238E27FC236}">
                  <a16:creationId xmlns:a16="http://schemas.microsoft.com/office/drawing/2014/main" id="{88A46714-532F-DEFA-743F-90463EC12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Picture 39">
              <a:extLst>
                <a:ext uri="{FF2B5EF4-FFF2-40B4-BE49-F238E27FC236}">
                  <a16:creationId xmlns:a16="http://schemas.microsoft.com/office/drawing/2014/main" id="{E14568A9-7B70-BB4A-A6A7-26C3CABE3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5">
              <a:extLst>
                <a:ext uri="{FF2B5EF4-FFF2-40B4-BE49-F238E27FC236}">
                  <a16:creationId xmlns:a16="http://schemas.microsoft.com/office/drawing/2014/main" id="{E0A3FEC2-3ECF-9146-40AB-942DBAB421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3E655C5C-E0C8-55ED-DB9C-1C2969DF66A2}"/>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2CAE831-1254-4CE9-93B2-76F536D8194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2AB9F13-28C7-46FD-F56D-B1D5A7450DE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F63D2263-9EC7-7CD2-50AC-844E5418915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50ACC75D-9B9F-E621-D2C3-FE1BF6BB205D}"/>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E1038E7-20FC-294E-9C84-7AB32BDDA3E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9ACABA6D-9D63-AA6B-1B90-9ED54B02B7B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DA37ACC0-1545-F687-2866-00A0597B707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0E9E18D5-767F-1682-B59D-3E590A0CEAB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F6C3F5F8-F7B4-3223-4F70-199B8945590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6167" name="63 Grupo">
            <a:extLst>
              <a:ext uri="{FF2B5EF4-FFF2-40B4-BE49-F238E27FC236}">
                <a16:creationId xmlns:a16="http://schemas.microsoft.com/office/drawing/2014/main" id="{2C513741-FBDF-A4FC-9AF8-C6B50F560C2B}"/>
              </a:ext>
            </a:extLst>
          </p:cNvPr>
          <p:cNvGrpSpPr>
            <a:grpSpLocks/>
          </p:cNvGrpSpPr>
          <p:nvPr/>
        </p:nvGrpSpPr>
        <p:grpSpPr bwMode="auto">
          <a:xfrm>
            <a:off x="-11113" y="5645150"/>
            <a:ext cx="9155113" cy="1212850"/>
            <a:chOff x="-10343" y="5804883"/>
            <a:chExt cx="9190855" cy="1069354"/>
          </a:xfrm>
        </p:grpSpPr>
        <p:pic>
          <p:nvPicPr>
            <p:cNvPr id="6173" name="Picture 34">
              <a:extLst>
                <a:ext uri="{FF2B5EF4-FFF2-40B4-BE49-F238E27FC236}">
                  <a16:creationId xmlns:a16="http://schemas.microsoft.com/office/drawing/2014/main" id="{3E525026-9633-53D6-6C0D-C90DBAFCA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6">
              <a:extLst>
                <a:ext uri="{FF2B5EF4-FFF2-40B4-BE49-F238E27FC236}">
                  <a16:creationId xmlns:a16="http://schemas.microsoft.com/office/drawing/2014/main" id="{6E000788-6687-3528-4A2B-7B8F786EC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8">
              <a:extLst>
                <a:ext uri="{FF2B5EF4-FFF2-40B4-BE49-F238E27FC236}">
                  <a16:creationId xmlns:a16="http://schemas.microsoft.com/office/drawing/2014/main" id="{58F16F1B-63C3-0CCB-B7C6-53ECAF84F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9">
              <a:extLst>
                <a:ext uri="{FF2B5EF4-FFF2-40B4-BE49-F238E27FC236}">
                  <a16:creationId xmlns:a16="http://schemas.microsoft.com/office/drawing/2014/main" id="{D578F714-6E7C-4BDA-908A-5DE4C8173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5">
              <a:extLst>
                <a:ext uri="{FF2B5EF4-FFF2-40B4-BE49-F238E27FC236}">
                  <a16:creationId xmlns:a16="http://schemas.microsoft.com/office/drawing/2014/main" id="{AFF65B78-03F7-9608-40AC-843852968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F9B172F-9440-C54B-9191-23EFC8D63D8F}"/>
              </a:ext>
            </a:extLst>
          </p:cNvPr>
          <p:cNvSpPr>
            <a:spLocks noChangeArrowheads="1"/>
          </p:cNvSpPr>
          <p:nvPr/>
        </p:nvSpPr>
        <p:spPr bwMode="auto">
          <a:xfrm>
            <a:off x="250825" y="981075"/>
            <a:ext cx="8785225" cy="3478213"/>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endParaRPr lang="es-ES_tradnl"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1000" dirty="0">
              <a:latin typeface="Arial" pitchFamily="34" charset="0"/>
              <a:cs typeface="Arial" pitchFamily="34" charset="0"/>
            </a:endParaRPr>
          </a:p>
          <a:p>
            <a:pPr>
              <a:buFont typeface="Wingdings" pitchFamily="2" charset="2"/>
              <a:buChar char="Ø"/>
              <a:defRPr/>
            </a:pPr>
            <a:r>
              <a:rPr lang="es-AR" sz="1800" dirty="0">
                <a:latin typeface="Arial" pitchFamily="34" charset="0"/>
                <a:cs typeface="Arial" pitchFamily="34" charset="0"/>
              </a:rPr>
              <a:t> Insta </a:t>
            </a:r>
            <a:r>
              <a:rPr lang="es-ES" sz="1800" dirty="0">
                <a:latin typeface="Arial" pitchFamily="34" charset="0"/>
                <a:cs typeface="Arial" pitchFamily="34" charset="0"/>
              </a:rPr>
              <a:t>a los países y demás partes interesadas a que adopten todas las</a:t>
            </a:r>
          </a:p>
          <a:p>
            <a:pPr>
              <a:defRPr/>
            </a:pPr>
            <a:r>
              <a:rPr lang="es-ES" sz="1800" dirty="0">
                <a:latin typeface="Arial" pitchFamily="34" charset="0"/>
                <a:cs typeface="Arial" pitchFamily="34" charset="0"/>
              </a:rPr>
              <a:t>medidas posibles para </a:t>
            </a:r>
            <a:r>
              <a:rPr lang="es-ES" sz="1800" b="1" i="1" dirty="0">
                <a:solidFill>
                  <a:srgbClr val="CC3300"/>
                </a:solidFill>
                <a:effectLst>
                  <a:outerShdw blurRad="38100" dist="38100" dir="2700000" algn="tl">
                    <a:srgbClr val="000000">
                      <a:alpha val="43137"/>
                    </a:srgbClr>
                  </a:outerShdw>
                </a:effectLst>
              </a:rPr>
              <a:t>prevenir la gestión irracional de los desechos peligrosos  </a:t>
            </a:r>
            <a:r>
              <a:rPr lang="es-ES" sz="1800" dirty="0">
                <a:latin typeface="Arial" pitchFamily="34" charset="0"/>
                <a:cs typeface="Arial" pitchFamily="34" charset="0"/>
              </a:rPr>
              <a:t>y su vertido ilícito. Acoge las decisiones pertinentes adoptadas en la décima reunión de la </a:t>
            </a:r>
            <a:r>
              <a:rPr lang="es-ES" sz="1800" b="1" i="1" dirty="0">
                <a:solidFill>
                  <a:srgbClr val="CC3300"/>
                </a:solidFill>
                <a:effectLst>
                  <a:outerShdw blurRad="38100" dist="38100" dir="2700000" algn="tl">
                    <a:srgbClr val="000000">
                      <a:alpha val="43137"/>
                    </a:srgbClr>
                  </a:outerShdw>
                </a:effectLst>
              </a:rPr>
              <a:t>Conferencia de Las Partes del Convenio de Basilea (COP10) ,Cartagena de Indias, Octubre 2011</a:t>
            </a:r>
          </a:p>
          <a:p>
            <a:pPr>
              <a:defRPr/>
            </a:pPr>
            <a:endParaRPr lang="es-ES" sz="1800" b="1" i="1" dirty="0">
              <a:solidFill>
                <a:srgbClr val="CC3300"/>
              </a:solidFill>
              <a:latin typeface="Arial" pitchFamily="34" charset="0"/>
              <a:cs typeface="Arial" pitchFamily="34" charset="0"/>
            </a:endParaRPr>
          </a:p>
          <a:p>
            <a:pPr>
              <a:buFont typeface="Wingdings" pitchFamily="2" charset="2"/>
              <a:buChar char="Ø"/>
              <a:defRPr/>
            </a:pPr>
            <a:r>
              <a:rPr lang="es-AR" sz="1800" dirty="0">
                <a:latin typeface="Arial" pitchFamily="34" charset="0"/>
                <a:cs typeface="Arial" pitchFamily="34" charset="0"/>
              </a:rPr>
              <a:t> </a:t>
            </a:r>
            <a:r>
              <a:rPr lang="es-ES" sz="1800" dirty="0">
                <a:latin typeface="Arial" pitchFamily="34" charset="0"/>
                <a:cs typeface="Arial" pitchFamily="34" charset="0"/>
              </a:rPr>
              <a:t>Se amplíe la </a:t>
            </a:r>
            <a:r>
              <a:rPr lang="es-ES" sz="1800" b="1" i="1" dirty="0">
                <a:solidFill>
                  <a:srgbClr val="CC3300"/>
                </a:solidFill>
                <a:effectLst>
                  <a:outerShdw blurRad="38100" dist="38100" dir="2700000" algn="tl">
                    <a:srgbClr val="000000">
                      <a:alpha val="43137"/>
                    </a:srgbClr>
                  </a:outerShdw>
                </a:effectLst>
              </a:rPr>
              <a:t>Responsabilidad de los Productores</a:t>
            </a:r>
            <a:r>
              <a:rPr lang="es-ES" sz="1800" dirty="0">
                <a:latin typeface="Arial" pitchFamily="34" charset="0"/>
                <a:cs typeface="Arial" pitchFamily="34" charset="0"/>
              </a:rPr>
              <a:t>, y se fomente la investigación y el desarrollo, el diseño sostenible y el intercambio de conocimientos</a:t>
            </a:r>
          </a:p>
          <a:p>
            <a:pPr>
              <a:defRPr/>
            </a:pPr>
            <a:endParaRPr lang="es-ES" sz="1800" dirty="0">
              <a:latin typeface="Arial" pitchFamily="34" charset="0"/>
              <a:cs typeface="Arial" pitchFamily="34" charset="0"/>
            </a:endParaRPr>
          </a:p>
        </p:txBody>
      </p:sp>
      <p:pic>
        <p:nvPicPr>
          <p:cNvPr id="6169" name="Picture 2">
            <a:extLst>
              <a:ext uri="{FF2B5EF4-FFF2-40B4-BE49-F238E27FC236}">
                <a16:creationId xmlns:a16="http://schemas.microsoft.com/office/drawing/2014/main" id="{683094C9-39EE-E94C-4E2F-BF37614D60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4392613"/>
            <a:ext cx="17637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6">
            <a:extLst>
              <a:ext uri="{FF2B5EF4-FFF2-40B4-BE49-F238E27FC236}">
                <a16:creationId xmlns:a16="http://schemas.microsoft.com/office/drawing/2014/main" id="{D64B575B-AF0D-AF4E-1E37-BE9E991C8101}"/>
              </a:ext>
            </a:extLst>
          </p:cNvPr>
          <p:cNvSpPr txBox="1">
            <a:spLocks noChangeArrowheads="1"/>
          </p:cNvSpPr>
          <p:nvPr/>
        </p:nvSpPr>
        <p:spPr bwMode="auto">
          <a:xfrm>
            <a:off x="250825" y="4221163"/>
            <a:ext cx="6985000" cy="1692275"/>
          </a:xfrm>
          <a:prstGeom prst="rect">
            <a:avLst/>
          </a:prstGeom>
          <a:noFill/>
          <a:ln w="9525">
            <a:noFill/>
            <a:miter lim="800000"/>
            <a:headEnd/>
            <a:tailEnd/>
          </a:ln>
        </p:spPr>
        <p:txBody>
          <a:bodyPr>
            <a:spAutoFit/>
          </a:bodyPr>
          <a:lstStyle/>
          <a:p>
            <a:pPr algn="ctr">
              <a:defRPr/>
            </a:pPr>
            <a:r>
              <a:rPr lang="es-ES" sz="1600" b="1" dirty="0">
                <a:solidFill>
                  <a:srgbClr val="FF9900"/>
                </a:solidFill>
                <a:effectLst>
                  <a:outerShdw blurRad="38100" dist="38100" dir="2700000" algn="tl">
                    <a:srgbClr val="000000">
                      <a:alpha val="43137"/>
                    </a:srgbClr>
                  </a:outerShdw>
                </a:effectLst>
                <a:cs typeface="Arial" pitchFamily="34" charset="0"/>
              </a:rPr>
              <a:t>Responsabilidad extendida del productor (REP) Responsabilizar a los productores de sus productos al final de la fase de uso en su ciclo de vida</a:t>
            </a:r>
          </a:p>
          <a:p>
            <a:pPr>
              <a:defRPr/>
            </a:pPr>
            <a:r>
              <a:rPr lang="es-ES" sz="1600" b="1" dirty="0">
                <a:solidFill>
                  <a:srgbClr val="FF9900"/>
                </a:solidFill>
                <a:latin typeface="Arial" pitchFamily="34" charset="0"/>
                <a:cs typeface="Arial" pitchFamily="34" charset="0"/>
              </a:rPr>
              <a:t>IETC (Centro Internacional de Tecnología Ambiental) </a:t>
            </a:r>
          </a:p>
          <a:p>
            <a:pPr>
              <a:defRPr/>
            </a:pPr>
            <a:r>
              <a:rPr lang="es-ES" sz="1600" b="1" dirty="0">
                <a:solidFill>
                  <a:srgbClr val="FF9900"/>
                </a:solidFill>
                <a:latin typeface="Arial" pitchFamily="34" charset="0"/>
                <a:cs typeface="Arial" pitchFamily="34" charset="0"/>
              </a:rPr>
              <a:t>DTIE PNUMA Osaka Japón</a:t>
            </a:r>
            <a:endParaRPr lang="es-ES" sz="1600" dirty="0">
              <a:latin typeface="Arial" pitchFamily="34" charset="0"/>
              <a:cs typeface="Arial" pitchFamily="34" charset="0"/>
            </a:endParaRPr>
          </a:p>
          <a:p>
            <a:pPr>
              <a:defRPr/>
            </a:pPr>
            <a:r>
              <a:rPr lang="es-ES" sz="800" dirty="0">
                <a:latin typeface="Arial" pitchFamily="34" charset="0"/>
                <a:cs typeface="Arial" pitchFamily="34" charset="0"/>
              </a:rPr>
              <a:t>http://www.unep.org/ietc/OurWork/WasteManagement/NationalWasteManagementStrategies/tabid/104470/Default.aspx </a:t>
            </a:r>
          </a:p>
          <a:p>
            <a:pPr>
              <a:buFont typeface="Wingdings" pitchFamily="2" charset="2"/>
              <a:buChar char="Ø"/>
              <a:defRPr/>
            </a:pPr>
            <a:endParaRPr lang="es-ES" sz="1600" dirty="0">
              <a:latin typeface="Arial" pitchFamily="34" charset="0"/>
              <a:cs typeface="Arial" pitchFamily="34" charset="0"/>
            </a:endParaRPr>
          </a:p>
        </p:txBody>
      </p:sp>
      <p:sp>
        <p:nvSpPr>
          <p:cNvPr id="44" name="Rectangle 92">
            <a:extLst>
              <a:ext uri="{FF2B5EF4-FFF2-40B4-BE49-F238E27FC236}">
                <a16:creationId xmlns:a16="http://schemas.microsoft.com/office/drawing/2014/main" id="{15434B2C-5377-070F-58BD-94E6BFB822EA}"/>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6172" name="Picture 42" descr="http://www.unep.org/about/portals/24119/images/Rio20Logo.jpg">
            <a:hlinkClick r:id="rId8"/>
            <a:extLst>
              <a:ext uri="{FF2B5EF4-FFF2-40B4-BE49-F238E27FC236}">
                <a16:creationId xmlns:a16="http://schemas.microsoft.com/office/drawing/2014/main" id="{142D4B46-AF06-0385-D61C-BE92D84360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6188"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64B9DBE0-FB9E-B7E4-AB1E-45591A1306D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491C5865-44E8-41E9-E586-A01DCF7F961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54BC582-4DA5-B429-A5F4-F186A1AEA47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4F4E0E6-B3E8-8426-6A85-95BB0F3465C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BA1396B7-F886-B484-2CCA-D43641D00CD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38FD144-5EA6-8C22-0D21-287FEE417DB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A975F0F-3800-A012-919F-973D55150CA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FCA5CE8B-16E9-9F18-793B-7A615D0D7AA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397CA2F0-75C9-5689-5308-6B20AFCB136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A2285FCD-4229-53C0-C054-B94BD4D381ED}"/>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3804" name="47 Grupo">
            <a:extLst>
              <a:ext uri="{FF2B5EF4-FFF2-40B4-BE49-F238E27FC236}">
                <a16:creationId xmlns:a16="http://schemas.microsoft.com/office/drawing/2014/main" id="{7A85223C-CD40-EDC3-C7F0-CB5EE6F33F5A}"/>
              </a:ext>
            </a:extLst>
          </p:cNvPr>
          <p:cNvGrpSpPr>
            <a:grpSpLocks/>
          </p:cNvGrpSpPr>
          <p:nvPr/>
        </p:nvGrpSpPr>
        <p:grpSpPr bwMode="auto">
          <a:xfrm>
            <a:off x="-11113" y="5661025"/>
            <a:ext cx="9155113" cy="1212850"/>
            <a:chOff x="-10343" y="5804883"/>
            <a:chExt cx="9190855" cy="1069354"/>
          </a:xfrm>
        </p:grpSpPr>
        <p:pic>
          <p:nvPicPr>
            <p:cNvPr id="33827" name="Picture 34">
              <a:extLst>
                <a:ext uri="{FF2B5EF4-FFF2-40B4-BE49-F238E27FC236}">
                  <a16:creationId xmlns:a16="http://schemas.microsoft.com/office/drawing/2014/main" id="{4BCADE4F-86C8-72C6-928C-84A274C62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6">
              <a:extLst>
                <a:ext uri="{FF2B5EF4-FFF2-40B4-BE49-F238E27FC236}">
                  <a16:creationId xmlns:a16="http://schemas.microsoft.com/office/drawing/2014/main" id="{0797E9C4-7DDC-8460-AEEF-491B4E6DD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38">
              <a:extLst>
                <a:ext uri="{FF2B5EF4-FFF2-40B4-BE49-F238E27FC236}">
                  <a16:creationId xmlns:a16="http://schemas.microsoft.com/office/drawing/2014/main" id="{4B61EF2F-A8EC-E79D-3092-D21F0AB80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39">
              <a:extLst>
                <a:ext uri="{FF2B5EF4-FFF2-40B4-BE49-F238E27FC236}">
                  <a16:creationId xmlns:a16="http://schemas.microsoft.com/office/drawing/2014/main" id="{680F25A6-132A-8B93-1D5C-F3E37B8EF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35">
              <a:extLst>
                <a:ext uri="{FF2B5EF4-FFF2-40B4-BE49-F238E27FC236}">
                  <a16:creationId xmlns:a16="http://schemas.microsoft.com/office/drawing/2014/main" id="{79B46BE7-7ABF-5230-5190-9EB4B5F0D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DE43B152-9161-9481-AD79-5EED449CD4A3}"/>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0FA6172B-6851-3B4F-258C-8C505A154342}"/>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BA4B7E79-5F31-C19F-F30F-54B3714445D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418A4EA-3110-6165-06A4-4CF157AE945D}"/>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953433C-8F25-D7C3-CF5E-577177E17120}"/>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964188A5-0A23-D33E-AE4D-D2FD47F1869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44690EC-629A-9197-661A-A462D682D80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24E6648D-8C4B-26F2-E13A-11E2908B89C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D3AAAFE-D71B-18E5-67E2-8E151986EA4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0F6CD1C8-C664-3B8A-6869-780719609F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F2AA5C0-192B-F4FE-0765-89A4AF2D5F32}"/>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3816" name="63 Grupo">
            <a:extLst>
              <a:ext uri="{FF2B5EF4-FFF2-40B4-BE49-F238E27FC236}">
                <a16:creationId xmlns:a16="http://schemas.microsoft.com/office/drawing/2014/main" id="{3C517015-4C0C-D745-67B0-244E3AB4FC9E}"/>
              </a:ext>
            </a:extLst>
          </p:cNvPr>
          <p:cNvGrpSpPr>
            <a:grpSpLocks/>
          </p:cNvGrpSpPr>
          <p:nvPr/>
        </p:nvGrpSpPr>
        <p:grpSpPr bwMode="auto">
          <a:xfrm>
            <a:off x="-11113" y="5645150"/>
            <a:ext cx="9155113" cy="1212850"/>
            <a:chOff x="-10343" y="5804883"/>
            <a:chExt cx="9190855" cy="1069354"/>
          </a:xfrm>
        </p:grpSpPr>
        <p:pic>
          <p:nvPicPr>
            <p:cNvPr id="33822" name="Picture 34">
              <a:extLst>
                <a:ext uri="{FF2B5EF4-FFF2-40B4-BE49-F238E27FC236}">
                  <a16:creationId xmlns:a16="http://schemas.microsoft.com/office/drawing/2014/main" id="{90B99A47-7CA0-A7C4-DCDE-8E5941743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3" name="Picture 36">
              <a:extLst>
                <a:ext uri="{FF2B5EF4-FFF2-40B4-BE49-F238E27FC236}">
                  <a16:creationId xmlns:a16="http://schemas.microsoft.com/office/drawing/2014/main" id="{03FDBEC7-5248-DD91-88D8-194CFE4E0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38">
              <a:extLst>
                <a:ext uri="{FF2B5EF4-FFF2-40B4-BE49-F238E27FC236}">
                  <a16:creationId xmlns:a16="http://schemas.microsoft.com/office/drawing/2014/main" id="{30821E57-5279-FB46-2753-FD21880D1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39">
              <a:extLst>
                <a:ext uri="{FF2B5EF4-FFF2-40B4-BE49-F238E27FC236}">
                  <a16:creationId xmlns:a16="http://schemas.microsoft.com/office/drawing/2014/main" id="{7834395A-A13F-5C9D-8D91-37986AD13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35">
              <a:extLst>
                <a:ext uri="{FF2B5EF4-FFF2-40B4-BE49-F238E27FC236}">
                  <a16:creationId xmlns:a16="http://schemas.microsoft.com/office/drawing/2014/main" id="{4C3FF31E-2FD9-0127-F609-923136AB4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4AE7FA8F-629E-3E1B-4544-8DBD0C52CFF8}"/>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047E35B4-5FA0-E0EF-DC77-9F128F8FC470}"/>
              </a:ext>
            </a:extLst>
          </p:cNvPr>
          <p:cNvSpPr>
            <a:spLocks noChangeArrowheads="1"/>
          </p:cNvSpPr>
          <p:nvPr/>
        </p:nvSpPr>
        <p:spPr bwMode="auto">
          <a:xfrm>
            <a:off x="103188" y="577850"/>
            <a:ext cx="8993187" cy="5294313"/>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AR" sz="1100" dirty="0">
                <a:effectLst>
                  <a:outerShdw blurRad="38100" dist="38100" dir="2700000" algn="tl">
                    <a:srgbClr val="000000">
                      <a:alpha val="43137"/>
                    </a:srgbClr>
                  </a:outerShdw>
                </a:effectLst>
              </a:rPr>
              <a:t> </a:t>
            </a:r>
            <a:r>
              <a:rPr lang="es-ES" sz="1200" dirty="0">
                <a:effectLst>
                  <a:outerShdw blurRad="38100" dist="38100" dir="2700000" algn="tl">
                    <a:srgbClr val="000000">
                      <a:alpha val="43137"/>
                    </a:srgbClr>
                  </a:outerShdw>
                </a:effectLst>
              </a:rPr>
              <a:t>Promoveremos y fortaleceremos los </a:t>
            </a:r>
            <a:r>
              <a:rPr lang="es-ES" sz="1200" dirty="0">
                <a:solidFill>
                  <a:srgbClr val="FF9900"/>
                </a:solidFill>
                <a:effectLst>
                  <a:outerShdw blurRad="38100" dist="38100" dir="2700000" algn="tl">
                    <a:srgbClr val="000000">
                      <a:alpha val="43137"/>
                    </a:srgbClr>
                  </a:outerShdw>
                </a:effectLst>
              </a:rPr>
              <a:t>enfoques basados en los ecosistemas y las soluciones</a:t>
            </a:r>
          </a:p>
          <a:p>
            <a:pPr>
              <a:defRPr/>
            </a:pPr>
            <a:r>
              <a:rPr lang="es-ES" sz="1200" dirty="0">
                <a:solidFill>
                  <a:srgbClr val="FF9900"/>
                </a:solidFill>
                <a:effectLst>
                  <a:outerShdw blurRad="38100" dist="38100" dir="2700000" algn="tl">
                    <a:srgbClr val="000000">
                      <a:alpha val="43137"/>
                    </a:srgbClr>
                  </a:outerShdw>
                </a:effectLst>
              </a:rPr>
              <a:t> basadas en la naturaleza</a:t>
            </a:r>
            <a:r>
              <a:rPr lang="es-ES" sz="1200" dirty="0">
                <a:effectLst>
                  <a:outerShdw blurRad="38100" dist="38100" dir="2700000" algn="tl">
                    <a:srgbClr val="000000">
                      <a:alpha val="43137"/>
                    </a:srgbClr>
                  </a:outerShdw>
                </a:effectLst>
              </a:rPr>
              <a:t>, entre otras cosas mediante la reducción de la deforestación y la degradación de los bosques, y la protección y conservación, la gestión sostenible y la restauración de la tierra, el suelo y los ecosistemas degradados que nos proporcionan alimentos, agua y energía y que son hábitats para la diversidad biológica y se ocupan del almacenamiento y el secuestro de carbono, aportando de ese modo múltiples beneficios en los ámbitos económico, social y ambiental y potenciando nuestros esfuerzos encaminados a lograr los Objetivos de Desarrollo Sostenible.</a:t>
            </a:r>
          </a:p>
          <a:p>
            <a:pPr>
              <a:defRPr/>
            </a:pPr>
            <a:endParaRPr lang="es-ES" sz="800" dirty="0">
              <a:effectLst>
                <a:outerShdw blurRad="38100" dist="38100" dir="2700000" algn="tl">
                  <a:srgbClr val="000000">
                    <a:alpha val="43137"/>
                  </a:srgbClr>
                </a:outerShdw>
              </a:effectLst>
            </a:endParaRPr>
          </a:p>
          <a:p>
            <a:pPr marL="285750" indent="-285750">
              <a:buFont typeface="Wingdings" panose="05000000000000000000" pitchFamily="2" charset="2"/>
              <a:buChar char="Ø"/>
              <a:defRPr/>
            </a:pPr>
            <a:r>
              <a:rPr lang="es-ES" sz="1200" dirty="0">
                <a:effectLst>
                  <a:outerShdw blurRad="38100" dist="38100" dir="2700000" algn="tl">
                    <a:srgbClr val="000000">
                      <a:alpha val="43137"/>
                    </a:srgbClr>
                  </a:outerShdw>
                </a:effectLst>
              </a:rPr>
              <a:t>Promoveremos la </a:t>
            </a:r>
            <a:r>
              <a:rPr lang="es-ES" sz="1200" dirty="0">
                <a:solidFill>
                  <a:srgbClr val="FF9900"/>
                </a:solidFill>
                <a:effectLst>
                  <a:outerShdw blurRad="38100" dist="38100" dir="2700000" algn="tl">
                    <a:srgbClr val="000000">
                      <a:alpha val="43137"/>
                    </a:srgbClr>
                  </a:outerShdw>
                </a:effectLst>
              </a:rPr>
              <a:t>planificación integral del uso del suelo y el agua </a:t>
            </a:r>
            <a:r>
              <a:rPr lang="es-ES" sz="1200" dirty="0">
                <a:effectLst>
                  <a:outerShdw blurRad="38100" dist="38100" dir="2700000" algn="tl">
                    <a:srgbClr val="000000">
                      <a:alpha val="43137"/>
                    </a:srgbClr>
                  </a:outerShdw>
                </a:effectLst>
              </a:rPr>
              <a:t>con una sólida aplicación</a:t>
            </a:r>
          </a:p>
          <a:p>
            <a:pPr>
              <a:defRPr/>
            </a:pPr>
            <a:r>
              <a:rPr lang="es-ES" sz="1200" dirty="0">
                <a:effectLst>
                  <a:outerShdw blurRad="38100" dist="38100" dir="2700000" algn="tl">
                    <a:srgbClr val="000000">
                      <a:alpha val="43137"/>
                    </a:srgbClr>
                  </a:outerShdw>
                </a:effectLst>
              </a:rPr>
              <a:t>nacional como herramienta importante para el desarrollo sostenible y fomentaremos la cooperación internacional para ayudar a </a:t>
            </a:r>
            <a:r>
              <a:rPr lang="es-ES" sz="1200" dirty="0">
                <a:solidFill>
                  <a:srgbClr val="FF9900"/>
                </a:solidFill>
                <a:effectLst>
                  <a:outerShdw blurRad="38100" dist="38100" dir="2700000" algn="tl">
                    <a:srgbClr val="000000">
                      <a:alpha val="43137"/>
                    </a:srgbClr>
                  </a:outerShdw>
                </a:effectLst>
              </a:rPr>
              <a:t>crear un entorno empresarial propicio que estimule las inversiones en la producción sostenible </a:t>
            </a:r>
            <a:r>
              <a:rPr lang="es-ES" sz="1200" b="1" dirty="0">
                <a:solidFill>
                  <a:srgbClr val="FF9900"/>
                </a:solidFill>
                <a:effectLst>
                  <a:outerShdw blurRad="38100" dist="38100" dir="2700000" algn="tl">
                    <a:srgbClr val="000000">
                      <a:alpha val="43137"/>
                    </a:srgbClr>
                  </a:outerShdw>
                </a:effectLst>
              </a:rPr>
              <a:t>y las cadenas de valor</a:t>
            </a:r>
            <a:r>
              <a:rPr lang="es-ES" sz="1200" b="1" dirty="0">
                <a:effectLst>
                  <a:outerShdw blurRad="38100" dist="38100" dir="2700000" algn="tl">
                    <a:srgbClr val="000000">
                      <a:alpha val="43137"/>
                    </a:srgbClr>
                  </a:outerShdw>
                </a:effectLst>
              </a:rPr>
              <a:t>.</a:t>
            </a:r>
          </a:p>
          <a:p>
            <a:pPr>
              <a:defRPr/>
            </a:pPr>
            <a:endParaRPr lang="es-ES" sz="800" b="1" dirty="0">
              <a:effectLst>
                <a:outerShdw blurRad="38100" dist="38100" dir="2700000" algn="tl">
                  <a:srgbClr val="000000">
                    <a:alpha val="43137"/>
                  </a:srgbClr>
                </a:outerShdw>
              </a:effectLst>
            </a:endParaRPr>
          </a:p>
          <a:p>
            <a:pPr>
              <a:buFont typeface="Wingdings" panose="05000000000000000000" pitchFamily="2" charset="2"/>
              <a:buChar char="Ø"/>
              <a:defRPr/>
            </a:pPr>
            <a:r>
              <a:rPr lang="es-ES" sz="1200" b="1" dirty="0">
                <a:effectLst>
                  <a:outerShdw blurRad="38100" dist="38100" dir="2700000" algn="tl">
                    <a:srgbClr val="000000">
                      <a:alpha val="43137"/>
                    </a:srgbClr>
                  </a:outerShdw>
                </a:effectLst>
              </a:rPr>
              <a:t> Nos comprometemos a </a:t>
            </a:r>
            <a:r>
              <a:rPr lang="es-ES" sz="1200" b="1" dirty="0">
                <a:solidFill>
                  <a:srgbClr val="FF9900"/>
                </a:solidFill>
                <a:effectLst>
                  <a:outerShdw blurRad="38100" dist="38100" dir="2700000" algn="tl">
                    <a:srgbClr val="000000">
                      <a:alpha val="43137"/>
                    </a:srgbClr>
                  </a:outerShdw>
                </a:effectLst>
              </a:rPr>
              <a:t>salvaguardar la vida submarina y restablecer un océano limpio, saludable, </a:t>
            </a:r>
            <a:r>
              <a:rPr lang="es-ES" sz="1200" b="1" dirty="0" err="1">
                <a:solidFill>
                  <a:srgbClr val="FF9900"/>
                </a:solidFill>
                <a:effectLst>
                  <a:outerShdw blurRad="38100" dist="38100" dir="2700000" algn="tl">
                    <a:srgbClr val="000000">
                      <a:alpha val="43137"/>
                    </a:srgbClr>
                  </a:outerShdw>
                </a:effectLst>
              </a:rPr>
              <a:t>resiliente</a:t>
            </a:r>
            <a:r>
              <a:rPr lang="es-ES" sz="1200" b="1" dirty="0">
                <a:solidFill>
                  <a:srgbClr val="FF9900"/>
                </a:solidFill>
                <a:effectLst>
                  <a:outerShdw blurRad="38100" dist="38100" dir="2700000" algn="tl">
                    <a:srgbClr val="000000">
                      <a:alpha val="43137"/>
                    </a:srgbClr>
                  </a:outerShdw>
                </a:effectLst>
              </a:rPr>
              <a:t> y productivo</a:t>
            </a:r>
            <a:r>
              <a:rPr lang="es-ES" sz="1200" b="1" dirty="0">
                <a:effectLst>
                  <a:outerShdw blurRad="38100" dist="38100" dir="2700000" algn="tl">
                    <a:srgbClr val="000000">
                      <a:alpha val="43137"/>
                    </a:srgbClr>
                  </a:outerShdw>
                </a:effectLst>
              </a:rPr>
              <a:t>, capaz de almacenar carbono y proporcionar alimentos y medios de vida sostenibles, y lo haremos mediante la intensificación de los esfuerzos para proteger, conservar y gestionar de forma sostenible nuestros océanos, mares, lagos, ríos y ecosistemas costeros, a la vez que actuamos para prevenir la contaminación, incluida la eutrofización y la contaminación por plásticos, y evitar el aumento del nivel del mar, el calentamiento de los océanos y la acidificación, en consonancia. Aguardamos con interés la organización de la Segunda Conferencia sobre los Océanos de las Naciones Unidas en Lisboa, Portugal en junio 2022 y la Conferencia de las Naciones Unidas sobre el Agua en Nueva York en 2023.</a:t>
            </a:r>
            <a:endParaRPr lang="es-AR" sz="1200" b="1" dirty="0">
              <a:effectLst>
                <a:outerShdw blurRad="38100" dist="38100" dir="2700000" algn="tl">
                  <a:srgbClr val="000000">
                    <a:alpha val="43137"/>
                  </a:srgbClr>
                </a:outerShdw>
              </a:effectLst>
            </a:endParaRPr>
          </a:p>
        </p:txBody>
      </p:sp>
      <p:pic>
        <p:nvPicPr>
          <p:cNvPr id="33819" name="Imagen 2">
            <a:extLst>
              <a:ext uri="{FF2B5EF4-FFF2-40B4-BE49-F238E27FC236}">
                <a16:creationId xmlns:a16="http://schemas.microsoft.com/office/drawing/2014/main" id="{157E8D2E-E6D6-D0B5-3E90-243F96D526E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0" name="Imagen 1">
            <a:extLst>
              <a:ext uri="{FF2B5EF4-FFF2-40B4-BE49-F238E27FC236}">
                <a16:creationId xmlns:a16="http://schemas.microsoft.com/office/drawing/2014/main" id="{DCB4FD0E-0C86-DACD-CDE7-DE412FBE7B4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1" name="Imagen 2">
            <a:extLst>
              <a:ext uri="{FF2B5EF4-FFF2-40B4-BE49-F238E27FC236}">
                <a16:creationId xmlns:a16="http://schemas.microsoft.com/office/drawing/2014/main" id="{A8D147CD-3867-EA6C-AA58-E93D615264F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9EE4426F-8CBB-FA1B-7C44-3C4694ABB81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D0BBE948-6164-D409-A204-AADD1A9C98E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0E456B33-9680-D8F3-0394-AC9756DA71F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59B371DA-68FA-8C14-0399-C722F90A9710}"/>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81E4C7E7-8A52-7816-8796-DB4018C80E2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4FC1DC5-0D73-C986-A1A2-05586FE5854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DC5844C-E6B4-CC57-F053-5DFA92ECC1C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BF0B0AA-778E-CB43-4B2A-FE34704063D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1A7136D6-1CC8-4A3E-D485-747EB51170A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E9915C55-18AB-5DC6-3E3C-76F827468463}"/>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4828" name="47 Grupo">
            <a:extLst>
              <a:ext uri="{FF2B5EF4-FFF2-40B4-BE49-F238E27FC236}">
                <a16:creationId xmlns:a16="http://schemas.microsoft.com/office/drawing/2014/main" id="{11B45753-079A-4927-D39D-242185725458}"/>
              </a:ext>
            </a:extLst>
          </p:cNvPr>
          <p:cNvGrpSpPr>
            <a:grpSpLocks/>
          </p:cNvGrpSpPr>
          <p:nvPr/>
        </p:nvGrpSpPr>
        <p:grpSpPr bwMode="auto">
          <a:xfrm>
            <a:off x="-11113" y="5661025"/>
            <a:ext cx="9155113" cy="1212850"/>
            <a:chOff x="-10343" y="5804883"/>
            <a:chExt cx="9190855" cy="1069354"/>
          </a:xfrm>
        </p:grpSpPr>
        <p:pic>
          <p:nvPicPr>
            <p:cNvPr id="34851" name="Picture 34">
              <a:extLst>
                <a:ext uri="{FF2B5EF4-FFF2-40B4-BE49-F238E27FC236}">
                  <a16:creationId xmlns:a16="http://schemas.microsoft.com/office/drawing/2014/main" id="{BB5FF207-C383-AABF-F4FD-A713775E9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36">
              <a:extLst>
                <a:ext uri="{FF2B5EF4-FFF2-40B4-BE49-F238E27FC236}">
                  <a16:creationId xmlns:a16="http://schemas.microsoft.com/office/drawing/2014/main" id="{0461F69B-6F1E-F537-7E86-099717C76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38">
              <a:extLst>
                <a:ext uri="{FF2B5EF4-FFF2-40B4-BE49-F238E27FC236}">
                  <a16:creationId xmlns:a16="http://schemas.microsoft.com/office/drawing/2014/main" id="{915903C7-92B7-90AF-FE2A-D5111038E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4" name="Picture 39">
              <a:extLst>
                <a:ext uri="{FF2B5EF4-FFF2-40B4-BE49-F238E27FC236}">
                  <a16:creationId xmlns:a16="http://schemas.microsoft.com/office/drawing/2014/main" id="{3D0E5705-9248-D0BD-663B-FCA337547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5" name="Picture 35">
              <a:extLst>
                <a:ext uri="{FF2B5EF4-FFF2-40B4-BE49-F238E27FC236}">
                  <a16:creationId xmlns:a16="http://schemas.microsoft.com/office/drawing/2014/main" id="{AD585BA4-3315-25B8-D855-4E98DB857B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DF61AD24-68F2-C0EA-8BB0-3A7C35C93242}"/>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CA61B4C3-B657-3322-0499-A6FCB818CFE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5DAE05B4-BD92-F456-4A33-AA2BAC47EC1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8B150D4-1F3A-8972-CB6C-011E579170F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F5B9B29-FB6E-CA98-2C96-3CFDF3ADAFB2}"/>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AA4B6F19-FAD7-C33F-D447-A9942F280D8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0D6CFCD-9B85-417D-4E01-CF41032C1CF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FDA1037A-D43B-2582-0D69-2F3081268CE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1FEC3E6-6227-4090-1930-9457837A12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759A666-527B-02C3-5FA3-DA633A63585A}"/>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B02292F8-B77E-3F96-FF22-D2D2C260F08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4840" name="63 Grupo">
            <a:extLst>
              <a:ext uri="{FF2B5EF4-FFF2-40B4-BE49-F238E27FC236}">
                <a16:creationId xmlns:a16="http://schemas.microsoft.com/office/drawing/2014/main" id="{0C8C5088-CEC9-8AE4-A7CB-0862B32E941F}"/>
              </a:ext>
            </a:extLst>
          </p:cNvPr>
          <p:cNvGrpSpPr>
            <a:grpSpLocks/>
          </p:cNvGrpSpPr>
          <p:nvPr/>
        </p:nvGrpSpPr>
        <p:grpSpPr bwMode="auto">
          <a:xfrm>
            <a:off x="-11113" y="5645150"/>
            <a:ext cx="9155113" cy="1212850"/>
            <a:chOff x="-10343" y="5804883"/>
            <a:chExt cx="9190855" cy="1069354"/>
          </a:xfrm>
        </p:grpSpPr>
        <p:pic>
          <p:nvPicPr>
            <p:cNvPr id="34846" name="Picture 34">
              <a:extLst>
                <a:ext uri="{FF2B5EF4-FFF2-40B4-BE49-F238E27FC236}">
                  <a16:creationId xmlns:a16="http://schemas.microsoft.com/office/drawing/2014/main" id="{4DA0691B-C111-E782-D148-DE449D1BA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36">
              <a:extLst>
                <a:ext uri="{FF2B5EF4-FFF2-40B4-BE49-F238E27FC236}">
                  <a16:creationId xmlns:a16="http://schemas.microsoft.com/office/drawing/2014/main" id="{8FA41B11-569E-03CC-6292-169F1F774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38">
              <a:extLst>
                <a:ext uri="{FF2B5EF4-FFF2-40B4-BE49-F238E27FC236}">
                  <a16:creationId xmlns:a16="http://schemas.microsoft.com/office/drawing/2014/main" id="{200F6C25-6D33-05E2-0577-B34919885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39">
              <a:extLst>
                <a:ext uri="{FF2B5EF4-FFF2-40B4-BE49-F238E27FC236}">
                  <a16:creationId xmlns:a16="http://schemas.microsoft.com/office/drawing/2014/main" id="{1D9C1919-57FA-8EFE-8314-543B81858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0" name="Picture 35">
              <a:extLst>
                <a:ext uri="{FF2B5EF4-FFF2-40B4-BE49-F238E27FC236}">
                  <a16:creationId xmlns:a16="http://schemas.microsoft.com/office/drawing/2014/main" id="{D3C9AF27-84B4-6BC2-F9F3-8407B4C16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76E28CBB-DF31-41D7-CD95-38C977743EA6}"/>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7ED61711-C51D-51E5-392C-7EF8B0DEDAC2}"/>
              </a:ext>
            </a:extLst>
          </p:cNvPr>
          <p:cNvSpPr>
            <a:spLocks noChangeArrowheads="1"/>
          </p:cNvSpPr>
          <p:nvPr/>
        </p:nvSpPr>
        <p:spPr bwMode="auto">
          <a:xfrm>
            <a:off x="103188" y="577850"/>
            <a:ext cx="8993187" cy="5186363"/>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Seguiremos esforzándonos por actuar para proteger la naturaleza y la salud humana de las repercusiones negativas de los productos químicos y los desechos, y respaldamos un marco ambicioso para la gestión racional de los productos químicos y los desechos después de 2020 en la </a:t>
            </a:r>
            <a:r>
              <a:rPr lang="es-ES" sz="1100" dirty="0">
                <a:solidFill>
                  <a:srgbClr val="FF9900"/>
                </a:solidFill>
                <a:effectLst>
                  <a:outerShdw blurRad="38100" dist="38100" dir="2700000" algn="tl">
                    <a:srgbClr val="000000">
                      <a:alpha val="43137"/>
                    </a:srgbClr>
                  </a:outerShdw>
                </a:effectLst>
              </a:rPr>
              <a:t>Quinta reunión de la Conferencia Internacional sobre Gestión de los Productos Químicos</a:t>
            </a:r>
            <a:r>
              <a:rPr lang="es-ES" sz="1100" dirty="0">
                <a:effectLst>
                  <a:outerShdw blurRad="38100" dist="38100" dir="2700000" algn="tl">
                    <a:srgbClr val="000000">
                      <a:alpha val="43137"/>
                    </a:srgbClr>
                  </a:outerShdw>
                </a:effectLst>
              </a:rPr>
              <a:t>, Bucarest, Rumania Agosto/Septiembre 2022, y reconocemos que la contaminación es uno de los principales motores del cambio climático y la pérdida de diversidad biológica, lo cual a su vez nos exige que prevengamos la contaminación que intoxica la tierra, el aire, los océanos y el agua dulce.</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200" b="1" dirty="0">
                <a:effectLst>
                  <a:outerShdw blurRad="38100" dist="38100" dir="2700000" algn="tl">
                    <a:srgbClr val="000000">
                      <a:alpha val="43137"/>
                    </a:srgbClr>
                  </a:outerShdw>
                </a:effectLst>
              </a:rPr>
              <a:t> Nos comprometemos a </a:t>
            </a:r>
            <a:r>
              <a:rPr lang="es-ES" sz="1200" b="1" dirty="0">
                <a:solidFill>
                  <a:srgbClr val="FF9900"/>
                </a:solidFill>
                <a:effectLst>
                  <a:outerShdw blurRad="38100" dist="38100" dir="2700000" algn="tl">
                    <a:srgbClr val="000000">
                      <a:alpha val="43137"/>
                    </a:srgbClr>
                  </a:outerShdw>
                </a:effectLst>
              </a:rPr>
              <a:t>crear asociaciones nuevas e innovadoras en todos los sectores y atraer la participación de todos los interesados, trabajar con los jóvenes, las mujeres, los pueblos indígenas y las comunidades locales, las empresas, las entidades financieras, los sectores educativos y científicos,</a:t>
            </a:r>
            <a:r>
              <a:rPr lang="es-ES" sz="1200" b="1" dirty="0">
                <a:effectLst>
                  <a:outerShdw blurRad="38100" dist="38100" dir="2700000" algn="tl">
                    <a:srgbClr val="000000">
                      <a:alpha val="43137"/>
                    </a:srgbClr>
                  </a:outerShdw>
                </a:effectLst>
              </a:rPr>
              <a:t> para desarrollar acciones en pro de la naturaleza que sean positivas e invertir la tendencia persistentemente negativa a largo plazo para el medio ambiente. Es por ello que acogemos con beneplácito la celebración de la </a:t>
            </a:r>
            <a:r>
              <a:rPr lang="es-ES" sz="1200" b="1" dirty="0">
                <a:solidFill>
                  <a:srgbClr val="FF9900"/>
                </a:solidFill>
                <a:effectLst>
                  <a:outerShdw blurRad="38100" dist="38100" dir="2700000" algn="tl">
                    <a:srgbClr val="000000">
                      <a:alpha val="43137"/>
                    </a:srgbClr>
                  </a:outerShdw>
                </a:effectLst>
              </a:rPr>
              <a:t>Asamblea de Jóvenes por el Medio Ambiente en Nairobi en febrero de 2022</a:t>
            </a:r>
            <a:r>
              <a:rPr lang="es-ES" sz="1200" b="1" dirty="0">
                <a:effectLst>
                  <a:outerShdw blurRad="38100" dist="38100" dir="2700000" algn="tl">
                    <a:srgbClr val="000000">
                      <a:alpha val="43137"/>
                    </a:srgbClr>
                  </a:outerShdw>
                </a:effectLst>
              </a:rPr>
              <a:t>.</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200" b="1" dirty="0">
                <a:effectLst>
                  <a:outerShdw blurRad="38100" dist="38100" dir="2700000" algn="tl">
                    <a:srgbClr val="000000">
                      <a:alpha val="43137"/>
                    </a:srgbClr>
                  </a:outerShdw>
                </a:effectLst>
              </a:rPr>
              <a:t>Acogemos con beneplácito la prórroga por la Asamblea General de las Naciones Unidas del mandato del </a:t>
            </a:r>
            <a:r>
              <a:rPr lang="es-ES" sz="1200" b="1" dirty="0">
                <a:solidFill>
                  <a:srgbClr val="FF9900"/>
                </a:solidFill>
                <a:effectLst>
                  <a:outerShdw blurRad="38100" dist="38100" dir="2700000" algn="tl">
                    <a:srgbClr val="000000">
                      <a:alpha val="43137"/>
                    </a:srgbClr>
                  </a:outerShdw>
                </a:effectLst>
              </a:rPr>
              <a:t>Marco Decenal de Programas sobre Modalidades de Consumo y Producción Sostenibles </a:t>
            </a:r>
            <a:r>
              <a:rPr lang="es-ES" sz="1200" b="1" dirty="0">
                <a:effectLst>
                  <a:outerShdw blurRad="38100" dist="38100" dir="2700000" algn="tl">
                    <a:srgbClr val="000000">
                      <a:alpha val="43137"/>
                    </a:srgbClr>
                  </a:outerShdw>
                </a:effectLst>
              </a:rPr>
              <a:t>(red </a:t>
            </a:r>
            <a:r>
              <a:rPr lang="es-ES" sz="1200" b="1" dirty="0" err="1">
                <a:effectLst>
                  <a:outerShdw blurRad="38100" dist="38100" dir="2700000" algn="tl">
                    <a:srgbClr val="000000">
                      <a:alpha val="43137"/>
                    </a:srgbClr>
                  </a:outerShdw>
                </a:effectLst>
              </a:rPr>
              <a:t>One</a:t>
            </a:r>
            <a:r>
              <a:rPr lang="es-ES" sz="1200" b="1" dirty="0">
                <a:effectLst>
                  <a:outerShdw blurRad="38100" dist="38100" dir="2700000" algn="tl">
                    <a:srgbClr val="000000">
                      <a:alpha val="43137"/>
                    </a:srgbClr>
                  </a:outerShdw>
                </a:effectLst>
              </a:rPr>
              <a:t> </a:t>
            </a:r>
            <a:r>
              <a:rPr lang="es-ES" sz="1200" b="1" dirty="0" err="1">
                <a:effectLst>
                  <a:outerShdw blurRad="38100" dist="38100" dir="2700000" algn="tl">
                    <a:srgbClr val="000000">
                      <a:alpha val="43137"/>
                    </a:srgbClr>
                  </a:outerShdw>
                </a:effectLst>
              </a:rPr>
              <a:t>Planet</a:t>
            </a:r>
            <a:r>
              <a:rPr lang="es-ES" sz="1200" b="1" dirty="0">
                <a:effectLst>
                  <a:outerShdw blurRad="38100" dist="38100" dir="2700000" algn="tl">
                    <a:srgbClr val="000000">
                      <a:alpha val="43137"/>
                    </a:srgbClr>
                  </a:outerShdw>
                </a:effectLst>
              </a:rPr>
              <a:t>) hasta 2030.</a:t>
            </a:r>
          </a:p>
          <a:p>
            <a:pPr>
              <a:buFont typeface="Wingdings" pitchFamily="2" charset="2"/>
              <a:buChar char="Ø"/>
              <a:defRPr/>
            </a:pPr>
            <a:endParaRPr lang="es-ES" sz="800" b="1" dirty="0">
              <a:effectLst>
                <a:outerShdw blurRad="38100" dist="38100" dir="2700000" algn="tl">
                  <a:srgbClr val="000000">
                    <a:alpha val="43137"/>
                  </a:srgbClr>
                </a:outerShdw>
              </a:effectLst>
            </a:endParaRPr>
          </a:p>
          <a:p>
            <a:pPr>
              <a:buFont typeface="Wingdings" pitchFamily="2" charset="2"/>
              <a:buChar char="Ø"/>
              <a:defRPr/>
            </a:pPr>
            <a:r>
              <a:rPr lang="es-ES" sz="1200" b="1" dirty="0">
                <a:effectLst>
                  <a:outerShdw blurRad="38100" dist="38100" dir="2700000" algn="tl">
                    <a:srgbClr val="000000">
                      <a:alpha val="43137"/>
                    </a:srgbClr>
                  </a:outerShdw>
                </a:effectLst>
              </a:rPr>
              <a:t> Por último, acogemos con beneplácito y expresamos nuestro apoyo a la próxima reunión internacional </a:t>
            </a:r>
            <a:r>
              <a:rPr lang="es-ES" sz="1200" b="1" dirty="0">
                <a:solidFill>
                  <a:srgbClr val="FF9900"/>
                </a:solidFill>
                <a:effectLst>
                  <a:outerShdw blurRad="38100" dist="38100" dir="2700000" algn="tl">
                    <a:srgbClr val="000000">
                      <a:alpha val="43137"/>
                    </a:srgbClr>
                  </a:outerShdw>
                </a:effectLst>
              </a:rPr>
              <a:t>“Estocolmo+50: un planeta sano para la prosperidad de todos: nuestra responsabilidad, nuestra oportunidad”</a:t>
            </a:r>
            <a:r>
              <a:rPr lang="es-ES" sz="1200" b="1" dirty="0">
                <a:effectLst>
                  <a:outerShdw blurRad="38100" dist="38100" dir="2700000" algn="tl">
                    <a:srgbClr val="000000">
                      <a:alpha val="43137"/>
                    </a:srgbClr>
                  </a:outerShdw>
                </a:effectLst>
              </a:rPr>
              <a:t>, Estocolmo (Suecia), los días 2 y 3 de junio de 2022.</a:t>
            </a:r>
            <a:endParaRPr lang="es-AR" sz="1200" b="1" dirty="0">
              <a:effectLst>
                <a:outerShdw blurRad="38100" dist="38100" dir="2700000" algn="tl">
                  <a:srgbClr val="000000">
                    <a:alpha val="43137"/>
                  </a:srgbClr>
                </a:outerShdw>
              </a:effectLst>
            </a:endParaRPr>
          </a:p>
        </p:txBody>
      </p:sp>
      <p:pic>
        <p:nvPicPr>
          <p:cNvPr id="34843" name="Imagen 2">
            <a:extLst>
              <a:ext uri="{FF2B5EF4-FFF2-40B4-BE49-F238E27FC236}">
                <a16:creationId xmlns:a16="http://schemas.microsoft.com/office/drawing/2014/main" id="{1800F142-BB5A-CAF5-B8E9-8B287CF216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Imagen 1">
            <a:extLst>
              <a:ext uri="{FF2B5EF4-FFF2-40B4-BE49-F238E27FC236}">
                <a16:creationId xmlns:a16="http://schemas.microsoft.com/office/drawing/2014/main" id="{9578FA8A-EA30-0506-E15A-FF414D90893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Imagen 2">
            <a:extLst>
              <a:ext uri="{FF2B5EF4-FFF2-40B4-BE49-F238E27FC236}">
                <a16:creationId xmlns:a16="http://schemas.microsoft.com/office/drawing/2014/main" id="{F2381F0D-3132-7AA1-5957-EFB7F467440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27E5E2F-B131-A7DB-6861-375E7C1FD94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434BC6C9-26BE-3D26-AD69-59954B7D6BC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64D23F24-BACD-7D58-74D7-77A412438A7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D096B229-3391-73DD-98F0-FD9EFB34785B}"/>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582B3B6-0B03-B898-EF01-73C98B0C82E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A1892872-BEF3-4AC4-9824-9C8B2527A76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D78F44A-3DC3-E7C1-7B9A-F315678C2E41}"/>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5303C63E-A765-9C42-01CB-D49B746D15C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804AF079-E7D3-E338-F399-95E57EEBCF3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D649D70-34B8-0C29-787E-1ED8D920EF8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5852" name="47 Grupo">
            <a:extLst>
              <a:ext uri="{FF2B5EF4-FFF2-40B4-BE49-F238E27FC236}">
                <a16:creationId xmlns:a16="http://schemas.microsoft.com/office/drawing/2014/main" id="{D87B5571-90CA-8880-BA54-19AC33ACA39E}"/>
              </a:ext>
            </a:extLst>
          </p:cNvPr>
          <p:cNvGrpSpPr>
            <a:grpSpLocks/>
          </p:cNvGrpSpPr>
          <p:nvPr/>
        </p:nvGrpSpPr>
        <p:grpSpPr bwMode="auto">
          <a:xfrm>
            <a:off x="-11113" y="5661025"/>
            <a:ext cx="9155113" cy="1212850"/>
            <a:chOff x="-10343" y="5804883"/>
            <a:chExt cx="9190855" cy="1069354"/>
          </a:xfrm>
        </p:grpSpPr>
        <p:pic>
          <p:nvPicPr>
            <p:cNvPr id="35875" name="Picture 34">
              <a:extLst>
                <a:ext uri="{FF2B5EF4-FFF2-40B4-BE49-F238E27FC236}">
                  <a16:creationId xmlns:a16="http://schemas.microsoft.com/office/drawing/2014/main" id="{17C963BF-6CD5-DD69-8992-85551DB3F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36">
              <a:extLst>
                <a:ext uri="{FF2B5EF4-FFF2-40B4-BE49-F238E27FC236}">
                  <a16:creationId xmlns:a16="http://schemas.microsoft.com/office/drawing/2014/main" id="{1B0F9A30-31AF-D5C7-5250-2F1983FD0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7" name="Picture 38">
              <a:extLst>
                <a:ext uri="{FF2B5EF4-FFF2-40B4-BE49-F238E27FC236}">
                  <a16:creationId xmlns:a16="http://schemas.microsoft.com/office/drawing/2014/main" id="{A3871566-710B-736F-98F3-04FD9D24F5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8" name="Picture 39">
              <a:extLst>
                <a:ext uri="{FF2B5EF4-FFF2-40B4-BE49-F238E27FC236}">
                  <a16:creationId xmlns:a16="http://schemas.microsoft.com/office/drawing/2014/main" id="{CC8F3AC0-5071-7C1D-593D-5DE642C01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9" name="Picture 35">
              <a:extLst>
                <a:ext uri="{FF2B5EF4-FFF2-40B4-BE49-F238E27FC236}">
                  <a16:creationId xmlns:a16="http://schemas.microsoft.com/office/drawing/2014/main" id="{9B43B470-6984-38B1-5A5D-812D26516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7B72F085-9A8D-33CD-563F-C424AA20E75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1272ED84-F28A-3A9D-DA3E-77035C9769B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52C0A57-DC92-1E68-2E31-CBFAB3476F3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64B6B5C2-D65F-3AA1-BCAE-635505E987B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760ADB5-C8B8-7123-8344-D3139889FC24}"/>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0968E39E-F7E1-EC63-8151-D41D3E48DFC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E8596A88-0878-785F-946B-87E50AD5BEF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0ED9D2E9-94A9-662A-606C-E62B02641B6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29DB82B9-D5A4-440D-B94D-5D03D938630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2F9CEF1E-DF8E-F5D2-2427-238756174FC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27411E0-B275-BDBB-72FD-23B335443F7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5864" name="63 Grupo">
            <a:extLst>
              <a:ext uri="{FF2B5EF4-FFF2-40B4-BE49-F238E27FC236}">
                <a16:creationId xmlns:a16="http://schemas.microsoft.com/office/drawing/2014/main" id="{605DC113-8C0F-81FA-7ED5-C91179F4656C}"/>
              </a:ext>
            </a:extLst>
          </p:cNvPr>
          <p:cNvGrpSpPr>
            <a:grpSpLocks/>
          </p:cNvGrpSpPr>
          <p:nvPr/>
        </p:nvGrpSpPr>
        <p:grpSpPr bwMode="auto">
          <a:xfrm>
            <a:off x="-11113" y="5645150"/>
            <a:ext cx="9155113" cy="1212850"/>
            <a:chOff x="-10343" y="5804883"/>
            <a:chExt cx="9190855" cy="1069354"/>
          </a:xfrm>
        </p:grpSpPr>
        <p:pic>
          <p:nvPicPr>
            <p:cNvPr id="35870" name="Picture 34">
              <a:extLst>
                <a:ext uri="{FF2B5EF4-FFF2-40B4-BE49-F238E27FC236}">
                  <a16:creationId xmlns:a16="http://schemas.microsoft.com/office/drawing/2014/main" id="{CDA46782-A3F4-1AAC-3BC3-DA4A0F3F8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6">
              <a:extLst>
                <a:ext uri="{FF2B5EF4-FFF2-40B4-BE49-F238E27FC236}">
                  <a16:creationId xmlns:a16="http://schemas.microsoft.com/office/drawing/2014/main" id="{77000777-DAA4-A070-90C4-946C03B3E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2" name="Picture 38">
              <a:extLst>
                <a:ext uri="{FF2B5EF4-FFF2-40B4-BE49-F238E27FC236}">
                  <a16:creationId xmlns:a16="http://schemas.microsoft.com/office/drawing/2014/main" id="{218A9869-D642-E730-0806-32252192F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3" name="Picture 39">
              <a:extLst>
                <a:ext uri="{FF2B5EF4-FFF2-40B4-BE49-F238E27FC236}">
                  <a16:creationId xmlns:a16="http://schemas.microsoft.com/office/drawing/2014/main" id="{5E7CCC14-63AE-44AB-3859-03AAB5007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4" name="Picture 35">
              <a:extLst>
                <a:ext uri="{FF2B5EF4-FFF2-40B4-BE49-F238E27FC236}">
                  <a16:creationId xmlns:a16="http://schemas.microsoft.com/office/drawing/2014/main" id="{D97286E7-9963-6DE9-B2ED-E09A7C804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20F93831-6C4A-78EA-9BD9-EADCB7016E88}"/>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B917661-9CF6-A77B-2D17-83446552CE43}"/>
              </a:ext>
            </a:extLst>
          </p:cNvPr>
          <p:cNvSpPr>
            <a:spLocks noChangeArrowheads="1"/>
          </p:cNvSpPr>
          <p:nvPr/>
        </p:nvSpPr>
        <p:spPr bwMode="auto">
          <a:xfrm>
            <a:off x="103188" y="549275"/>
            <a:ext cx="8993187" cy="518477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5/1 Nexo entre bienestar animal, medio ambiente y desarrollo sostenible</a:t>
            </a:r>
          </a:p>
          <a:p>
            <a:pPr>
              <a:defRPr/>
            </a:pPr>
            <a:r>
              <a:rPr lang="es-ES" sz="1100" dirty="0">
                <a:effectLst>
                  <a:outerShdw blurRad="38100" dist="38100" dir="2700000" algn="tl">
                    <a:srgbClr val="000000">
                      <a:alpha val="43137"/>
                    </a:srgbClr>
                  </a:outerShdw>
                </a:effectLst>
              </a:rPr>
              <a:t>Solicita al PNUMA con la FAO, OMS y la Organización Mundial de Sanidad Animal, y con el Cuadro de Expertos de Alto Nivel para el Enfoque de “Una sola salud”, elabore </a:t>
            </a:r>
            <a:r>
              <a:rPr lang="es-ES" sz="1100" dirty="0">
                <a:solidFill>
                  <a:srgbClr val="FFC000"/>
                </a:solidFill>
                <a:effectLst>
                  <a:outerShdw blurRad="38100" dist="38100" dir="2700000" algn="tl">
                    <a:srgbClr val="000000">
                      <a:alpha val="43137"/>
                    </a:srgbClr>
                  </a:outerShdw>
                </a:effectLst>
              </a:rPr>
              <a:t>un informe sobre el nexo entre el bienestar animal, el medio ambiente y el desarrollo sostenible</a:t>
            </a:r>
            <a:r>
              <a:rPr lang="es-ES" sz="1100" dirty="0">
                <a:effectLst>
                  <a:outerShdw blurRad="38100" dist="38100" dir="2700000" algn="tl">
                    <a:srgbClr val="000000">
                      <a:alpha val="43137"/>
                    </a:srgbClr>
                  </a:outerShdw>
                </a:effectLst>
              </a:rPr>
              <a:t>, para cuya preparación se analizará el nexo entre el bienestar de los animales, el medio ambiente y el desarrollo sostenible.</a:t>
            </a:r>
          </a:p>
          <a:p>
            <a:pPr>
              <a:defRPr/>
            </a:pPr>
            <a:endParaRPr lang="es-ES" sz="1100" b="1" dirty="0">
              <a:effectLst>
                <a:outerShdw blurRad="38100" dist="38100" dir="2700000" algn="tl">
                  <a:srgbClr val="000000">
                    <a:alpha val="43137"/>
                  </a:srgbClr>
                </a:outerShdw>
              </a:effectLst>
            </a:endParaRPr>
          </a:p>
          <a:p>
            <a:pPr marL="171450" indent="-171450">
              <a:buFont typeface="Wingdings" panose="05000000000000000000" pitchFamily="2" charset="2"/>
              <a:buChar char="Ø"/>
              <a:defRPr/>
            </a:pPr>
            <a:r>
              <a:rPr lang="es-ES" sz="1200" b="1"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5/2 Gestión sostenible del Nitrógeno</a:t>
            </a:r>
          </a:p>
          <a:p>
            <a:pPr>
              <a:defRPr/>
            </a:pPr>
            <a:r>
              <a:rPr lang="es-AR" sz="1200" b="1" dirty="0">
                <a:effectLst>
                  <a:outerShdw blurRad="38100" dist="38100" dir="2700000" algn="tl">
                    <a:srgbClr val="000000">
                      <a:alpha val="43137"/>
                    </a:srgbClr>
                  </a:outerShdw>
                </a:effectLst>
              </a:rPr>
              <a:t>Considerando los resultados del </a:t>
            </a:r>
            <a:r>
              <a:rPr lang="es-AR" sz="1200" b="1" dirty="0">
                <a:solidFill>
                  <a:srgbClr val="FFC000"/>
                </a:solidFill>
                <a:effectLst>
                  <a:outerShdw blurRad="38100" dist="38100" dir="2700000" algn="tl">
                    <a:srgbClr val="000000">
                      <a:alpha val="43137"/>
                    </a:srgbClr>
                  </a:outerShdw>
                </a:effectLst>
              </a:rPr>
              <a:t>Proyecto PMAM-PNUMA </a:t>
            </a:r>
            <a:r>
              <a:rPr lang="es-ES" sz="1200" b="1" dirty="0">
                <a:solidFill>
                  <a:srgbClr val="FFC000"/>
                </a:solidFill>
                <a:effectLst>
                  <a:outerShdw blurRad="38100" dist="38100" dir="2700000" algn="tl">
                    <a:srgbClr val="000000">
                      <a:alpha val="43137"/>
                    </a:srgbClr>
                  </a:outerShdw>
                </a:effectLst>
              </a:rPr>
              <a:t>para el establecimiento de un sistema internacional de gestión del nitrógeno</a:t>
            </a:r>
            <a:r>
              <a:rPr lang="es-ES" sz="1200" b="1" dirty="0">
                <a:effectLst>
                  <a:outerShdw blurRad="38100" dist="38100" dir="2700000" algn="tl">
                    <a:srgbClr val="000000">
                      <a:alpha val="43137"/>
                    </a:srgbClr>
                  </a:outerShdw>
                </a:effectLst>
              </a:rPr>
              <a:t> se alienta a los Estados miembros a que aceleren las medidas para reducir significativamente los residuos de nitrógeno a nivel mundial para 2030 y más allá, mediante la mejora de la gestión sostenible del nitrógeno, elaborando </a:t>
            </a:r>
            <a:r>
              <a:rPr lang="es-ES" sz="1200" b="1" dirty="0">
                <a:solidFill>
                  <a:srgbClr val="FFC000"/>
                </a:solidFill>
                <a:effectLst>
                  <a:outerShdw blurRad="38100" dist="38100" dir="2700000" algn="tl">
                    <a:srgbClr val="000000">
                      <a:alpha val="43137"/>
                    </a:srgbClr>
                  </a:outerShdw>
                </a:effectLst>
              </a:rPr>
              <a:t>Planes de Acción Nacionales</a:t>
            </a:r>
            <a:r>
              <a:rPr lang="es-ES" sz="1200" b="1" dirty="0">
                <a:effectLst>
                  <a:outerShdw blurRad="38100" dist="38100" dir="2700000" algn="tl">
                    <a:srgbClr val="000000">
                      <a:alpha val="43137"/>
                    </a:srgbClr>
                  </a:outerShdw>
                </a:effectLst>
              </a:rPr>
              <a:t>.</a:t>
            </a:r>
          </a:p>
          <a:p>
            <a:pPr>
              <a:defRPr/>
            </a:pPr>
            <a:endParaRPr lang="es-ES" sz="1200" b="1" dirty="0">
              <a:effectLst>
                <a:outerShdw blurRad="38100" dist="38100" dir="2700000" algn="tl">
                  <a:srgbClr val="000000">
                    <a:alpha val="43137"/>
                  </a:srgbClr>
                </a:outerShdw>
              </a:effectLst>
            </a:endParaRPr>
          </a:p>
          <a:p>
            <a:pPr marL="228600" indent="-228600">
              <a:buFont typeface="Wingdings" panose="05000000000000000000" pitchFamily="2" charset="2"/>
              <a:buChar char="Ø"/>
              <a:defRPr/>
            </a:pPr>
            <a:r>
              <a:rPr lang="es-AR" sz="1100" dirty="0">
                <a:solidFill>
                  <a:srgbClr val="C00000"/>
                </a:solidFill>
                <a:effectLst>
                  <a:outerShdw blurRad="38100" dist="38100" dir="2700000" algn="tl">
                    <a:srgbClr val="000000">
                      <a:alpha val="43137"/>
                    </a:srgbClr>
                  </a:outerShdw>
                </a:effectLst>
              </a:rPr>
              <a:t>Resolución ANUMA 5/3 </a:t>
            </a:r>
            <a:r>
              <a:rPr lang="es-ES" sz="1100" dirty="0">
                <a:solidFill>
                  <a:srgbClr val="C00000"/>
                </a:solidFill>
                <a:effectLst>
                  <a:outerShdw blurRad="38100" dist="38100" dir="2700000" algn="tl">
                    <a:srgbClr val="000000">
                      <a:alpha val="43137"/>
                    </a:srgbClr>
                  </a:outerShdw>
                </a:effectLst>
              </a:rPr>
              <a:t>Futuro del proceso informe Perspectivas del Medio Ambiente Mundial (GEO)</a:t>
            </a:r>
          </a:p>
          <a:p>
            <a:pPr>
              <a:defRPr/>
            </a:pPr>
            <a:r>
              <a:rPr lang="es-ES" sz="1200" b="1" dirty="0">
                <a:effectLst>
                  <a:outerShdw blurRad="38100" dist="38100" dir="2700000" algn="tl">
                    <a:srgbClr val="000000">
                      <a:alpha val="43137"/>
                    </a:srgbClr>
                  </a:outerShdw>
                </a:effectLst>
              </a:rPr>
              <a:t>Reafirma que el objetivo del proceso GEO es someter a un examen continuado las condiciones ambientales del planeta para informar periódicamente a los Estados miembros y los interesados, y apoyar su labor individual y colectiva, al tiempo que se refuerza la interfaz científico-normativa del PNUMA; estableciendo un grupo consultivo especial, intergubernamental y de múltiples interesado.</a:t>
            </a:r>
          </a:p>
          <a:p>
            <a:pPr>
              <a:defRPr/>
            </a:pPr>
            <a:r>
              <a:rPr lang="es-ES" sz="1200" b="1" dirty="0">
                <a:effectLst>
                  <a:outerShdw blurRad="38100" dist="38100" dir="2700000" algn="tl">
                    <a:srgbClr val="000000">
                      <a:alpha val="43137"/>
                    </a:srgbClr>
                  </a:outerShdw>
                </a:effectLst>
              </a:rPr>
              <a:t>Decide que la función principal del proceso GEO será realizar, cada cuatro años, una evaluación mundial autorizada, intergubernamental, dirigida por expertos y con especificidades regionales, que analice y haga un seguimiento de las tendencias y evalúe la eficacia de la respuesta política mundial, las perspectivas futuras de los </a:t>
            </a:r>
            <a:r>
              <a:rPr lang="es-ES" sz="1200" b="1" dirty="0">
                <a:solidFill>
                  <a:srgbClr val="FFC000"/>
                </a:solidFill>
                <a:effectLst>
                  <a:outerShdw blurRad="38100" dist="38100" dir="2700000" algn="tl">
                    <a:srgbClr val="000000">
                      <a:alpha val="43137"/>
                    </a:srgbClr>
                  </a:outerShdw>
                </a:effectLst>
              </a:rPr>
              <a:t>cinco temas ambientales abordados en las evaluaciones anteriores (aire, biodiversidad, océanos y costas, tierra y suelo, agua dulce): 2025</a:t>
            </a:r>
            <a:endParaRPr lang="es-AR" sz="1200" b="1" dirty="0">
              <a:solidFill>
                <a:srgbClr val="FFC000"/>
              </a:solidFill>
              <a:effectLst>
                <a:outerShdw blurRad="38100" dist="38100" dir="2700000" algn="tl">
                  <a:srgbClr val="000000">
                    <a:alpha val="43137"/>
                  </a:srgbClr>
                </a:outerShdw>
              </a:effectLst>
            </a:endParaRPr>
          </a:p>
        </p:txBody>
      </p:sp>
      <p:pic>
        <p:nvPicPr>
          <p:cNvPr id="35867" name="Imagen 2">
            <a:extLst>
              <a:ext uri="{FF2B5EF4-FFF2-40B4-BE49-F238E27FC236}">
                <a16:creationId xmlns:a16="http://schemas.microsoft.com/office/drawing/2014/main" id="{480A26F8-D87C-D1DD-359D-C70E7D2F957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Imagen 1">
            <a:extLst>
              <a:ext uri="{FF2B5EF4-FFF2-40B4-BE49-F238E27FC236}">
                <a16:creationId xmlns:a16="http://schemas.microsoft.com/office/drawing/2014/main" id="{ABCF1B67-9C93-0285-1A26-FB18650AC52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9" name="Imagen 2">
            <a:extLst>
              <a:ext uri="{FF2B5EF4-FFF2-40B4-BE49-F238E27FC236}">
                <a16:creationId xmlns:a16="http://schemas.microsoft.com/office/drawing/2014/main" id="{008DFDFB-D197-3588-C907-2D24343DD2E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16A01E1C-1D60-F02E-5CCA-5272218E3D2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8FED081B-6ACC-3C36-C2DC-456B98CBAFB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4E62D73-D2CC-6645-A7D4-ECF06ABE0F0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96492934-F6D2-320A-0CC2-EA0400419AA5}"/>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3F52720-7DAF-18AB-0BDF-F4A8A63D70B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5BD04BBE-4C44-D056-9448-0336AFFDB7A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D46DFE1D-F2A9-2C83-6F5B-EF7E28DD8D4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F6B4067E-06C6-C7BF-74F3-1E0CC783C1E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4E04B18-F2A5-EB33-B135-E89E8063AEE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06703A1-BFB9-236E-FD32-87591C701373}"/>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6876" name="47 Grupo">
            <a:extLst>
              <a:ext uri="{FF2B5EF4-FFF2-40B4-BE49-F238E27FC236}">
                <a16:creationId xmlns:a16="http://schemas.microsoft.com/office/drawing/2014/main" id="{8D9D6334-988A-8B13-E578-0790BBF9889E}"/>
              </a:ext>
            </a:extLst>
          </p:cNvPr>
          <p:cNvGrpSpPr>
            <a:grpSpLocks/>
          </p:cNvGrpSpPr>
          <p:nvPr/>
        </p:nvGrpSpPr>
        <p:grpSpPr bwMode="auto">
          <a:xfrm>
            <a:off x="-11113" y="5661025"/>
            <a:ext cx="9155113" cy="1212850"/>
            <a:chOff x="-10343" y="5804883"/>
            <a:chExt cx="9190855" cy="1069354"/>
          </a:xfrm>
        </p:grpSpPr>
        <p:pic>
          <p:nvPicPr>
            <p:cNvPr id="36899" name="Picture 34">
              <a:extLst>
                <a:ext uri="{FF2B5EF4-FFF2-40B4-BE49-F238E27FC236}">
                  <a16:creationId xmlns:a16="http://schemas.microsoft.com/office/drawing/2014/main" id="{BF9BC934-C9E3-85A3-0457-A1687958B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6">
              <a:extLst>
                <a:ext uri="{FF2B5EF4-FFF2-40B4-BE49-F238E27FC236}">
                  <a16:creationId xmlns:a16="http://schemas.microsoft.com/office/drawing/2014/main" id="{FFE9DFCD-B36D-2A81-7F81-CDBF7D295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Picture 38">
              <a:extLst>
                <a:ext uri="{FF2B5EF4-FFF2-40B4-BE49-F238E27FC236}">
                  <a16:creationId xmlns:a16="http://schemas.microsoft.com/office/drawing/2014/main" id="{AC5E4AEF-C9CE-A014-F546-2778A9E78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Picture 39">
              <a:extLst>
                <a:ext uri="{FF2B5EF4-FFF2-40B4-BE49-F238E27FC236}">
                  <a16:creationId xmlns:a16="http://schemas.microsoft.com/office/drawing/2014/main" id="{0CCB084D-D036-6044-01B2-50E754EDB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Picture 35">
              <a:extLst>
                <a:ext uri="{FF2B5EF4-FFF2-40B4-BE49-F238E27FC236}">
                  <a16:creationId xmlns:a16="http://schemas.microsoft.com/office/drawing/2014/main" id="{59FC4F80-B1E0-C15E-84AD-7D1C963B27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5C1E0F1-1574-FEBC-B4DA-0593EA1FF5E1}"/>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A7A48964-204A-4623-97A1-D579DE6F124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3B8A9385-F327-9414-73F4-FCB0C58CFEE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69315802-BDE8-EE3B-4E65-1E03EF744F8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745814D4-7E29-5F27-C8E5-3B830B1FA1D9}"/>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3C619727-4EB1-F04F-5DBA-530E965D6FE8}"/>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21D6A01E-A69A-CB09-7FD8-9F05057E25C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3CDFE7A0-D19F-D296-BE44-9C9EE350BB5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8B0589FD-F92B-60E1-C0CE-0CA1B987897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7083D217-A8C6-299F-B7B2-298B0D945AD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529EC116-4020-BC52-4A60-D2A650693E8B}"/>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6888" name="63 Grupo">
            <a:extLst>
              <a:ext uri="{FF2B5EF4-FFF2-40B4-BE49-F238E27FC236}">
                <a16:creationId xmlns:a16="http://schemas.microsoft.com/office/drawing/2014/main" id="{11C13C10-70C5-1D5B-49F2-427F4C818104}"/>
              </a:ext>
            </a:extLst>
          </p:cNvPr>
          <p:cNvGrpSpPr>
            <a:grpSpLocks/>
          </p:cNvGrpSpPr>
          <p:nvPr/>
        </p:nvGrpSpPr>
        <p:grpSpPr bwMode="auto">
          <a:xfrm>
            <a:off x="-11113" y="5645150"/>
            <a:ext cx="9155113" cy="1212850"/>
            <a:chOff x="-10343" y="5804883"/>
            <a:chExt cx="9190855" cy="1069354"/>
          </a:xfrm>
        </p:grpSpPr>
        <p:pic>
          <p:nvPicPr>
            <p:cNvPr id="36894" name="Picture 34">
              <a:extLst>
                <a:ext uri="{FF2B5EF4-FFF2-40B4-BE49-F238E27FC236}">
                  <a16:creationId xmlns:a16="http://schemas.microsoft.com/office/drawing/2014/main" id="{D97BDF31-6A5B-2712-8832-1DA0BC31A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Picture 36">
              <a:extLst>
                <a:ext uri="{FF2B5EF4-FFF2-40B4-BE49-F238E27FC236}">
                  <a16:creationId xmlns:a16="http://schemas.microsoft.com/office/drawing/2014/main" id="{EE51135C-D3DB-1D30-5DDD-10213C49A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38">
              <a:extLst>
                <a:ext uri="{FF2B5EF4-FFF2-40B4-BE49-F238E27FC236}">
                  <a16:creationId xmlns:a16="http://schemas.microsoft.com/office/drawing/2014/main" id="{D783C096-9547-C59B-9257-A448432A1A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Picture 39">
              <a:extLst>
                <a:ext uri="{FF2B5EF4-FFF2-40B4-BE49-F238E27FC236}">
                  <a16:creationId xmlns:a16="http://schemas.microsoft.com/office/drawing/2014/main" id="{60C1989E-7FCE-3362-9627-8A412B16A1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Picture 35">
              <a:extLst>
                <a:ext uri="{FF2B5EF4-FFF2-40B4-BE49-F238E27FC236}">
                  <a16:creationId xmlns:a16="http://schemas.microsoft.com/office/drawing/2014/main" id="{4D0B0A75-6B2F-0DA1-069C-DE6BB4A68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9434C784-F747-A8B3-3B72-7E897CB416BF}"/>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CD407F1E-8DD3-1953-2B80-DB6DC17C4E55}"/>
              </a:ext>
            </a:extLst>
          </p:cNvPr>
          <p:cNvSpPr>
            <a:spLocks noChangeArrowheads="1"/>
          </p:cNvSpPr>
          <p:nvPr/>
        </p:nvSpPr>
        <p:spPr bwMode="auto">
          <a:xfrm>
            <a:off x="103188" y="549275"/>
            <a:ext cx="8993187" cy="478472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5/4 Gestión Sostenible de Lagos</a:t>
            </a:r>
          </a:p>
          <a:p>
            <a:pPr>
              <a:defRPr/>
            </a:pPr>
            <a:r>
              <a:rPr lang="es-ES" sz="1100" dirty="0">
                <a:effectLst>
                  <a:outerShdw blurRad="38100" dist="38100" dir="2700000" algn="tl">
                    <a:srgbClr val="000000">
                      <a:alpha val="43137"/>
                    </a:srgbClr>
                  </a:outerShdw>
                </a:effectLst>
              </a:rPr>
              <a:t>Reconociendo que los lagos naturales y artificiales contienen más del 90% del agua dulce de la superficie de la Tierra y contribuyen en gran medida a garantizar la disponibilidad y la accesibilidad del agua para proteger la vida y los medios de subsistencia, y contribuyen también a los avances en relación con la Agenda 2030 para el Desarrollo Sostenible </a:t>
            </a:r>
            <a:r>
              <a:rPr lang="es-ES" sz="1100" dirty="0">
                <a:solidFill>
                  <a:srgbClr val="FFC000"/>
                </a:solidFill>
                <a:effectLst>
                  <a:outerShdw blurRad="38100" dist="38100" dir="2700000" algn="tl">
                    <a:srgbClr val="000000">
                      <a:alpha val="43137"/>
                    </a:srgbClr>
                  </a:outerShdw>
                </a:effectLst>
              </a:rPr>
              <a:t>ODS 6 “Garantizar la disponibilidad y la gestión sostenible del agua y el saneamiento para todos”</a:t>
            </a:r>
          </a:p>
          <a:p>
            <a:pPr>
              <a:defRPr/>
            </a:pPr>
            <a:r>
              <a:rPr lang="es-ES" sz="1100" b="1" dirty="0">
                <a:effectLst>
                  <a:outerShdw blurRad="38100" dist="38100" dir="2700000" algn="tl">
                    <a:srgbClr val="000000">
                      <a:alpha val="43137"/>
                    </a:srgbClr>
                  </a:outerShdw>
                </a:effectLst>
              </a:rPr>
              <a:t>Solicita proteger, conservar, restaurar y garantizar el uso sostenible de los lagos, incluyendo aspectos como la calidad del agua, la erosión, la sedimentación y la diversidad biológica acuática, mediante una gestión integrada a todos los niveles, tal y como se establece en las metas 6.5 y 6.6 de los ODS, de forma que se abarque la masa de agua y toda la cuenca lacustre, con el apoyo de la reglamentación pertinente, desarrollo institucional, asignaciones presupuestarias, un seguimiento y datos bien gestionados, investigación integrada, tecnología sostenible y cooperación internacional</a:t>
            </a:r>
          </a:p>
          <a:p>
            <a:pPr>
              <a:defRPr/>
            </a:pPr>
            <a:r>
              <a:rPr lang="es-ES" sz="1100" b="1" dirty="0">
                <a:effectLst>
                  <a:outerShdw blurRad="38100" dist="38100" dir="2700000" algn="tl">
                    <a:srgbClr val="000000">
                      <a:alpha val="43137"/>
                    </a:srgbClr>
                  </a:outerShdw>
                </a:effectLst>
              </a:rPr>
              <a:t>Integrar los lagos en los planes de desarrollo nacionales y regionales, en particular en lo referente a la adaptación al clima, la gestión de los recursos hídricos y la conservación de la diversidad biológica, a fin de avanzar en la consecución del ODS 6, la resiliencia climática y la conservación de la diversidad biológica</a:t>
            </a:r>
          </a:p>
          <a:p>
            <a:pPr>
              <a:defRPr/>
            </a:pPr>
            <a:r>
              <a:rPr lang="es-ES" sz="1100" b="1" dirty="0">
                <a:effectLst>
                  <a:outerShdw blurRad="38100" dist="38100" dir="2700000" algn="tl">
                    <a:srgbClr val="000000">
                      <a:alpha val="43137"/>
                    </a:srgbClr>
                  </a:outerShdw>
                </a:effectLst>
              </a:rPr>
              <a:t>Tener en cuenta la cultura y los conocimientos locales, así como su dependencia e impacto en los lagos, </a:t>
            </a:r>
            <a:r>
              <a:rPr lang="es-ES" sz="1100" b="1" dirty="0">
                <a:solidFill>
                  <a:srgbClr val="FFC000"/>
                </a:solidFill>
                <a:effectLst>
                  <a:outerShdw blurRad="38100" dist="38100" dir="2700000" algn="tl">
                    <a:srgbClr val="000000">
                      <a:alpha val="43137"/>
                    </a:srgbClr>
                  </a:outerShdw>
                </a:effectLst>
              </a:rPr>
              <a:t>garantizando la cooperación con las comunidades locales y los pueblos indígenas </a:t>
            </a:r>
            <a:r>
              <a:rPr lang="es-ES" sz="1100" b="1" dirty="0">
                <a:effectLst>
                  <a:outerShdw blurRad="38100" dist="38100" dir="2700000" algn="tl">
                    <a:srgbClr val="000000">
                      <a:alpha val="43137"/>
                    </a:srgbClr>
                  </a:outerShdw>
                </a:effectLst>
              </a:rPr>
              <a:t>y el desarrollo de sus capacidades</a:t>
            </a:r>
          </a:p>
          <a:p>
            <a:pPr>
              <a:defRPr/>
            </a:pPr>
            <a:r>
              <a:rPr lang="es-ES" sz="1100" b="1" dirty="0">
                <a:effectLst>
                  <a:outerShdw blurRad="38100" dist="38100" dir="2700000" algn="tl">
                    <a:srgbClr val="000000">
                      <a:alpha val="43137"/>
                    </a:srgbClr>
                  </a:outerShdw>
                </a:effectLst>
              </a:rPr>
              <a:t>Apoyar la promoción de la gestión sostenible de los lagos a todos los niveles, en coordinación con los convenios pertinentes, según proceda, incluida la </a:t>
            </a:r>
            <a:r>
              <a:rPr lang="es-ES" sz="1100" b="1" dirty="0">
                <a:solidFill>
                  <a:srgbClr val="FFC000"/>
                </a:solidFill>
                <a:effectLst>
                  <a:outerShdw blurRad="38100" dist="38100" dir="2700000" algn="tl">
                    <a:srgbClr val="000000">
                      <a:alpha val="43137"/>
                    </a:srgbClr>
                  </a:outerShdw>
                </a:effectLst>
              </a:rPr>
              <a:t>Convención sobre los Humedales de Importancia Internacional especialmente como Hábitat de Aves Acuáticas (Convención RAMSAR)</a:t>
            </a:r>
          </a:p>
        </p:txBody>
      </p:sp>
      <p:pic>
        <p:nvPicPr>
          <p:cNvPr id="36891" name="Imagen 2">
            <a:extLst>
              <a:ext uri="{FF2B5EF4-FFF2-40B4-BE49-F238E27FC236}">
                <a16:creationId xmlns:a16="http://schemas.microsoft.com/office/drawing/2014/main" id="{3EE7DA72-E305-AE73-4BDD-DF18D9E227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Imagen 1">
            <a:extLst>
              <a:ext uri="{FF2B5EF4-FFF2-40B4-BE49-F238E27FC236}">
                <a16:creationId xmlns:a16="http://schemas.microsoft.com/office/drawing/2014/main" id="{4138594D-7818-3A65-4AE1-41B92BF90DD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Imagen 2">
            <a:extLst>
              <a:ext uri="{FF2B5EF4-FFF2-40B4-BE49-F238E27FC236}">
                <a16:creationId xmlns:a16="http://schemas.microsoft.com/office/drawing/2014/main" id="{11CA9169-729B-F447-86CD-0CD1526CF64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8FC12523-1FE0-F7E4-4AB3-357ED3656B70}"/>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2A09EC80-0A58-861F-CE79-370DF6A27C2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6D2F3427-B80F-5A1D-5354-B2847EE8544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325AB39E-C7C3-50DD-8D11-270876B3A9D2}"/>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AECE96F2-3E24-5709-1BBA-D3C0E9E00016}"/>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20099762-6C17-C136-3D6A-CCE52F90019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AD358CD4-93E9-4CEF-B180-3CC745DB258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3786914D-B173-938E-41C1-70EB110F7C0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EED795F-0D0A-392F-4E44-A33DA3DD34D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CFB162AD-1FD6-AB98-7EA1-B416437CB9EA}"/>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7900" name="47 Grupo">
            <a:extLst>
              <a:ext uri="{FF2B5EF4-FFF2-40B4-BE49-F238E27FC236}">
                <a16:creationId xmlns:a16="http://schemas.microsoft.com/office/drawing/2014/main" id="{D98911B4-C439-A03E-DC57-A40625EE14C8}"/>
              </a:ext>
            </a:extLst>
          </p:cNvPr>
          <p:cNvGrpSpPr>
            <a:grpSpLocks/>
          </p:cNvGrpSpPr>
          <p:nvPr/>
        </p:nvGrpSpPr>
        <p:grpSpPr bwMode="auto">
          <a:xfrm>
            <a:off x="-11113" y="5661025"/>
            <a:ext cx="9155113" cy="1212850"/>
            <a:chOff x="-10343" y="5804883"/>
            <a:chExt cx="9190855" cy="1069354"/>
          </a:xfrm>
        </p:grpSpPr>
        <p:pic>
          <p:nvPicPr>
            <p:cNvPr id="37923" name="Picture 34">
              <a:extLst>
                <a:ext uri="{FF2B5EF4-FFF2-40B4-BE49-F238E27FC236}">
                  <a16:creationId xmlns:a16="http://schemas.microsoft.com/office/drawing/2014/main" id="{B0680483-A2EA-69EF-B6D9-D2B8F8B82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6">
              <a:extLst>
                <a:ext uri="{FF2B5EF4-FFF2-40B4-BE49-F238E27FC236}">
                  <a16:creationId xmlns:a16="http://schemas.microsoft.com/office/drawing/2014/main" id="{2C615E39-868E-374E-19EE-E0A8C5CCB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38">
              <a:extLst>
                <a:ext uri="{FF2B5EF4-FFF2-40B4-BE49-F238E27FC236}">
                  <a16:creationId xmlns:a16="http://schemas.microsoft.com/office/drawing/2014/main" id="{8865790D-D568-D881-8A53-9BCEE0D3B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39">
              <a:extLst>
                <a:ext uri="{FF2B5EF4-FFF2-40B4-BE49-F238E27FC236}">
                  <a16:creationId xmlns:a16="http://schemas.microsoft.com/office/drawing/2014/main" id="{E0AF1274-C6D4-2095-FE7E-97F6A92D3D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35">
              <a:extLst>
                <a:ext uri="{FF2B5EF4-FFF2-40B4-BE49-F238E27FC236}">
                  <a16:creationId xmlns:a16="http://schemas.microsoft.com/office/drawing/2014/main" id="{E5190E4B-9EF5-3C99-AB2E-444351BDD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39BE05E9-CB47-B2B1-6095-7E1175C58074}"/>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0BA38899-6891-7373-2836-4F14E8613BBC}"/>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22D03C8-4CE4-FA0B-4B0D-D203CC93322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94D1934-12B4-BDB4-5E3B-1C5E46DE306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CCBAD50-A6B5-14E6-672B-829C2720EAE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E02AE75-95BE-26C3-C0DA-E105BDE28AD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9E8985C-861B-2C4B-AF54-E02F03FE7861}"/>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2CF235F0-2D42-5B15-9070-7BFC3E18441E}"/>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9D15BA3F-2BF5-1E43-C079-C88A8F379E4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5963B04-9694-5566-E17C-7A110FF0DCD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48F3ADF3-492C-547A-9761-6E44E4B7C8C0}"/>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7912" name="63 Grupo">
            <a:extLst>
              <a:ext uri="{FF2B5EF4-FFF2-40B4-BE49-F238E27FC236}">
                <a16:creationId xmlns:a16="http://schemas.microsoft.com/office/drawing/2014/main" id="{8DF35754-598D-B0C3-1383-60C721251F69}"/>
              </a:ext>
            </a:extLst>
          </p:cNvPr>
          <p:cNvGrpSpPr>
            <a:grpSpLocks/>
          </p:cNvGrpSpPr>
          <p:nvPr/>
        </p:nvGrpSpPr>
        <p:grpSpPr bwMode="auto">
          <a:xfrm>
            <a:off x="-11113" y="5645150"/>
            <a:ext cx="9155113" cy="1212850"/>
            <a:chOff x="-10343" y="5804883"/>
            <a:chExt cx="9190855" cy="1069354"/>
          </a:xfrm>
        </p:grpSpPr>
        <p:pic>
          <p:nvPicPr>
            <p:cNvPr id="37918" name="Picture 34">
              <a:extLst>
                <a:ext uri="{FF2B5EF4-FFF2-40B4-BE49-F238E27FC236}">
                  <a16:creationId xmlns:a16="http://schemas.microsoft.com/office/drawing/2014/main" id="{3121FAA1-BF8B-A5EF-9804-BAE6B9E7A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36">
              <a:extLst>
                <a:ext uri="{FF2B5EF4-FFF2-40B4-BE49-F238E27FC236}">
                  <a16:creationId xmlns:a16="http://schemas.microsoft.com/office/drawing/2014/main" id="{DCE5AB39-29B9-1CBF-1F99-2D8100A4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8">
              <a:extLst>
                <a:ext uri="{FF2B5EF4-FFF2-40B4-BE49-F238E27FC236}">
                  <a16:creationId xmlns:a16="http://schemas.microsoft.com/office/drawing/2014/main" id="{37A8D20E-36B3-A994-699D-9DCFAFE1B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39">
              <a:extLst>
                <a:ext uri="{FF2B5EF4-FFF2-40B4-BE49-F238E27FC236}">
                  <a16:creationId xmlns:a16="http://schemas.microsoft.com/office/drawing/2014/main" id="{84C8AFDF-926D-8B6F-B133-6CA5F957F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35">
              <a:extLst>
                <a:ext uri="{FF2B5EF4-FFF2-40B4-BE49-F238E27FC236}">
                  <a16:creationId xmlns:a16="http://schemas.microsoft.com/office/drawing/2014/main" id="{707CD975-4A01-3E6F-A6C2-00E6861D1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C6B276D9-4B3C-ECC8-7822-4593143A8927}"/>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02C55300-9523-59AF-D31E-F07B043E1EB8}"/>
              </a:ext>
            </a:extLst>
          </p:cNvPr>
          <p:cNvSpPr>
            <a:spLocks noChangeArrowheads="1"/>
          </p:cNvSpPr>
          <p:nvPr/>
        </p:nvSpPr>
        <p:spPr bwMode="auto">
          <a:xfrm>
            <a:off x="103188" y="549275"/>
            <a:ext cx="8993187" cy="5092700"/>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5/5 Soluciones Basadas en la Naturaleza en pro del Desarrollo Sostenible</a:t>
            </a:r>
          </a:p>
          <a:p>
            <a:pPr>
              <a:defRPr/>
            </a:pPr>
            <a:r>
              <a:rPr lang="es-ES" sz="1100" dirty="0">
                <a:effectLst>
                  <a:outerShdw blurRad="38100" dist="38100" dir="2700000" algn="tl">
                    <a:srgbClr val="000000">
                      <a:alpha val="43137"/>
                    </a:srgbClr>
                  </a:outerShdw>
                </a:effectLst>
              </a:rPr>
              <a:t>Reconociendo las interdependencias entre la pérdida de diversidad biológica, la contaminación, el cambio climático, la desertificación y la degradación de las tierras y sus vinculaciones con el bienestar humano, en particular la salud, y la importancia de garantizar la integridad de todos los ecosistemas.</a:t>
            </a:r>
          </a:p>
          <a:p>
            <a:pPr>
              <a:defRPr/>
            </a:pPr>
            <a:r>
              <a:rPr lang="es-ES" sz="1100" dirty="0">
                <a:effectLst>
                  <a:outerShdw blurRad="38100" dist="38100" dir="2700000" algn="tl">
                    <a:srgbClr val="000000">
                      <a:alpha val="43137"/>
                    </a:srgbClr>
                  </a:outerShdw>
                </a:effectLst>
              </a:rPr>
              <a:t>Reconociendo </a:t>
            </a:r>
            <a:r>
              <a:rPr lang="es-ES" sz="1100" b="1" dirty="0">
                <a:solidFill>
                  <a:srgbClr val="FF9900"/>
                </a:solidFill>
                <a:effectLst>
                  <a:outerShdw blurRad="38100" dist="38100" dir="2700000" algn="tl">
                    <a:srgbClr val="000000">
                      <a:alpha val="43137"/>
                    </a:srgbClr>
                  </a:outerShdw>
                </a:effectLst>
              </a:rPr>
              <a:t>la necesidad de una definición convenida multilateralmente del concepto de soluciones basadas en la naturaleza</a:t>
            </a:r>
            <a:r>
              <a:rPr lang="es-ES" sz="1100" dirty="0">
                <a:effectLst>
                  <a:outerShdw blurRad="38100" dist="38100" dir="2700000" algn="tl">
                    <a:srgbClr val="000000">
                      <a:alpha val="43137"/>
                    </a:srgbClr>
                  </a:outerShdw>
                </a:effectLst>
              </a:rPr>
              <a:t>, consciente del concepto de enfoques basados en los ecosistemas y en armonía con este, y a la luz de las inquietudes sobre el posible uso indebido del concepto de soluciones basadas en la naturaleza.</a:t>
            </a:r>
          </a:p>
          <a:p>
            <a:pPr>
              <a:defRPr/>
            </a:pPr>
            <a:endParaRPr lang="es-ES" sz="1100" dirty="0">
              <a:effectLst>
                <a:outerShdw blurRad="38100" dist="38100" dir="2700000" algn="tl">
                  <a:srgbClr val="000000">
                    <a:alpha val="43137"/>
                  </a:srgbClr>
                </a:outerShdw>
              </a:effectLst>
            </a:endParaRPr>
          </a:p>
          <a:p>
            <a:pPr>
              <a:defRPr/>
            </a:pPr>
            <a:r>
              <a:rPr lang="es-ES" sz="1100" dirty="0">
                <a:effectLst>
                  <a:outerShdw blurRad="38100" dist="38100" dir="2700000" algn="tl">
                    <a:srgbClr val="000000">
                      <a:alpha val="43137"/>
                    </a:srgbClr>
                  </a:outerShdw>
                </a:effectLst>
              </a:rPr>
              <a:t>Decide que las soluciones basadas en la naturaleza consisten en </a:t>
            </a:r>
            <a:r>
              <a:rPr lang="es-ES" sz="1100" dirty="0">
                <a:solidFill>
                  <a:srgbClr val="FF9900"/>
                </a:solidFill>
                <a:effectLst>
                  <a:outerShdw blurRad="38100" dist="38100" dir="2700000" algn="tl">
                    <a:srgbClr val="000000">
                      <a:alpha val="43137"/>
                    </a:srgbClr>
                  </a:outerShdw>
                </a:effectLst>
              </a:rPr>
              <a:t>medidas encaminadas a proteger, conservar, restaurar, utilizar de forma sostenible y gestionar los ecosistemas terrestres, de agua dulce, costeros y marinos naturales o modificados que hacen frente a los problemas sociales, económicos y ambientales de manera eficaz y adaptativa, procurando al mismo tiempo bienestar humano, servicios </a:t>
            </a:r>
            <a:r>
              <a:rPr lang="es-ES" sz="1100" dirty="0" err="1">
                <a:solidFill>
                  <a:srgbClr val="FF9900"/>
                </a:solidFill>
                <a:effectLst>
                  <a:outerShdw blurRad="38100" dist="38100" dir="2700000" algn="tl">
                    <a:srgbClr val="000000">
                      <a:alpha val="43137"/>
                    </a:srgbClr>
                  </a:outerShdw>
                </a:effectLst>
              </a:rPr>
              <a:t>ecosistémicos</a:t>
            </a:r>
            <a:r>
              <a:rPr lang="es-ES" sz="1100" dirty="0">
                <a:solidFill>
                  <a:srgbClr val="FF9900"/>
                </a:solidFill>
                <a:effectLst>
                  <a:outerShdw blurRad="38100" dist="38100" dir="2700000" algn="tl">
                    <a:srgbClr val="000000">
                      <a:alpha val="43137"/>
                    </a:srgbClr>
                  </a:outerShdw>
                </a:effectLst>
              </a:rPr>
              <a:t>, resiliencia y beneficios para la biodiversidad</a:t>
            </a:r>
            <a:r>
              <a:rPr lang="es-ES" sz="1100" dirty="0">
                <a:effectLst>
                  <a:outerShdw blurRad="38100" dist="38100" dir="2700000" algn="tl">
                    <a:srgbClr val="000000">
                      <a:alpha val="43137"/>
                    </a:srgbClr>
                  </a:outerShdw>
                </a:effectLst>
              </a:rPr>
              <a:t>, y reconoce que las soluciones basadas en la naturaleza:</a:t>
            </a:r>
          </a:p>
          <a:p>
            <a:pPr marL="228600" indent="-228600">
              <a:buFontTx/>
              <a:buAutoNum type="alphaLcParenR"/>
              <a:defRPr/>
            </a:pPr>
            <a:r>
              <a:rPr lang="es-ES" sz="900" dirty="0">
                <a:effectLst>
                  <a:outerShdw blurRad="38100" dist="38100" dir="2700000" algn="tl">
                    <a:srgbClr val="000000">
                      <a:alpha val="43137"/>
                    </a:srgbClr>
                  </a:outerShdw>
                </a:effectLst>
              </a:rPr>
              <a:t>Respetan las salvaguardias sociales y ambientales, en consonancia con las tres “convenciones de Río” (Diversidad Biológica, Lucha contra la Desertificación y Cambio Climático), con inclusión de tales salvaguardias para las comunidades locales y los pueblos indígenas;</a:t>
            </a:r>
          </a:p>
          <a:p>
            <a:pPr marL="228600" indent="-228600">
              <a:buFontTx/>
              <a:buAutoNum type="alphaLcParenR"/>
              <a:defRPr/>
            </a:pPr>
            <a:r>
              <a:rPr lang="es-ES" sz="900" dirty="0">
                <a:effectLst>
                  <a:outerShdw blurRad="38100" dist="38100" dir="2700000" algn="tl">
                    <a:srgbClr val="000000">
                      <a:alpha val="43137"/>
                    </a:srgbClr>
                  </a:outerShdw>
                </a:effectLst>
              </a:rPr>
              <a:t>Pueden aplicarse de acuerdo con las circunstancias locales, nacionales y regionales, de manera compatible con la Agenda 2030 para el Desarrollo Sostenible, y pueden gestionarse de forma adaptativa;</a:t>
            </a:r>
          </a:p>
          <a:p>
            <a:pPr marL="228600" indent="-228600">
              <a:buFontTx/>
              <a:buAutoNum type="alphaLcParenR"/>
              <a:defRPr/>
            </a:pPr>
            <a:r>
              <a:rPr lang="es-ES" sz="900" dirty="0">
                <a:effectLst>
                  <a:outerShdw blurRad="38100" dist="38100" dir="2700000" algn="tl">
                    <a:srgbClr val="000000">
                      <a:alpha val="43137"/>
                    </a:srgbClr>
                  </a:outerShdw>
                </a:effectLst>
              </a:rPr>
              <a:t>Se cuentan entre las medidas que cumplen una función indispensable en el empeño mundial de carácter general por alcanzar los Objetivos de Desarrollo Sostenible, en particular abordando de forma eficiente y eficaz los principales desafíos sociales, económicos y ambientales, como la pérdida de diversidad biológica, el cambio climático, la degradación de las tierras, la desertificación, la seguridad alimentaria, los riesgos de desastres, el desarrollo urbano, la disponibilidad de agua, la erradicación de la pobreza, la desigualdad y el desempleo, así como el desarrollo social, el desarrollo económico sostenible, la salud humana y una amplia gama de servicios </a:t>
            </a:r>
            <a:r>
              <a:rPr lang="es-ES" sz="900" dirty="0" err="1">
                <a:effectLst>
                  <a:outerShdw blurRad="38100" dist="38100" dir="2700000" algn="tl">
                    <a:srgbClr val="000000">
                      <a:alpha val="43137"/>
                    </a:srgbClr>
                  </a:outerShdw>
                </a:effectLst>
              </a:rPr>
              <a:t>ecosistémicos</a:t>
            </a:r>
            <a:r>
              <a:rPr lang="es-ES" sz="900" dirty="0">
                <a:effectLst>
                  <a:outerShdw blurRad="38100" dist="38100" dir="2700000" algn="tl">
                    <a:srgbClr val="000000">
                      <a:alpha val="43137"/>
                    </a:srgbClr>
                  </a:outerShdw>
                </a:effectLst>
              </a:rPr>
              <a:t>;</a:t>
            </a:r>
          </a:p>
          <a:p>
            <a:pPr marL="228600" indent="-228600">
              <a:buFontTx/>
              <a:buAutoNum type="alphaLcParenR"/>
              <a:defRPr/>
            </a:pPr>
            <a:r>
              <a:rPr lang="es-ES" sz="900" dirty="0">
                <a:effectLst>
                  <a:outerShdw blurRad="38100" dist="38100" dir="2700000" algn="tl">
                    <a:srgbClr val="000000">
                      <a:alpha val="43137"/>
                    </a:srgbClr>
                  </a:outerShdw>
                </a:effectLst>
              </a:rPr>
              <a:t>Pueden contribuir a estimular la innovación sostenible y la investigación científica;</a:t>
            </a:r>
          </a:p>
        </p:txBody>
      </p:sp>
      <p:pic>
        <p:nvPicPr>
          <p:cNvPr id="37915" name="Imagen 2">
            <a:extLst>
              <a:ext uri="{FF2B5EF4-FFF2-40B4-BE49-F238E27FC236}">
                <a16:creationId xmlns:a16="http://schemas.microsoft.com/office/drawing/2014/main" id="{29E51FBC-F057-D9D3-10B4-71E4D5B8C29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Imagen 1">
            <a:extLst>
              <a:ext uri="{FF2B5EF4-FFF2-40B4-BE49-F238E27FC236}">
                <a16:creationId xmlns:a16="http://schemas.microsoft.com/office/drawing/2014/main" id="{BB2A75E4-54B6-07AD-0FDA-C16ECAE3F3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Imagen 2">
            <a:extLst>
              <a:ext uri="{FF2B5EF4-FFF2-40B4-BE49-F238E27FC236}">
                <a16:creationId xmlns:a16="http://schemas.microsoft.com/office/drawing/2014/main" id="{60151361-CE3F-8DC0-273E-A53FCB752AF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D956958-254B-A16B-5848-783A9B793D9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D9B0DD4C-5E2D-6B8D-3632-18417EE2EEC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26F75066-A6C0-1ED9-CD7B-74E2D96A422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E9B0C5DA-F004-C3D0-6B76-20E41B507C0E}"/>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EE7195FB-C8F1-A388-8F0A-F3DCBBE5910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EA0A86E4-799E-A468-FDB1-58BF113B74C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36BE17D-CFDC-E1CF-B3A2-DE3377F5EBC5}"/>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4EE5DB16-5D2E-5D56-F0EB-38B5155A1BA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D2A1EE0E-D19C-F832-CDFA-8C856C8A059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FF22F95B-AE24-3B53-A0AD-11358117C2FD}"/>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8924" name="47 Grupo">
            <a:extLst>
              <a:ext uri="{FF2B5EF4-FFF2-40B4-BE49-F238E27FC236}">
                <a16:creationId xmlns:a16="http://schemas.microsoft.com/office/drawing/2014/main" id="{757CB475-F1C7-DE17-3F8C-493969F66D39}"/>
              </a:ext>
            </a:extLst>
          </p:cNvPr>
          <p:cNvGrpSpPr>
            <a:grpSpLocks/>
          </p:cNvGrpSpPr>
          <p:nvPr/>
        </p:nvGrpSpPr>
        <p:grpSpPr bwMode="auto">
          <a:xfrm>
            <a:off x="-11113" y="5661025"/>
            <a:ext cx="9155113" cy="1212850"/>
            <a:chOff x="-10343" y="5804883"/>
            <a:chExt cx="9190855" cy="1069354"/>
          </a:xfrm>
        </p:grpSpPr>
        <p:pic>
          <p:nvPicPr>
            <p:cNvPr id="38947" name="Picture 34">
              <a:extLst>
                <a:ext uri="{FF2B5EF4-FFF2-40B4-BE49-F238E27FC236}">
                  <a16:creationId xmlns:a16="http://schemas.microsoft.com/office/drawing/2014/main" id="{8221E9AF-49A0-3BE9-7AF7-1691E0E9E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8" name="Picture 36">
              <a:extLst>
                <a:ext uri="{FF2B5EF4-FFF2-40B4-BE49-F238E27FC236}">
                  <a16:creationId xmlns:a16="http://schemas.microsoft.com/office/drawing/2014/main" id="{F7B43204-8099-E028-71F1-A7839FC04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9" name="Picture 38">
              <a:extLst>
                <a:ext uri="{FF2B5EF4-FFF2-40B4-BE49-F238E27FC236}">
                  <a16:creationId xmlns:a16="http://schemas.microsoft.com/office/drawing/2014/main" id="{98A7C268-D675-06F5-CA38-0D8249CCC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0" name="Picture 39">
              <a:extLst>
                <a:ext uri="{FF2B5EF4-FFF2-40B4-BE49-F238E27FC236}">
                  <a16:creationId xmlns:a16="http://schemas.microsoft.com/office/drawing/2014/main" id="{6D49963C-ABF9-8091-9814-4A72CFD0C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35">
              <a:extLst>
                <a:ext uri="{FF2B5EF4-FFF2-40B4-BE49-F238E27FC236}">
                  <a16:creationId xmlns:a16="http://schemas.microsoft.com/office/drawing/2014/main" id="{0B5ED372-18E1-47DC-5560-97DD77C532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9B723532-21C0-8EFB-DCAC-FFAB606CB6D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B3FCF65A-8021-7394-D6A8-43848B3ECF8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DCBABD98-2D54-9233-ED8B-A6B3A96A181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85C324BE-91F5-4B2D-596F-38454666317C}"/>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8B92F48D-1492-0004-326E-8F961C46714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EC57938-49BF-8FB9-E81B-12D6B8AEBF7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A60AD28B-9519-C74A-8622-BCBDBBFBE45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E9EBFE9-B8D9-69F1-0F25-D582BDBE239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5E37F319-7881-08F8-D746-7DEB1DF263E1}"/>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98A244A9-6899-3C5F-4BA2-450CAC5F438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9426AD82-D4E5-DD82-9196-56CCD3E6F085}"/>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8936" name="63 Grupo">
            <a:extLst>
              <a:ext uri="{FF2B5EF4-FFF2-40B4-BE49-F238E27FC236}">
                <a16:creationId xmlns:a16="http://schemas.microsoft.com/office/drawing/2014/main" id="{5C3CB4C7-F487-119C-97EE-72821C8BC907}"/>
              </a:ext>
            </a:extLst>
          </p:cNvPr>
          <p:cNvGrpSpPr>
            <a:grpSpLocks/>
          </p:cNvGrpSpPr>
          <p:nvPr/>
        </p:nvGrpSpPr>
        <p:grpSpPr bwMode="auto">
          <a:xfrm>
            <a:off x="-11113" y="5645150"/>
            <a:ext cx="9155113" cy="1212850"/>
            <a:chOff x="-10343" y="5804883"/>
            <a:chExt cx="9190855" cy="1069354"/>
          </a:xfrm>
        </p:grpSpPr>
        <p:pic>
          <p:nvPicPr>
            <p:cNvPr id="38942" name="Picture 34">
              <a:extLst>
                <a:ext uri="{FF2B5EF4-FFF2-40B4-BE49-F238E27FC236}">
                  <a16:creationId xmlns:a16="http://schemas.microsoft.com/office/drawing/2014/main" id="{BB562FC9-1366-53DD-478E-80106247E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36">
              <a:extLst>
                <a:ext uri="{FF2B5EF4-FFF2-40B4-BE49-F238E27FC236}">
                  <a16:creationId xmlns:a16="http://schemas.microsoft.com/office/drawing/2014/main" id="{AD764858-4FAF-DFE2-23AF-2244F7D74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38">
              <a:extLst>
                <a:ext uri="{FF2B5EF4-FFF2-40B4-BE49-F238E27FC236}">
                  <a16:creationId xmlns:a16="http://schemas.microsoft.com/office/drawing/2014/main" id="{25A3DF2C-5263-6C04-4FC5-7A2A1A901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5" name="Picture 39">
              <a:extLst>
                <a:ext uri="{FF2B5EF4-FFF2-40B4-BE49-F238E27FC236}">
                  <a16:creationId xmlns:a16="http://schemas.microsoft.com/office/drawing/2014/main" id="{EA6A917F-F097-77F2-1731-4CF343A8F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35">
              <a:extLst>
                <a:ext uri="{FF2B5EF4-FFF2-40B4-BE49-F238E27FC236}">
                  <a16:creationId xmlns:a16="http://schemas.microsoft.com/office/drawing/2014/main" id="{AA077736-A71A-60A1-7814-A994AA8A3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CF0C31B8-E830-8051-2848-6FDC45088F24}"/>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63B4F883-F824-A838-65E9-DFC6E389F219}"/>
              </a:ext>
            </a:extLst>
          </p:cNvPr>
          <p:cNvSpPr>
            <a:spLocks noChangeArrowheads="1"/>
          </p:cNvSpPr>
          <p:nvPr/>
        </p:nvSpPr>
        <p:spPr bwMode="auto">
          <a:xfrm>
            <a:off x="103188" y="549275"/>
            <a:ext cx="8993187" cy="4446588"/>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5/6 Diversidad Biológica y Salud</a:t>
            </a:r>
          </a:p>
          <a:p>
            <a:pPr>
              <a:defRPr/>
            </a:pPr>
            <a:r>
              <a:rPr lang="es-ES" sz="1100" dirty="0">
                <a:effectLst>
                  <a:outerShdw blurRad="38100" dist="38100" dir="2700000" algn="tl">
                    <a:srgbClr val="000000">
                      <a:alpha val="43137"/>
                    </a:srgbClr>
                  </a:outerShdw>
                </a:effectLst>
              </a:rPr>
              <a:t>Recordando la nueva definición operativa de </a:t>
            </a:r>
            <a:r>
              <a:rPr lang="es-ES" sz="1100" dirty="0">
                <a:solidFill>
                  <a:srgbClr val="FF9900"/>
                </a:solidFill>
                <a:effectLst>
                  <a:outerShdw blurRad="38100" dist="38100" dir="2700000" algn="tl">
                    <a:srgbClr val="000000">
                      <a:alpha val="43137"/>
                    </a:srgbClr>
                  </a:outerShdw>
                </a:effectLst>
              </a:rPr>
              <a:t>“Una sola salud” como el enfoque unificador integrado que procura equilibrar y optimizar de manera sostenible la salud de las personas, los animales y los ecosistemas</a:t>
            </a:r>
            <a:r>
              <a:rPr lang="es-ES" sz="1100" dirty="0">
                <a:effectLst>
                  <a:outerShdw blurRad="38100" dist="38100" dir="2700000" algn="tl">
                    <a:srgbClr val="000000">
                      <a:alpha val="43137"/>
                    </a:srgbClr>
                  </a:outerShdw>
                </a:effectLst>
              </a:rPr>
              <a:t>. El enfoque reconoce que la salud de las personas, los animales domésticos y salvajes, las plantas y el medio ambiente en general (incluidos los ecosistemas) están estrechamente relacionados y son interdependientes.</a:t>
            </a:r>
          </a:p>
          <a:p>
            <a:pPr>
              <a:defRPr/>
            </a:pPr>
            <a:endParaRPr lang="es-ES" sz="1100" dirty="0">
              <a:effectLst>
                <a:outerShdw blurRad="38100" dist="38100" dir="2700000" algn="tl">
                  <a:srgbClr val="000000">
                    <a:alpha val="43137"/>
                  </a:srgbClr>
                </a:outerShdw>
              </a:effectLst>
            </a:endParaRPr>
          </a:p>
          <a:p>
            <a:pPr>
              <a:defRPr/>
            </a:pPr>
            <a:r>
              <a:rPr lang="es-ES" sz="1100" dirty="0">
                <a:effectLst>
                  <a:outerShdw blurRad="38100" dist="38100" dir="2700000" algn="tl">
                    <a:srgbClr val="000000">
                      <a:alpha val="43137"/>
                    </a:srgbClr>
                  </a:outerShdw>
                </a:effectLst>
              </a:rPr>
              <a:t>Los Informes que demuestran los vínculos entre las actividades humanas y la aparición de nuevas zoonosis.</a:t>
            </a:r>
          </a:p>
          <a:p>
            <a:pPr>
              <a:defRPr/>
            </a:pPr>
            <a:endParaRPr lang="es-ES" sz="1100" dirty="0">
              <a:effectLst>
                <a:outerShdw blurRad="38100" dist="38100" dir="2700000" algn="tl">
                  <a:srgbClr val="000000">
                    <a:alpha val="43137"/>
                  </a:srgbClr>
                </a:outerShdw>
              </a:effectLst>
            </a:endParaRPr>
          </a:p>
          <a:p>
            <a:pPr>
              <a:defRPr/>
            </a:pPr>
            <a:r>
              <a:rPr lang="es-ES" sz="1100" dirty="0">
                <a:effectLst>
                  <a:outerShdw blurRad="38100" dist="38100" dir="2700000" algn="tl">
                    <a:srgbClr val="000000">
                      <a:alpha val="43137"/>
                    </a:srgbClr>
                  </a:outerShdw>
                </a:effectLst>
              </a:rPr>
              <a:t>Conscientes de que el uso sostenible, la conservación y la restauración de la diversidad biológica pueden dar lugar a mejoras en los resultados y beneficios sanitarios, y pueden constituir un medio eficaz para promover un mundo más sano, equitativo y sostenible</a:t>
            </a:r>
          </a:p>
          <a:p>
            <a:pPr>
              <a:defRPr/>
            </a:pPr>
            <a:endParaRPr lang="es-ES" sz="1100" dirty="0">
              <a:effectLst>
                <a:outerShdw blurRad="38100" dist="38100" dir="2700000" algn="tl">
                  <a:srgbClr val="000000">
                    <a:alpha val="43137"/>
                  </a:srgbClr>
                </a:outerShdw>
              </a:effectLst>
            </a:endParaRPr>
          </a:p>
          <a:p>
            <a:pPr>
              <a:defRPr/>
            </a:pPr>
            <a:r>
              <a:rPr lang="es-ES" sz="1100" dirty="0">
                <a:effectLst>
                  <a:outerShdw blurRad="38100" dist="38100" dir="2700000" algn="tl">
                    <a:srgbClr val="000000">
                      <a:alpha val="43137"/>
                    </a:srgbClr>
                  </a:outerShdw>
                </a:effectLst>
              </a:rPr>
              <a:t>Reconociendo también que la pérdida de diversidad biológica supone una amenaza para la salud humana, animal y de los ecosistemas, y que el uso sostenible, la conservación y la restauración de la diversidad biológica, los ecosistemas y sus servicios puede aportar beneficios para la salud y el bienestar.</a:t>
            </a:r>
          </a:p>
          <a:p>
            <a:pPr>
              <a:defRPr/>
            </a:pPr>
            <a:endParaRPr lang="es-ES" sz="1100" dirty="0">
              <a:effectLst>
                <a:outerShdw blurRad="38100" dist="38100" dir="2700000" algn="tl">
                  <a:srgbClr val="000000">
                    <a:alpha val="43137"/>
                  </a:srgbClr>
                </a:outerShdw>
              </a:effectLst>
            </a:endParaRPr>
          </a:p>
          <a:p>
            <a:pPr>
              <a:defRPr/>
            </a:pPr>
            <a:r>
              <a:rPr lang="es-ES" sz="1100" dirty="0">
                <a:effectLst>
                  <a:outerShdw blurRad="38100" dist="38100" dir="2700000" algn="tl">
                    <a:srgbClr val="000000">
                      <a:alpha val="43137"/>
                    </a:srgbClr>
                  </a:outerShdw>
                </a:effectLst>
              </a:rPr>
              <a:t>Consciente de que la resistencia a los antimicrobianos supone una amenaza creciente para la salud y el desarrollo mundiales, que requiere una acción multisectorial continuada en todo el espectro de “Una sola salud” si se quieren alcanzar los Objetivos de Desarrollo Sostenible.</a:t>
            </a:r>
          </a:p>
        </p:txBody>
      </p:sp>
      <p:pic>
        <p:nvPicPr>
          <p:cNvPr id="38939" name="Imagen 2">
            <a:extLst>
              <a:ext uri="{FF2B5EF4-FFF2-40B4-BE49-F238E27FC236}">
                <a16:creationId xmlns:a16="http://schemas.microsoft.com/office/drawing/2014/main" id="{79AED7BC-3E78-F871-2D5E-48BD3C4E34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0" name="Imagen 1">
            <a:extLst>
              <a:ext uri="{FF2B5EF4-FFF2-40B4-BE49-F238E27FC236}">
                <a16:creationId xmlns:a16="http://schemas.microsoft.com/office/drawing/2014/main" id="{7EA6E896-F90B-89A3-E305-A0192E1214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Imagen 2">
            <a:extLst>
              <a:ext uri="{FF2B5EF4-FFF2-40B4-BE49-F238E27FC236}">
                <a16:creationId xmlns:a16="http://schemas.microsoft.com/office/drawing/2014/main" id="{DFD5DBD1-6599-87EE-10EA-7C56D068579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73C1097F-CCD1-FDF3-804F-666F9079C5F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D95F7E57-3A45-F25E-A999-492FE28B800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9EC74C7-52A4-13C7-A7D0-C27C76A4545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C2529C90-88B2-021C-2CEC-247611DAF82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78C0AB87-B153-F6D3-E63C-3297E9E21DFF}"/>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C081F332-BC74-0FDE-EF4A-45ED0B3D88E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A74D4D25-BBB7-C1B8-4EDB-7E6FA03CE2D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69B9AADA-9B2B-1FCE-1127-161EB4BE9A4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67C14BD6-F5AD-7D7A-F5C7-045E4CD0535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F27C3E3-341B-5223-F0AD-03F06803085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9948" name="47 Grupo">
            <a:extLst>
              <a:ext uri="{FF2B5EF4-FFF2-40B4-BE49-F238E27FC236}">
                <a16:creationId xmlns:a16="http://schemas.microsoft.com/office/drawing/2014/main" id="{5D79F31B-B462-628C-E556-C09C87DC802C}"/>
              </a:ext>
            </a:extLst>
          </p:cNvPr>
          <p:cNvGrpSpPr>
            <a:grpSpLocks/>
          </p:cNvGrpSpPr>
          <p:nvPr/>
        </p:nvGrpSpPr>
        <p:grpSpPr bwMode="auto">
          <a:xfrm>
            <a:off x="-11113" y="5661025"/>
            <a:ext cx="9155113" cy="1212850"/>
            <a:chOff x="-10343" y="5804883"/>
            <a:chExt cx="9190855" cy="1069354"/>
          </a:xfrm>
        </p:grpSpPr>
        <p:pic>
          <p:nvPicPr>
            <p:cNvPr id="39971" name="Picture 34">
              <a:extLst>
                <a:ext uri="{FF2B5EF4-FFF2-40B4-BE49-F238E27FC236}">
                  <a16:creationId xmlns:a16="http://schemas.microsoft.com/office/drawing/2014/main" id="{B46B8BB0-DF33-FBCD-011F-251203F5F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36">
              <a:extLst>
                <a:ext uri="{FF2B5EF4-FFF2-40B4-BE49-F238E27FC236}">
                  <a16:creationId xmlns:a16="http://schemas.microsoft.com/office/drawing/2014/main" id="{09B53094-D6B7-BFE9-7456-4528F8635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3" name="Picture 38">
              <a:extLst>
                <a:ext uri="{FF2B5EF4-FFF2-40B4-BE49-F238E27FC236}">
                  <a16:creationId xmlns:a16="http://schemas.microsoft.com/office/drawing/2014/main" id="{6BC1EF05-FE15-0E88-53D4-4B29CFC01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4" name="Picture 39">
              <a:extLst>
                <a:ext uri="{FF2B5EF4-FFF2-40B4-BE49-F238E27FC236}">
                  <a16:creationId xmlns:a16="http://schemas.microsoft.com/office/drawing/2014/main" id="{D7C884CC-685D-9C64-6A40-9757541A5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5" name="Picture 35">
              <a:extLst>
                <a:ext uri="{FF2B5EF4-FFF2-40B4-BE49-F238E27FC236}">
                  <a16:creationId xmlns:a16="http://schemas.microsoft.com/office/drawing/2014/main" id="{D93342A8-9A34-3443-E381-74E8DF7B42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0F6134D-52A5-CF67-B485-BC5C45EF81AC}"/>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B41EEBFC-AFF9-33B0-C1F8-D9EF01D6B05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B3DAADD4-1AF2-1CFA-B78B-19E66D808E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D630F46-DDBE-2E7D-3F4F-DBAA9425DCF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5A1E8AD5-BB3F-7B68-6611-15BD9CA51C9B}"/>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26672B4-A853-D33B-3602-F98C1C7FB61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746A02B9-8E75-FFA3-3141-DB6BC88EB177}"/>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7B8CCB2-C9D1-41A1-8A7C-8378627DBAC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EB38D2DD-44BB-6904-7D71-8BA41A06ED8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C723979B-3FEF-1ABC-3F06-9BAA5A09FA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7542DDEB-5DC8-FB6E-DD39-B5E71140681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39960" name="63 Grupo">
            <a:extLst>
              <a:ext uri="{FF2B5EF4-FFF2-40B4-BE49-F238E27FC236}">
                <a16:creationId xmlns:a16="http://schemas.microsoft.com/office/drawing/2014/main" id="{961AE820-222C-00B9-00ED-26DA228AF9B0}"/>
              </a:ext>
            </a:extLst>
          </p:cNvPr>
          <p:cNvGrpSpPr>
            <a:grpSpLocks/>
          </p:cNvGrpSpPr>
          <p:nvPr/>
        </p:nvGrpSpPr>
        <p:grpSpPr bwMode="auto">
          <a:xfrm>
            <a:off x="-11113" y="5645150"/>
            <a:ext cx="9155113" cy="1212850"/>
            <a:chOff x="-10343" y="5804883"/>
            <a:chExt cx="9190855" cy="1069354"/>
          </a:xfrm>
        </p:grpSpPr>
        <p:pic>
          <p:nvPicPr>
            <p:cNvPr id="39966" name="Picture 34">
              <a:extLst>
                <a:ext uri="{FF2B5EF4-FFF2-40B4-BE49-F238E27FC236}">
                  <a16:creationId xmlns:a16="http://schemas.microsoft.com/office/drawing/2014/main" id="{6D485377-47D6-EEE9-6583-0CAE23045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36">
              <a:extLst>
                <a:ext uri="{FF2B5EF4-FFF2-40B4-BE49-F238E27FC236}">
                  <a16:creationId xmlns:a16="http://schemas.microsoft.com/office/drawing/2014/main" id="{ECCC7831-E707-42D2-649F-942C65890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38">
              <a:extLst>
                <a:ext uri="{FF2B5EF4-FFF2-40B4-BE49-F238E27FC236}">
                  <a16:creationId xmlns:a16="http://schemas.microsoft.com/office/drawing/2014/main" id="{A19B8315-075C-6625-57D4-93DD20DC8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9" name="Picture 39">
              <a:extLst>
                <a:ext uri="{FF2B5EF4-FFF2-40B4-BE49-F238E27FC236}">
                  <a16:creationId xmlns:a16="http://schemas.microsoft.com/office/drawing/2014/main" id="{B4580A31-0935-EAD1-0720-7693A48D4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0" name="Picture 35">
              <a:extLst>
                <a:ext uri="{FF2B5EF4-FFF2-40B4-BE49-F238E27FC236}">
                  <a16:creationId xmlns:a16="http://schemas.microsoft.com/office/drawing/2014/main" id="{0785C0CD-0441-6107-FC28-386CC5BB3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7FF5F76D-1EF4-0E16-9312-1B8BE43EB415}"/>
              </a:ext>
            </a:extLst>
          </p:cNvPr>
          <p:cNvSpPr>
            <a:spLocks noChangeArrowheads="1"/>
          </p:cNvSpPr>
          <p:nvPr/>
        </p:nvSpPr>
        <p:spPr bwMode="auto">
          <a:xfrm>
            <a:off x="-9525" y="-77788"/>
            <a:ext cx="9144000" cy="10445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A34B7863-9C37-02BC-7945-4C284CE69BF8}"/>
              </a:ext>
            </a:extLst>
          </p:cNvPr>
          <p:cNvSpPr>
            <a:spLocks noChangeArrowheads="1"/>
          </p:cNvSpPr>
          <p:nvPr/>
        </p:nvSpPr>
        <p:spPr bwMode="auto">
          <a:xfrm>
            <a:off x="103188" y="549275"/>
            <a:ext cx="8993187" cy="5292725"/>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100" b="1" cap="all" dirty="0">
                <a:solidFill>
                  <a:srgbClr val="3E9CB2"/>
                </a:solidFill>
                <a:effectLst>
                  <a:outerShdw blurRad="38100" dist="38100" dir="2700000" algn="tl">
                    <a:srgbClr val="000000"/>
                  </a:outerShdw>
                </a:effectLst>
              </a:rPr>
              <a:t>V ANUMA SESIONES DE ALTO NIVEL</a:t>
            </a:r>
          </a:p>
          <a:p>
            <a:pPr algn="ctr">
              <a:buFont typeface="Wingdings" pitchFamily="2" charset="2"/>
              <a:buNone/>
              <a:defRPr/>
            </a:pPr>
            <a:r>
              <a:rPr lang="es-ES" sz="2100" cap="all" dirty="0">
                <a:solidFill>
                  <a:srgbClr val="3E9CB2"/>
                </a:solidFill>
                <a:effectLst>
                  <a:outerShdw blurRad="38100" dist="38100" dir="2700000" algn="tl">
                    <a:srgbClr val="000000"/>
                  </a:outerShdw>
                </a:effectLst>
              </a:rPr>
              <a:t>DECLARACIÓN MINISTERIAL</a:t>
            </a:r>
          </a:p>
          <a:p>
            <a:pPr algn="ctr">
              <a:buFont typeface="Wingdings" pitchFamily="2" charset="2"/>
              <a:buNone/>
              <a:defRPr/>
            </a:pPr>
            <a:endParaRPr lang="es-ES" sz="800" cap="all" dirty="0">
              <a:solidFill>
                <a:srgbClr val="3E9CB2"/>
              </a:solidFill>
              <a:effectLst>
                <a:outerShdw blurRad="38100" dist="38100" dir="2700000" algn="tl">
                  <a:srgbClr val="000000"/>
                </a:outerShdw>
              </a:effectLst>
            </a:endParaRPr>
          </a:p>
          <a:p>
            <a:pPr>
              <a:buFont typeface="Wingdings" pitchFamily="2" charset="2"/>
              <a:buChar char="Ø"/>
              <a:defRPr/>
            </a:pPr>
            <a:r>
              <a:rPr lang="es-ES" sz="1100" dirty="0">
                <a:effectLst>
                  <a:outerShdw blurRad="38100" dist="38100" dir="2700000" algn="tl">
                    <a:srgbClr val="000000">
                      <a:alpha val="43137"/>
                    </a:srgbClr>
                  </a:outerShdw>
                </a:effectLst>
              </a:rPr>
              <a:t> </a:t>
            </a:r>
            <a:r>
              <a:rPr lang="es-ES" sz="1100" dirty="0">
                <a:solidFill>
                  <a:srgbClr val="C00000"/>
                </a:solidFill>
                <a:effectLst>
                  <a:outerShdw blurRad="38100" dist="38100" dir="2700000" algn="tl">
                    <a:srgbClr val="000000">
                      <a:alpha val="43137"/>
                    </a:srgbClr>
                  </a:outerShdw>
                </a:effectLst>
              </a:rPr>
              <a:t>Resolución ANUMA 5/6 Diversidad Biológica y Salud</a:t>
            </a:r>
            <a:endParaRPr lang="es-ES" sz="1100" dirty="0">
              <a:effectLst>
                <a:outerShdw blurRad="38100" dist="38100" dir="2700000" algn="tl">
                  <a:srgbClr val="000000">
                    <a:alpha val="43137"/>
                  </a:srgbClr>
                </a:outerShdw>
              </a:effectLst>
            </a:endParaRPr>
          </a:p>
          <a:p>
            <a:pPr marL="228600" indent="-228600">
              <a:buFont typeface="+mj-lt"/>
              <a:buAutoNum type="alphaLcParenR"/>
              <a:defRPr/>
            </a:pPr>
            <a:r>
              <a:rPr lang="es-ES" sz="1100" dirty="0">
                <a:effectLst>
                  <a:outerShdw blurRad="38100" dist="38100" dir="2700000" algn="tl">
                    <a:srgbClr val="000000">
                      <a:alpha val="43137"/>
                    </a:srgbClr>
                  </a:outerShdw>
                </a:effectLst>
              </a:rPr>
              <a:t>Alentar acciones beneficiosas para el medio ambiente, dados los </a:t>
            </a:r>
            <a:r>
              <a:rPr lang="es-ES" sz="1100" dirty="0">
                <a:solidFill>
                  <a:srgbClr val="FF9900"/>
                </a:solidFill>
                <a:effectLst>
                  <a:outerShdw blurRad="38100" dist="38100" dir="2700000" algn="tl">
                    <a:srgbClr val="000000">
                      <a:alpha val="43137"/>
                    </a:srgbClr>
                  </a:outerShdw>
                </a:effectLst>
              </a:rPr>
              <a:t>vínculos entre la salud humana, animal y del ecosistema</a:t>
            </a:r>
          </a:p>
          <a:p>
            <a:pPr marL="228600" indent="-228600">
              <a:buFont typeface="+mj-lt"/>
              <a:buAutoNum type="alphaLcParenR"/>
              <a:defRPr/>
            </a:pPr>
            <a:r>
              <a:rPr lang="es-ES" sz="1100" dirty="0">
                <a:effectLst>
                  <a:outerShdw blurRad="38100" dist="38100" dir="2700000" algn="tl">
                    <a:srgbClr val="000000">
                      <a:alpha val="43137"/>
                    </a:srgbClr>
                  </a:outerShdw>
                </a:effectLst>
              </a:rPr>
              <a:t>Instituir acciones para mejorar la disponibilidad, calidad y oportunidad de los datos para el seguimiento y la vigilancia, la capacidad y la aptitud en todos los sectores del enfoque “Una sola salud”, y apoyar la detección y las respuestas oportunas a los riesgos para la salud relacionados con los factores ambientales, de conformidad con las circunstancias y prioridades nacionales</a:t>
            </a:r>
          </a:p>
          <a:p>
            <a:pPr marL="228600" indent="-228600">
              <a:buFont typeface="+mj-lt"/>
              <a:buAutoNum type="alphaLcParenR"/>
              <a:defRPr/>
            </a:pPr>
            <a:r>
              <a:rPr lang="es-ES" sz="1100" dirty="0">
                <a:effectLst>
                  <a:outerShdw blurRad="38100" dist="38100" dir="2700000" algn="tl">
                    <a:srgbClr val="000000">
                      <a:alpha val="43137"/>
                    </a:srgbClr>
                  </a:outerShdw>
                </a:effectLst>
              </a:rPr>
              <a:t>Fomentar la cooperación para hacer frente al impacto de la </a:t>
            </a:r>
            <a:r>
              <a:rPr lang="es-ES" sz="1100" dirty="0">
                <a:solidFill>
                  <a:srgbClr val="FF9900"/>
                </a:solidFill>
                <a:effectLst>
                  <a:outerShdw blurRad="38100" dist="38100" dir="2700000" algn="tl">
                    <a:srgbClr val="000000">
                      <a:alpha val="43137"/>
                    </a:srgbClr>
                  </a:outerShdw>
                </a:effectLst>
              </a:rPr>
              <a:t>pérdida de diversidad biológica, el cambio climático y otras crisis medioambientales relacionadas con la salud mundial</a:t>
            </a:r>
            <a:r>
              <a:rPr lang="es-ES" sz="1100" dirty="0">
                <a:effectLst>
                  <a:outerShdw blurRad="38100" dist="38100" dir="2700000" algn="tl">
                    <a:srgbClr val="000000">
                      <a:alpha val="43137"/>
                    </a:srgbClr>
                  </a:outerShdw>
                </a:effectLst>
              </a:rPr>
              <a:t>, de acuerdo con el enfoque “Una sola salud”</a:t>
            </a:r>
          </a:p>
          <a:p>
            <a:pPr marL="228600" indent="-228600">
              <a:buFont typeface="+mj-lt"/>
              <a:buAutoNum type="alphaLcParenR"/>
              <a:defRPr/>
            </a:pPr>
            <a:r>
              <a:rPr lang="es-ES" sz="1100" dirty="0">
                <a:effectLst>
                  <a:outerShdw blurRad="38100" dist="38100" dir="2700000" algn="tl">
                    <a:srgbClr val="000000">
                      <a:alpha val="43137"/>
                    </a:srgbClr>
                  </a:outerShdw>
                </a:effectLst>
              </a:rPr>
              <a:t>Fomentar la cooperación en el contexto de la preparación y la respuesta ante pandemias y la prevención de ellas, y en general en el contexto de la investigación y el desarrollo relacionados con la salud, incluida la investigación relacionada con los recursos genéticos, teniendo en cuenta también los marcos de acceso y reparto de beneficios</a:t>
            </a:r>
          </a:p>
          <a:p>
            <a:pPr marL="228600" indent="-228600">
              <a:buFont typeface="+mj-lt"/>
              <a:buAutoNum type="alphaLcParenR"/>
              <a:defRPr/>
            </a:pPr>
            <a:endParaRPr lang="es-ES" sz="1100" dirty="0">
              <a:effectLst>
                <a:outerShdw blurRad="38100" dist="38100" dir="2700000" algn="tl">
                  <a:srgbClr val="000000">
                    <a:alpha val="43137"/>
                  </a:srgbClr>
                </a:outerShdw>
              </a:effectLst>
            </a:endParaRPr>
          </a:p>
          <a:p>
            <a:pPr marL="171450" indent="-171450">
              <a:buFont typeface="Wingdings" panose="05000000000000000000" pitchFamily="2" charset="2"/>
              <a:buChar char="Ø"/>
              <a:defRPr/>
            </a:pPr>
            <a:r>
              <a:rPr lang="es-ES" sz="900" dirty="0">
                <a:effectLst>
                  <a:outerShdw blurRad="38100" dist="38100" dir="2700000" algn="tl">
                    <a:srgbClr val="000000">
                      <a:alpha val="43137"/>
                    </a:srgbClr>
                  </a:outerShdw>
                </a:effectLst>
              </a:rPr>
              <a:t>Alienta a los Estados miembros a que integren y coordinen el </a:t>
            </a:r>
            <a:r>
              <a:rPr lang="es-ES" sz="900" dirty="0">
                <a:solidFill>
                  <a:srgbClr val="FF9900"/>
                </a:solidFill>
                <a:effectLst>
                  <a:outerShdw blurRad="38100" dist="38100" dir="2700000" algn="tl">
                    <a:srgbClr val="000000">
                      <a:alpha val="43137"/>
                    </a:srgbClr>
                  </a:outerShdw>
                </a:effectLst>
              </a:rPr>
              <a:t>uso sostenible, la conservación y la restauración de la diversidad biológica </a:t>
            </a:r>
            <a:r>
              <a:rPr lang="es-ES" sz="900" dirty="0">
                <a:effectLst>
                  <a:outerShdw blurRad="38100" dist="38100" dir="2700000" algn="tl">
                    <a:srgbClr val="000000">
                      <a:alpha val="43137"/>
                    </a:srgbClr>
                  </a:outerShdw>
                </a:effectLst>
              </a:rPr>
              <a:t>en las políticas y programas sectoriales para mejorar la resiliencia de los ecosistemas, detener e invertir la pérdida de diversidad biológica, vigilar y controlar las especies exóticas invasoras y promover la seguridad alimentaria, con vistas a prevenir los riesgos sanitarios actuales y futuros, incluidos los brotes de enfermedades con potencial epidémico y pandémico</a:t>
            </a:r>
          </a:p>
          <a:p>
            <a:pPr marL="171450" indent="-171450">
              <a:buFont typeface="Wingdings" panose="05000000000000000000" pitchFamily="2" charset="2"/>
              <a:buChar char="Ø"/>
              <a:defRPr/>
            </a:pPr>
            <a:r>
              <a:rPr lang="es-ES" sz="900" dirty="0">
                <a:effectLst>
                  <a:outerShdw blurRad="38100" dist="38100" dir="2700000" algn="tl">
                    <a:srgbClr val="000000">
                      <a:alpha val="43137"/>
                    </a:srgbClr>
                  </a:outerShdw>
                </a:effectLst>
              </a:rPr>
              <a:t>Alienta a los Estados miembros a que fomenten la </a:t>
            </a:r>
            <a:r>
              <a:rPr lang="es-ES" sz="900" dirty="0">
                <a:solidFill>
                  <a:srgbClr val="FF9900"/>
                </a:solidFill>
                <a:effectLst>
                  <a:outerShdw blurRad="38100" dist="38100" dir="2700000" algn="tl">
                    <a:srgbClr val="000000">
                      <a:alpha val="43137"/>
                    </a:srgbClr>
                  </a:outerShdw>
                </a:effectLst>
              </a:rPr>
              <a:t>cooperación para reducir el riesgo y gestionar los brotes de enfermedades </a:t>
            </a:r>
            <a:r>
              <a:rPr lang="es-ES" sz="900" dirty="0" err="1">
                <a:solidFill>
                  <a:srgbClr val="FF9900"/>
                </a:solidFill>
                <a:effectLst>
                  <a:outerShdw blurRad="38100" dist="38100" dir="2700000" algn="tl">
                    <a:srgbClr val="000000">
                      <a:alpha val="43137"/>
                    </a:srgbClr>
                  </a:outerShdw>
                </a:effectLst>
              </a:rPr>
              <a:t>zoonóticas</a:t>
            </a:r>
            <a:r>
              <a:rPr lang="es-ES" sz="900" dirty="0">
                <a:effectLst>
                  <a:outerShdw blurRad="38100" dist="38100" dir="2700000" algn="tl">
                    <a:srgbClr val="000000">
                      <a:alpha val="43137"/>
                    </a:srgbClr>
                  </a:outerShdw>
                </a:effectLst>
              </a:rPr>
              <a:t>, romper la secuencia de transmisión y responder de forma rápida y transparente para prevenir epidemias y pandemias</a:t>
            </a:r>
          </a:p>
          <a:p>
            <a:pPr marL="171450" indent="-171450">
              <a:buFont typeface="Wingdings" panose="05000000000000000000" pitchFamily="2" charset="2"/>
              <a:buChar char="Ø"/>
              <a:defRPr/>
            </a:pPr>
            <a:r>
              <a:rPr lang="es-ES" sz="900" dirty="0">
                <a:effectLst>
                  <a:outerShdw blurRad="38100" dist="38100" dir="2700000" algn="tl">
                    <a:srgbClr val="000000">
                      <a:alpha val="43137"/>
                    </a:srgbClr>
                  </a:outerShdw>
                </a:effectLst>
              </a:rPr>
              <a:t>Exhorta a los Estados miembros a que </a:t>
            </a:r>
            <a:r>
              <a:rPr lang="es-ES" sz="900" dirty="0">
                <a:solidFill>
                  <a:srgbClr val="FF9900"/>
                </a:solidFill>
                <a:effectLst>
                  <a:outerShdw blurRad="38100" dist="38100" dir="2700000" algn="tl">
                    <a:srgbClr val="000000">
                      <a:alpha val="43137"/>
                    </a:srgbClr>
                  </a:outerShdw>
                </a:effectLst>
              </a:rPr>
              <a:t>reduzcan los riesgos para la salud asociados al comercio de animales silvestres vivos capturados con fines de tipo alimentario, de cría en cautividad, medicinales y de comercio de animales de compañía</a:t>
            </a:r>
            <a:r>
              <a:rPr lang="es-ES" sz="900" dirty="0">
                <a:effectLst>
                  <a:outerShdw blurRad="38100" dist="38100" dir="2700000" algn="tl">
                    <a:srgbClr val="000000">
                      <a:alpha val="43137"/>
                    </a:srgbClr>
                  </a:outerShdw>
                </a:effectLst>
              </a:rPr>
              <a:t>, mediante la regulación de su comercio y la garantía de un consumo sostenible y seguro de la carne silvestre, incluidos controles sanitarios adecuados en los mercados alimentarios donde se venden animales silvestres vivos</a:t>
            </a:r>
          </a:p>
        </p:txBody>
      </p:sp>
      <p:pic>
        <p:nvPicPr>
          <p:cNvPr id="39963" name="Imagen 2">
            <a:extLst>
              <a:ext uri="{FF2B5EF4-FFF2-40B4-BE49-F238E27FC236}">
                <a16:creationId xmlns:a16="http://schemas.microsoft.com/office/drawing/2014/main" id="{60412E86-BCE5-ED21-8BD9-28741BDC037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55575"/>
            <a:ext cx="100806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4" name="Imagen 1">
            <a:extLst>
              <a:ext uri="{FF2B5EF4-FFF2-40B4-BE49-F238E27FC236}">
                <a16:creationId xmlns:a16="http://schemas.microsoft.com/office/drawing/2014/main" id="{7C810746-81DF-DDB4-A454-E01AF2638AC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050" y="-141288"/>
            <a:ext cx="2214563" cy="110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5" name="Imagen 2">
            <a:extLst>
              <a:ext uri="{FF2B5EF4-FFF2-40B4-BE49-F238E27FC236}">
                <a16:creationId xmlns:a16="http://schemas.microsoft.com/office/drawing/2014/main" id="{94C26ED0-A3D9-065C-E984-61E70A996F4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8338" y="-155575"/>
            <a:ext cx="21240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B3767B3-D9E7-17C1-E7E9-B24B3DAC029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30F5C9F2-685F-6DB7-3262-D59338A449F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CBD6F539-08CC-3BC0-C817-A5DEBA052F2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CB136F37-ECE4-7523-C1EB-D16CD2697216}"/>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330A40F-E9BA-B27C-4B05-3FA2A4166501}"/>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B1B6FAF-01A6-0FD1-16A8-0B4F98869E9A}"/>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C82C090D-BF1A-2074-7472-B59895FBE40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97903152-303D-D3E5-E128-B240FF6DA4F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FEE4A44-A3FE-D361-07F8-1531D01C2E8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1BE8516F-5069-7495-D3CB-D69F000DC4F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0972" name="47 Grupo">
            <a:extLst>
              <a:ext uri="{FF2B5EF4-FFF2-40B4-BE49-F238E27FC236}">
                <a16:creationId xmlns:a16="http://schemas.microsoft.com/office/drawing/2014/main" id="{00C3ED1B-8EFE-D110-1B34-245450B49467}"/>
              </a:ext>
            </a:extLst>
          </p:cNvPr>
          <p:cNvGrpSpPr>
            <a:grpSpLocks/>
          </p:cNvGrpSpPr>
          <p:nvPr/>
        </p:nvGrpSpPr>
        <p:grpSpPr bwMode="auto">
          <a:xfrm>
            <a:off x="-11113" y="5661025"/>
            <a:ext cx="9155113" cy="1212850"/>
            <a:chOff x="-10343" y="5804883"/>
            <a:chExt cx="9190855" cy="1069354"/>
          </a:xfrm>
        </p:grpSpPr>
        <p:pic>
          <p:nvPicPr>
            <p:cNvPr id="40993" name="Picture 34">
              <a:extLst>
                <a:ext uri="{FF2B5EF4-FFF2-40B4-BE49-F238E27FC236}">
                  <a16:creationId xmlns:a16="http://schemas.microsoft.com/office/drawing/2014/main" id="{278B4459-291C-1BB0-1A46-51D2906B0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36">
              <a:extLst>
                <a:ext uri="{FF2B5EF4-FFF2-40B4-BE49-F238E27FC236}">
                  <a16:creationId xmlns:a16="http://schemas.microsoft.com/office/drawing/2014/main" id="{E87749C4-7235-EE09-8F86-CEFE1967B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8">
              <a:extLst>
                <a:ext uri="{FF2B5EF4-FFF2-40B4-BE49-F238E27FC236}">
                  <a16:creationId xmlns:a16="http://schemas.microsoft.com/office/drawing/2014/main" id="{E5D85D0D-420F-4993-E6D5-268D24C40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9">
              <a:extLst>
                <a:ext uri="{FF2B5EF4-FFF2-40B4-BE49-F238E27FC236}">
                  <a16:creationId xmlns:a16="http://schemas.microsoft.com/office/drawing/2014/main" id="{A6AB3B46-2E97-D7FF-5643-F1EF41558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7" name="Picture 35">
              <a:extLst>
                <a:ext uri="{FF2B5EF4-FFF2-40B4-BE49-F238E27FC236}">
                  <a16:creationId xmlns:a16="http://schemas.microsoft.com/office/drawing/2014/main" id="{4C699D70-8361-5992-F624-7BFBCC515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9C81F949-F804-4C48-AB29-7CAB49619F5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643BC83D-E2B7-00EC-26AB-9904F3C734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7C1C020C-AFF7-BB1E-6311-FFA1264775C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1C67BD49-5633-6BD4-1CCA-0DF8BA490A0E}"/>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654F0950-B634-2C9B-D624-80FC1887741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896B1B6-4598-B1F5-0E94-8D2E29116DB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58293870-0D28-1C4A-F256-5DC690640C5A}"/>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F2DE2049-ABCD-8E45-B47F-C89BA8D62D2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87709C89-1F06-6FFB-DCE9-AB6A238D64A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B7F6573-4217-65A8-C8BE-4A488CE8F25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0983" name="63 Grupo">
            <a:extLst>
              <a:ext uri="{FF2B5EF4-FFF2-40B4-BE49-F238E27FC236}">
                <a16:creationId xmlns:a16="http://schemas.microsoft.com/office/drawing/2014/main" id="{8F655170-C1F8-AB40-C401-D4D8EC40AA12}"/>
              </a:ext>
            </a:extLst>
          </p:cNvPr>
          <p:cNvGrpSpPr>
            <a:grpSpLocks/>
          </p:cNvGrpSpPr>
          <p:nvPr/>
        </p:nvGrpSpPr>
        <p:grpSpPr bwMode="auto">
          <a:xfrm>
            <a:off x="-11113" y="5645150"/>
            <a:ext cx="9155113" cy="1212850"/>
            <a:chOff x="-10343" y="5804883"/>
            <a:chExt cx="9190855" cy="1069354"/>
          </a:xfrm>
        </p:grpSpPr>
        <p:pic>
          <p:nvPicPr>
            <p:cNvPr id="40988" name="Picture 34">
              <a:extLst>
                <a:ext uri="{FF2B5EF4-FFF2-40B4-BE49-F238E27FC236}">
                  <a16:creationId xmlns:a16="http://schemas.microsoft.com/office/drawing/2014/main" id="{BB0142E3-D69D-4A78-FD91-C5B805759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36">
              <a:extLst>
                <a:ext uri="{FF2B5EF4-FFF2-40B4-BE49-F238E27FC236}">
                  <a16:creationId xmlns:a16="http://schemas.microsoft.com/office/drawing/2014/main" id="{09380087-2590-4187-1511-960DEEB1A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38">
              <a:extLst>
                <a:ext uri="{FF2B5EF4-FFF2-40B4-BE49-F238E27FC236}">
                  <a16:creationId xmlns:a16="http://schemas.microsoft.com/office/drawing/2014/main" id="{1AB3313A-0BF1-59CA-BEF5-FD3E8E216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39">
              <a:extLst>
                <a:ext uri="{FF2B5EF4-FFF2-40B4-BE49-F238E27FC236}">
                  <a16:creationId xmlns:a16="http://schemas.microsoft.com/office/drawing/2014/main" id="{CC069328-E623-1741-08C7-938D4D050A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5">
              <a:extLst>
                <a:ext uri="{FF2B5EF4-FFF2-40B4-BE49-F238E27FC236}">
                  <a16:creationId xmlns:a16="http://schemas.microsoft.com/office/drawing/2014/main" id="{77ACBC28-7817-C914-7837-1659BE3716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754B573-57C0-1F89-CA9C-BFDFC07685C0}"/>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F1852EDB-7698-A467-5359-EAF5A2202991}"/>
              </a:ext>
            </a:extLst>
          </p:cNvPr>
          <p:cNvSpPr>
            <a:spLocks noChangeArrowheads="1"/>
          </p:cNvSpPr>
          <p:nvPr/>
        </p:nvSpPr>
        <p:spPr bwMode="auto">
          <a:xfrm>
            <a:off x="250825" y="1068388"/>
            <a:ext cx="8785225" cy="5724525"/>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000" b="1" dirty="0">
                <a:solidFill>
                  <a:srgbClr val="3E9CB2"/>
                </a:solidFill>
                <a:effectLst>
                  <a:outerShdw blurRad="38100" dist="38100" dir="2700000" algn="tl">
                    <a:srgbClr val="000000"/>
                  </a:outerShdw>
                </a:effectLst>
              </a:rPr>
              <a:t>OTRAS AGENDAS  - CONSUMO Y PRODUCCIÓN SOSTENIBLES</a:t>
            </a:r>
          </a:p>
          <a:p>
            <a:pPr algn="ctr">
              <a:buFont typeface="Wingdings" pitchFamily="2" charset="2"/>
              <a:buNone/>
              <a:defRPr/>
            </a:pPr>
            <a:endParaRPr lang="es-ES_tradnl" sz="1400" b="1" dirty="0">
              <a:effectLst>
                <a:outerShdw blurRad="38100" dist="38100" dir="2700000" algn="tl">
                  <a:srgbClr val="FFFFFF"/>
                </a:outerShdw>
              </a:effectLst>
            </a:endParaRPr>
          </a:p>
          <a:p>
            <a:pPr algn="ctr">
              <a:defRPr/>
            </a:pPr>
            <a:r>
              <a:rPr lang="es-ES" sz="1400" b="1" dirty="0">
                <a:solidFill>
                  <a:srgbClr val="CC3300"/>
                </a:solidFill>
                <a:effectLst>
                  <a:outerShdw blurRad="38100" dist="38100" dir="2700000" algn="tl">
                    <a:srgbClr val="000000">
                      <a:alpha val="43137"/>
                    </a:srgbClr>
                  </a:outerShdw>
                </a:effectLst>
              </a:rPr>
              <a:t>Proceso de Marrakech 10YFP (10-Year Framework Programme)</a:t>
            </a:r>
          </a:p>
          <a:p>
            <a:pPr algn="ctr">
              <a:defRPr/>
            </a:pPr>
            <a:r>
              <a:rPr lang="es-ES" sz="1400" b="1" i="1" dirty="0">
                <a:solidFill>
                  <a:srgbClr val="CC3300"/>
                </a:solidFill>
                <a:effectLst>
                  <a:outerShdw blurRad="38100" dist="38100" dir="2700000" algn="tl">
                    <a:srgbClr val="000000">
                      <a:alpha val="43137"/>
                    </a:srgbClr>
                  </a:outerShdw>
                </a:effectLst>
              </a:rPr>
              <a:t>“Marco decenal de programas sobre modalidades de consumo y producción sostenibles 2012-2022”</a:t>
            </a:r>
            <a:r>
              <a:rPr lang="es-ES" sz="1400" b="1" dirty="0"/>
              <a:t> </a:t>
            </a:r>
            <a:r>
              <a:rPr lang="es-ES" sz="1400" b="1" dirty="0" smtClean="0"/>
              <a:t> </a:t>
            </a:r>
            <a:r>
              <a:rPr lang="es-ES" sz="1400" b="1" i="1" u="sng" dirty="0">
                <a:solidFill>
                  <a:srgbClr val="CC3300"/>
                </a:solidFill>
                <a:effectLst>
                  <a:outerShdw blurRad="38100" dist="38100" dir="2700000" algn="tl">
                    <a:srgbClr val="000000">
                      <a:alpha val="43137"/>
                    </a:srgbClr>
                  </a:outerShdw>
                </a:effectLst>
              </a:rPr>
              <a:t>prorrogada a 2030</a:t>
            </a:r>
          </a:p>
          <a:p>
            <a:pPr algn="ctr">
              <a:defRPr/>
            </a:pPr>
            <a:r>
              <a:rPr lang="es-ES" sz="1400" b="1" dirty="0"/>
              <a:t>Agenda voluntaria que surge del </a:t>
            </a:r>
            <a:r>
              <a:rPr lang="es-ES" sz="1400" b="1" i="1" dirty="0">
                <a:solidFill>
                  <a:srgbClr val="FFC000"/>
                </a:solidFill>
                <a:effectLst>
                  <a:outerShdw blurRad="38100" dist="38100" dir="2700000" algn="tl">
                    <a:srgbClr val="000000">
                      <a:alpha val="43137"/>
                    </a:srgbClr>
                  </a:outerShdw>
                </a:effectLst>
              </a:rPr>
              <a:t>Plan de Implementación de Johannesburgo </a:t>
            </a:r>
            <a:r>
              <a:rPr lang="es-ES" sz="1400" b="1" dirty="0"/>
              <a:t>2002 </a:t>
            </a:r>
          </a:p>
          <a:p>
            <a:pPr algn="ctr">
              <a:defRPr/>
            </a:pPr>
            <a:r>
              <a:rPr lang="es-ES" sz="1400" b="1" dirty="0"/>
              <a:t>Programa adoptado en Río+20 bajo documento A/CONF.216/5 con:</a:t>
            </a:r>
          </a:p>
          <a:p>
            <a:pPr algn="ctr">
              <a:defRPr/>
            </a:pPr>
            <a:endParaRPr lang="es-ES" sz="800" b="1" dirty="0"/>
          </a:p>
          <a:p>
            <a:pPr>
              <a:buFont typeface="Wingdings" pitchFamily="2" charset="2"/>
              <a:buChar char="Ø"/>
              <a:defRPr/>
            </a:pPr>
            <a:r>
              <a:rPr lang="es-ES" sz="1200" b="1" i="1" dirty="0">
                <a:effectLst>
                  <a:outerShdw blurRad="38100" dist="38100" dir="2700000" algn="tl">
                    <a:srgbClr val="000000">
                      <a:alpha val="43137"/>
                    </a:srgbClr>
                  </a:outerShdw>
                </a:effectLst>
                <a:cs typeface="Arial" pitchFamily="34" charset="0"/>
              </a:rPr>
              <a:t>Visión:</a:t>
            </a:r>
          </a:p>
          <a:p>
            <a:pPr>
              <a:buFont typeface="Wingdings" pitchFamily="2" charset="2"/>
              <a:buChar char="ü"/>
              <a:defRPr/>
            </a:pPr>
            <a:r>
              <a:rPr lang="es-ES" sz="1200" b="1" dirty="0">
                <a:latin typeface="Arial" pitchFamily="34" charset="0"/>
                <a:cs typeface="Arial" pitchFamily="34" charset="0"/>
              </a:rPr>
              <a:t> Ítem (v) Reducir el uso de materiales peligrosos y productos químicos tóxicos y la generación de desechos, tales como materiales no biodegradables y la emisión de contaminantes </a:t>
            </a:r>
          </a:p>
          <a:p>
            <a:pPr>
              <a:buFont typeface="Wingdings" pitchFamily="2" charset="2"/>
              <a:buChar char="ü"/>
              <a:defRPr/>
            </a:pPr>
            <a:r>
              <a:rPr lang="es-ES" sz="1200" b="1" dirty="0">
                <a:latin typeface="Arial" pitchFamily="34" charset="0"/>
                <a:cs typeface="Arial" pitchFamily="34" charset="0"/>
              </a:rPr>
              <a:t> Ítem (vi) proteger los recursos naturales y promover su uso más eficiente así como productos y materiales recuperados</a:t>
            </a:r>
          </a:p>
          <a:p>
            <a:pPr>
              <a:buFont typeface="Wingdings" pitchFamily="2" charset="2"/>
              <a:buChar char="ü"/>
              <a:defRPr/>
            </a:pPr>
            <a:r>
              <a:rPr lang="es-ES" sz="1200" b="1" dirty="0">
                <a:latin typeface="Arial" pitchFamily="34" charset="0"/>
                <a:cs typeface="Arial" pitchFamily="34" charset="0"/>
              </a:rPr>
              <a:t> Ítem (</a:t>
            </a:r>
            <a:r>
              <a:rPr lang="es-ES" sz="1200" b="1" dirty="0" err="1">
                <a:latin typeface="Arial" pitchFamily="34" charset="0"/>
                <a:cs typeface="Arial" pitchFamily="34" charset="0"/>
              </a:rPr>
              <a:t>vii</a:t>
            </a:r>
            <a:r>
              <a:rPr lang="es-ES" sz="1200" b="1" dirty="0">
                <a:latin typeface="Arial" pitchFamily="34" charset="0"/>
                <a:cs typeface="Arial" pitchFamily="34" charset="0"/>
              </a:rPr>
              <a:t>) Promover </a:t>
            </a:r>
            <a:r>
              <a:rPr lang="es-ES" sz="1200" b="1" i="1" dirty="0">
                <a:solidFill>
                  <a:srgbClr val="CC3300"/>
                </a:solidFill>
                <a:effectLst>
                  <a:outerShdw blurRad="38100" dist="38100" dir="2700000" algn="tl">
                    <a:srgbClr val="000000">
                      <a:alpha val="43137"/>
                    </a:srgbClr>
                  </a:outerShdw>
                </a:effectLst>
                <a:cs typeface="Arial" pitchFamily="34" charset="0"/>
              </a:rPr>
              <a:t>enfoques de ciclo de vida</a:t>
            </a:r>
            <a:r>
              <a:rPr lang="es-ES" sz="1200" b="1" dirty="0">
                <a:latin typeface="Arial" pitchFamily="34" charset="0"/>
                <a:cs typeface="Arial" pitchFamily="34" charset="0"/>
              </a:rPr>
              <a:t>, incluida la eficiencia y uso sostenible de los recursos, principio de la </a:t>
            </a:r>
            <a:r>
              <a:rPr lang="es-ES" sz="1200" b="1" i="1" dirty="0">
                <a:solidFill>
                  <a:srgbClr val="CC3300"/>
                </a:solidFill>
                <a:effectLst>
                  <a:outerShdw blurRad="38100" dist="38100" dir="2700000" algn="tl">
                    <a:srgbClr val="000000">
                      <a:alpha val="43137"/>
                    </a:srgbClr>
                  </a:outerShdw>
                </a:effectLst>
                <a:cs typeface="Arial" pitchFamily="34" charset="0"/>
              </a:rPr>
              <a:t>“cuna a la cuna”  </a:t>
            </a:r>
            <a:r>
              <a:rPr lang="es-ES" sz="1200" b="1" dirty="0">
                <a:latin typeface="Arial" pitchFamily="34" charset="0"/>
                <a:cs typeface="Arial" pitchFamily="34" charset="0"/>
              </a:rPr>
              <a:t>y el concepto </a:t>
            </a:r>
            <a:r>
              <a:rPr lang="es-ES" sz="1200" b="1" i="1" dirty="0">
                <a:solidFill>
                  <a:srgbClr val="CC3300"/>
                </a:solidFill>
                <a:effectLst>
                  <a:outerShdw blurRad="38100" dist="38100" dir="2700000" algn="tl">
                    <a:srgbClr val="000000">
                      <a:alpha val="43137"/>
                    </a:srgbClr>
                  </a:outerShdw>
                </a:effectLst>
                <a:cs typeface="Arial" pitchFamily="34" charset="0"/>
              </a:rPr>
              <a:t>3R (reducir, reutilizar y reciclar)  </a:t>
            </a:r>
            <a:r>
              <a:rPr lang="es-ES" sz="1200" b="1" dirty="0">
                <a:latin typeface="Arial" pitchFamily="34" charset="0"/>
                <a:cs typeface="Arial" pitchFamily="34" charset="0"/>
              </a:rPr>
              <a:t>entre otras metodologías relacionadas</a:t>
            </a:r>
          </a:p>
          <a:p>
            <a:pPr>
              <a:defRPr/>
            </a:pPr>
            <a:endParaRPr lang="es-ES" sz="800" b="1" dirty="0">
              <a:latin typeface="Arial" pitchFamily="34" charset="0"/>
              <a:cs typeface="Arial" pitchFamily="34" charset="0"/>
            </a:endParaRPr>
          </a:p>
          <a:p>
            <a:pPr>
              <a:buFont typeface="Wingdings" pitchFamily="2" charset="2"/>
              <a:buChar char="Ø"/>
              <a:defRPr/>
            </a:pPr>
            <a:r>
              <a:rPr lang="es-AR" sz="1200" b="1" i="1" dirty="0">
                <a:effectLst>
                  <a:outerShdw blurRad="38100" dist="38100" dir="2700000" algn="tl">
                    <a:srgbClr val="000000">
                      <a:alpha val="43137"/>
                    </a:srgbClr>
                  </a:outerShdw>
                </a:effectLst>
                <a:cs typeface="Arial" pitchFamily="34" charset="0"/>
              </a:rPr>
              <a:t>Funciones:</a:t>
            </a:r>
          </a:p>
          <a:p>
            <a:pPr>
              <a:defRPr/>
            </a:pPr>
            <a:r>
              <a:rPr lang="en-US" sz="1200" b="1" dirty="0">
                <a:latin typeface="Arial" pitchFamily="34" charset="0"/>
                <a:cs typeface="Arial" pitchFamily="34" charset="0"/>
              </a:rPr>
              <a:t>(k) </a:t>
            </a:r>
            <a:r>
              <a:rPr lang="es-ES" sz="1200" b="1" dirty="0">
                <a:latin typeface="Arial" pitchFamily="34" charset="0"/>
                <a:cs typeface="Arial" pitchFamily="34" charset="0"/>
              </a:rPr>
              <a:t>Fomentar el concepto </a:t>
            </a:r>
            <a:r>
              <a:rPr lang="es-ES" sz="1200" b="1" i="1" dirty="0">
                <a:solidFill>
                  <a:srgbClr val="CC3300"/>
                </a:solidFill>
                <a:effectLst>
                  <a:outerShdw blurRad="38100" dist="38100" dir="2700000" algn="tl">
                    <a:srgbClr val="000000">
                      <a:alpha val="43137"/>
                    </a:srgbClr>
                  </a:outerShdw>
                </a:effectLst>
                <a:cs typeface="Arial" pitchFamily="34" charset="0"/>
              </a:rPr>
              <a:t>3R  </a:t>
            </a:r>
            <a:r>
              <a:rPr lang="es-ES" sz="1200" b="1" dirty="0">
                <a:latin typeface="Arial" pitchFamily="34" charset="0"/>
                <a:cs typeface="Arial" pitchFamily="34" charset="0"/>
              </a:rPr>
              <a:t>mediante, entre otras cosas, la promoción de los trabajos de reparación y mantenimiento como alternativa a nuevos productos</a:t>
            </a:r>
          </a:p>
          <a:p>
            <a:pPr>
              <a:defRPr/>
            </a:pPr>
            <a:endParaRPr lang="es-ES" sz="800" b="1" dirty="0">
              <a:latin typeface="Arial" pitchFamily="34" charset="0"/>
              <a:cs typeface="Arial" pitchFamily="34" charset="0"/>
            </a:endParaRPr>
          </a:p>
          <a:p>
            <a:pPr>
              <a:buFont typeface="Wingdings" pitchFamily="2" charset="2"/>
              <a:buChar char="Ø"/>
              <a:defRPr/>
            </a:pPr>
            <a:r>
              <a:rPr lang="en-US" sz="1200" b="1" i="1" dirty="0" err="1">
                <a:effectLst>
                  <a:outerShdw blurRad="38100" dist="38100" dir="2700000" algn="tl">
                    <a:srgbClr val="000000">
                      <a:alpha val="43137"/>
                    </a:srgbClr>
                  </a:outerShdw>
                </a:effectLst>
                <a:cs typeface="Arial" pitchFamily="34" charset="0"/>
              </a:rPr>
              <a:t>Programas</a:t>
            </a:r>
            <a:r>
              <a:rPr lang="en-US" sz="1200" b="1" i="1" dirty="0">
                <a:effectLst>
                  <a:outerShdw blurRad="38100" dist="38100" dir="2700000" algn="tl">
                    <a:srgbClr val="000000">
                      <a:alpha val="43137"/>
                    </a:srgbClr>
                  </a:outerShdw>
                </a:effectLst>
                <a:cs typeface="Arial" pitchFamily="34" charset="0"/>
              </a:rPr>
              <a:t>:</a:t>
            </a:r>
            <a:endParaRPr lang="en-US" sz="1200" b="1" dirty="0">
              <a:cs typeface="Arial" pitchFamily="34" charset="0"/>
            </a:endParaRPr>
          </a:p>
          <a:p>
            <a:pPr>
              <a:defRPr/>
            </a:pPr>
            <a:r>
              <a:rPr lang="es-ES" sz="1200" b="1" dirty="0">
                <a:latin typeface="Arial" pitchFamily="34" charset="0"/>
                <a:cs typeface="Arial" pitchFamily="34" charset="0"/>
              </a:rPr>
              <a:t>(c) Estar basado en </a:t>
            </a:r>
            <a:r>
              <a:rPr lang="es-ES" sz="1200" b="1" i="1" dirty="0">
                <a:solidFill>
                  <a:srgbClr val="CC3300"/>
                </a:solidFill>
                <a:effectLst>
                  <a:outerShdw blurRad="38100" dist="38100" dir="2700000" algn="tl">
                    <a:srgbClr val="000000">
                      <a:alpha val="43137"/>
                    </a:srgbClr>
                  </a:outerShdw>
                </a:effectLst>
                <a:cs typeface="Arial" pitchFamily="34" charset="0"/>
              </a:rPr>
              <a:t>enfoques de ciclo de vida</a:t>
            </a:r>
            <a:r>
              <a:rPr lang="es-ES" sz="1200" b="1" dirty="0">
                <a:latin typeface="Arial" pitchFamily="34" charset="0"/>
                <a:cs typeface="Arial" pitchFamily="34" charset="0"/>
              </a:rPr>
              <a:t>, incluida la eficiencia de los recursos y su uso sostenible entre otras metodologías relacionadas, incluyendo los enfoques tradicionales basados ​​en la ciencia y el conocimiento, principio de la </a:t>
            </a:r>
            <a:r>
              <a:rPr lang="es-ES" sz="1200" b="1" i="1" dirty="0">
                <a:solidFill>
                  <a:srgbClr val="CC3300"/>
                </a:solidFill>
                <a:effectLst>
                  <a:outerShdw blurRad="38100" dist="38100" dir="2700000" algn="tl">
                    <a:srgbClr val="000000">
                      <a:alpha val="43137"/>
                    </a:srgbClr>
                  </a:outerShdw>
                </a:effectLst>
                <a:cs typeface="Arial" pitchFamily="34" charset="0"/>
              </a:rPr>
              <a:t>“cuna a la cuna”  </a:t>
            </a:r>
            <a:r>
              <a:rPr lang="es-ES" sz="1200" b="1" dirty="0">
                <a:latin typeface="Arial" pitchFamily="34" charset="0"/>
                <a:cs typeface="Arial" pitchFamily="34" charset="0"/>
              </a:rPr>
              <a:t>y el concepto </a:t>
            </a:r>
            <a:r>
              <a:rPr lang="es-ES" sz="1200" b="1" i="1" dirty="0">
                <a:solidFill>
                  <a:srgbClr val="CC3300"/>
                </a:solidFill>
                <a:effectLst>
                  <a:outerShdw blurRad="38100" dist="38100" dir="2700000" algn="tl">
                    <a:srgbClr val="000000">
                      <a:alpha val="43137"/>
                    </a:srgbClr>
                  </a:outerShdw>
                </a:effectLst>
                <a:cs typeface="Arial" pitchFamily="34" charset="0"/>
              </a:rPr>
              <a:t>3R</a:t>
            </a:r>
            <a:r>
              <a:rPr lang="es-ES" sz="1200" b="1" dirty="0">
                <a:latin typeface="Arial" pitchFamily="34" charset="0"/>
                <a:cs typeface="Arial" pitchFamily="34" charset="0"/>
              </a:rPr>
              <a:t>, según proceda</a:t>
            </a: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s-AR" sz="1400" b="1" dirty="0">
              <a:latin typeface="Arial" pitchFamily="34" charset="0"/>
              <a:cs typeface="Arial" pitchFamily="34" charset="0"/>
            </a:endParaRPr>
          </a:p>
        </p:txBody>
      </p:sp>
      <p:pic>
        <p:nvPicPr>
          <p:cNvPr id="40986" name="Picture 42" descr="https://encrypted-tbn2.gstatic.com/images?q=tbn:ANd9GcSod4cNypanVBHYQ73XjwXh0Vs9OmeFGJZ-cpFzMTXvV-whXXWEchiGlO8">
            <a:hlinkClick r:id="rId7"/>
            <a:extLst>
              <a:ext uri="{FF2B5EF4-FFF2-40B4-BE49-F238E27FC236}">
                <a16:creationId xmlns:a16="http://schemas.microsoft.com/office/drawing/2014/main" id="{A4D88ACF-2E56-25CC-7488-1C744351A4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1350" y="82550"/>
            <a:ext cx="933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42" descr="http://www.unep.org/about/portals/24119/images/Rio20Logo.jpg">
            <a:hlinkClick r:id="rId9"/>
            <a:extLst>
              <a:ext uri="{FF2B5EF4-FFF2-40B4-BE49-F238E27FC236}">
                <a16:creationId xmlns:a16="http://schemas.microsoft.com/office/drawing/2014/main" id="{58550470-E0C8-F485-E20A-56DD1F1C6E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FA855BFE-8963-7984-9CD7-77B1802DDB84}"/>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557C8DBE-FC47-8225-5567-369F0E9C5F2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8B7F4C30-7C11-3BC8-9513-97A7DB2413D7}"/>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D0D59E2B-3461-F388-29F3-FD49D1D23222}"/>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3213E60A-D63D-4EF6-2585-3BADC91BFBFA}"/>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B904159E-2F7D-F400-F734-547D28A108B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9E250AE7-367B-B0CB-921D-F33E83EDFF1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457ED915-9F42-11C1-ED3F-AF17EA80FB6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E7D43739-7D58-19C8-F246-D2F928B44C2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B07052E5-A3B3-8727-16C0-0FFB7E14D844}"/>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1996" name="47 Grupo">
            <a:extLst>
              <a:ext uri="{FF2B5EF4-FFF2-40B4-BE49-F238E27FC236}">
                <a16:creationId xmlns:a16="http://schemas.microsoft.com/office/drawing/2014/main" id="{2E7059B3-1C29-EE3F-308D-895A477CD1AE}"/>
              </a:ext>
            </a:extLst>
          </p:cNvPr>
          <p:cNvGrpSpPr>
            <a:grpSpLocks/>
          </p:cNvGrpSpPr>
          <p:nvPr/>
        </p:nvGrpSpPr>
        <p:grpSpPr bwMode="auto">
          <a:xfrm>
            <a:off x="-11113" y="5661025"/>
            <a:ext cx="9155113" cy="1212850"/>
            <a:chOff x="-10343" y="5804883"/>
            <a:chExt cx="9190855" cy="1069354"/>
          </a:xfrm>
        </p:grpSpPr>
        <p:pic>
          <p:nvPicPr>
            <p:cNvPr id="42017" name="Picture 34">
              <a:extLst>
                <a:ext uri="{FF2B5EF4-FFF2-40B4-BE49-F238E27FC236}">
                  <a16:creationId xmlns:a16="http://schemas.microsoft.com/office/drawing/2014/main" id="{6388F65A-ECAE-A768-0222-1D2D17FEF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8" name="Picture 36">
              <a:extLst>
                <a:ext uri="{FF2B5EF4-FFF2-40B4-BE49-F238E27FC236}">
                  <a16:creationId xmlns:a16="http://schemas.microsoft.com/office/drawing/2014/main" id="{C59C192F-772A-86B1-5ABC-723F033DE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38">
              <a:extLst>
                <a:ext uri="{FF2B5EF4-FFF2-40B4-BE49-F238E27FC236}">
                  <a16:creationId xmlns:a16="http://schemas.microsoft.com/office/drawing/2014/main" id="{2C726BD2-D779-CA71-7221-CA0F84D83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9">
              <a:extLst>
                <a:ext uri="{FF2B5EF4-FFF2-40B4-BE49-F238E27FC236}">
                  <a16:creationId xmlns:a16="http://schemas.microsoft.com/office/drawing/2014/main" id="{151F3001-9DE2-6286-5F00-458110FDD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1" name="Picture 35">
              <a:extLst>
                <a:ext uri="{FF2B5EF4-FFF2-40B4-BE49-F238E27FC236}">
                  <a16:creationId xmlns:a16="http://schemas.microsoft.com/office/drawing/2014/main" id="{8CB31218-7916-B463-433C-7B039C297C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09B4C6D9-1008-C431-56F8-89DF6758976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9B8ABED-EB66-AD3E-B4DA-E504A359C90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C040224-4A43-5857-6710-2C5F277DCB0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6A34CB3C-C550-EB0A-27AD-61EE43AA353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B3B579CA-F2C4-774A-8050-DEE18C0C54D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F34037E0-69B7-D6A0-1A40-C58D5D781AB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D8B3AB25-6384-71D9-08C8-0D0AFB75C8C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DD15E114-18BC-26C2-437B-608CA849664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60A1557-8070-7868-C5BB-E6858914828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3F3C42FB-75FD-926D-965D-089C3F049894}"/>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2007" name="63 Grupo">
            <a:extLst>
              <a:ext uri="{FF2B5EF4-FFF2-40B4-BE49-F238E27FC236}">
                <a16:creationId xmlns:a16="http://schemas.microsoft.com/office/drawing/2014/main" id="{5FCF0C04-7130-312E-F22A-1DBF7955CCC6}"/>
              </a:ext>
            </a:extLst>
          </p:cNvPr>
          <p:cNvGrpSpPr>
            <a:grpSpLocks/>
          </p:cNvGrpSpPr>
          <p:nvPr/>
        </p:nvGrpSpPr>
        <p:grpSpPr bwMode="auto">
          <a:xfrm>
            <a:off x="-11113" y="5645150"/>
            <a:ext cx="9155113" cy="1212850"/>
            <a:chOff x="-10343" y="5804883"/>
            <a:chExt cx="9190855" cy="1069354"/>
          </a:xfrm>
        </p:grpSpPr>
        <p:pic>
          <p:nvPicPr>
            <p:cNvPr id="42012" name="Picture 34">
              <a:extLst>
                <a:ext uri="{FF2B5EF4-FFF2-40B4-BE49-F238E27FC236}">
                  <a16:creationId xmlns:a16="http://schemas.microsoft.com/office/drawing/2014/main" id="{9AC59F06-B5BB-54F2-EEBD-785FDB801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36">
              <a:extLst>
                <a:ext uri="{FF2B5EF4-FFF2-40B4-BE49-F238E27FC236}">
                  <a16:creationId xmlns:a16="http://schemas.microsoft.com/office/drawing/2014/main" id="{4073B4CD-FB63-2B23-DD3B-D1154E49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4" name="Picture 38">
              <a:extLst>
                <a:ext uri="{FF2B5EF4-FFF2-40B4-BE49-F238E27FC236}">
                  <a16:creationId xmlns:a16="http://schemas.microsoft.com/office/drawing/2014/main" id="{DC3797D6-BF27-F056-74F1-BCF636855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5" name="Picture 39">
              <a:extLst>
                <a:ext uri="{FF2B5EF4-FFF2-40B4-BE49-F238E27FC236}">
                  <a16:creationId xmlns:a16="http://schemas.microsoft.com/office/drawing/2014/main" id="{B532B42A-333A-9DC1-5DC4-C5CA70D4B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6" name="Picture 35">
              <a:extLst>
                <a:ext uri="{FF2B5EF4-FFF2-40B4-BE49-F238E27FC236}">
                  <a16:creationId xmlns:a16="http://schemas.microsoft.com/office/drawing/2014/main" id="{8F492952-6C50-4C74-8D6C-2C0E1F620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9298F68-2E3C-D557-9555-98466CC48024}"/>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82C8AA7F-00C7-3DAE-EE02-13BDFA8A4BD6}"/>
              </a:ext>
            </a:extLst>
          </p:cNvPr>
          <p:cNvSpPr>
            <a:spLocks noChangeArrowheads="1"/>
          </p:cNvSpPr>
          <p:nvPr/>
        </p:nvSpPr>
        <p:spPr bwMode="auto">
          <a:xfrm>
            <a:off x="250825" y="1068388"/>
            <a:ext cx="8785225" cy="4924425"/>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CONSUMO Y PRODUCCIÓN SOSTENIBLES</a:t>
            </a:r>
          </a:p>
          <a:p>
            <a:pPr algn="ctr">
              <a:defRPr/>
            </a:pPr>
            <a:r>
              <a:rPr lang="es-ES" sz="2400" b="1" dirty="0">
                <a:solidFill>
                  <a:srgbClr val="3E9CB2"/>
                </a:solidFill>
                <a:effectLst>
                  <a:outerShdw blurRad="38100" dist="38100" dir="2700000" algn="tl">
                    <a:srgbClr val="000000"/>
                  </a:outerShdw>
                </a:effectLst>
              </a:rPr>
              <a:t>PROGRAMAS</a:t>
            </a:r>
          </a:p>
          <a:p>
            <a:pPr algn="ctr">
              <a:defRPr/>
            </a:pPr>
            <a:endParaRPr lang="es-ES" sz="800" b="1" dirty="0"/>
          </a:p>
          <a:p>
            <a:pPr algn="ctr">
              <a:defRPr/>
            </a:pPr>
            <a:endParaRPr lang="es-ES" sz="800" b="1" dirty="0"/>
          </a:p>
          <a:p>
            <a:pPr>
              <a:buFont typeface="Wingdings" pitchFamily="2" charset="2"/>
              <a:buChar char="Ø"/>
              <a:defRPr/>
            </a:pPr>
            <a:r>
              <a:rPr lang="es-ES" sz="1600" b="1" i="1">
                <a:effectLst>
                  <a:outerShdw blurRad="38100" dist="38100" dir="2700000" algn="tl">
                    <a:srgbClr val="000000">
                      <a:alpha val="43137"/>
                    </a:srgbClr>
                  </a:outerShdw>
                </a:effectLst>
                <a:cs typeface="Arial" pitchFamily="34" charset="0"/>
              </a:rPr>
              <a:t> Información </a:t>
            </a:r>
            <a:r>
              <a:rPr lang="es-ES" sz="1600" b="1" i="1" dirty="0">
                <a:effectLst>
                  <a:outerShdw blurRad="38100" dist="38100" dir="2700000" algn="tl">
                    <a:srgbClr val="000000">
                      <a:alpha val="43137"/>
                    </a:srgbClr>
                  </a:outerShdw>
                </a:effectLst>
                <a:cs typeface="Arial" pitchFamily="34" charset="0"/>
              </a:rPr>
              <a:t>al Consumidor</a:t>
            </a:r>
          </a:p>
          <a:p>
            <a:pPr>
              <a:buFont typeface="Wingdings" pitchFamily="2" charset="2"/>
              <a:buChar char="Ø"/>
              <a:defRPr/>
            </a:pPr>
            <a:endParaRPr lang="es-ES" sz="1600" b="1" i="1" dirty="0">
              <a:effectLst>
                <a:outerShdw blurRad="38100" dist="38100" dir="2700000" algn="tl">
                  <a:srgbClr val="000000">
                    <a:alpha val="43137"/>
                  </a:srgbClr>
                </a:outerShdw>
              </a:effectLst>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Estilos de vida sostenibles y educación</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Compras Públicas Sustentables (</a:t>
            </a:r>
            <a:r>
              <a:rPr lang="es-ES" sz="1600" b="1" i="1" dirty="0" err="1">
                <a:solidFill>
                  <a:srgbClr val="C00000"/>
                </a:solidFill>
                <a:effectLst>
                  <a:outerShdw blurRad="38100" dist="38100" dir="2700000" algn="tl">
                    <a:srgbClr val="000000">
                      <a:alpha val="43137"/>
                    </a:srgbClr>
                  </a:outerShdw>
                </a:effectLst>
                <a:cs typeface="Arial" pitchFamily="34" charset="0"/>
              </a:rPr>
              <a:t>Sustainable</a:t>
            </a:r>
            <a:r>
              <a:rPr lang="es-ES" sz="1600" b="1" i="1" dirty="0">
                <a:solidFill>
                  <a:srgbClr val="C00000"/>
                </a:solidFill>
                <a:effectLst>
                  <a:outerShdw blurRad="38100" dist="38100" dir="2700000" algn="tl">
                    <a:srgbClr val="000000">
                      <a:alpha val="43137"/>
                    </a:srgbClr>
                  </a:outerShdw>
                </a:effectLst>
                <a:cs typeface="Arial" pitchFamily="34" charset="0"/>
              </a:rPr>
              <a:t> </a:t>
            </a:r>
            <a:r>
              <a:rPr lang="es-ES" sz="1600" b="1" i="1" dirty="0" err="1">
                <a:solidFill>
                  <a:srgbClr val="C00000"/>
                </a:solidFill>
                <a:effectLst>
                  <a:outerShdw blurRad="38100" dist="38100" dir="2700000" algn="tl">
                    <a:srgbClr val="000000">
                      <a:alpha val="43137"/>
                    </a:srgbClr>
                  </a:outerShdw>
                </a:effectLst>
                <a:cs typeface="Arial" pitchFamily="34" charset="0"/>
              </a:rPr>
              <a:t>Public</a:t>
            </a:r>
            <a:r>
              <a:rPr lang="es-ES" sz="1600" b="1" i="1" dirty="0">
                <a:solidFill>
                  <a:srgbClr val="C00000"/>
                </a:solidFill>
                <a:effectLst>
                  <a:outerShdw blurRad="38100" dist="38100" dir="2700000" algn="tl">
                    <a:srgbClr val="000000">
                      <a:alpha val="43137"/>
                    </a:srgbClr>
                  </a:outerShdw>
                </a:effectLst>
                <a:cs typeface="Arial" pitchFamily="34" charset="0"/>
              </a:rPr>
              <a:t> </a:t>
            </a:r>
            <a:r>
              <a:rPr lang="es-ES" sz="1600" b="1" i="1" dirty="0" err="1">
                <a:solidFill>
                  <a:srgbClr val="C00000"/>
                </a:solidFill>
                <a:effectLst>
                  <a:outerShdw blurRad="38100" dist="38100" dir="2700000" algn="tl">
                    <a:srgbClr val="000000">
                      <a:alpha val="43137"/>
                    </a:srgbClr>
                  </a:outerShdw>
                </a:effectLst>
                <a:cs typeface="Arial" pitchFamily="34" charset="0"/>
              </a:rPr>
              <a:t>Procurement</a:t>
            </a:r>
            <a:r>
              <a:rPr lang="es-ES" sz="1600" b="1" i="1" dirty="0">
                <a:solidFill>
                  <a:srgbClr val="C00000"/>
                </a:solidFill>
                <a:effectLst>
                  <a:outerShdw blurRad="38100" dist="38100" dir="2700000" algn="tl">
                    <a:srgbClr val="000000">
                      <a:alpha val="43137"/>
                    </a:srgbClr>
                  </a:outerShdw>
                </a:effectLst>
                <a:cs typeface="Arial" pitchFamily="34" charset="0"/>
              </a:rPr>
              <a:t>-SPC</a:t>
            </a:r>
            <a:r>
              <a:rPr lang="es-ES" sz="1600" b="1" i="1" dirty="0">
                <a:effectLst>
                  <a:outerShdw blurRad="38100" dist="38100" dir="2700000" algn="tl">
                    <a:srgbClr val="000000">
                      <a:alpha val="43137"/>
                    </a:srgbClr>
                  </a:outerShdw>
                </a:effectLst>
                <a:cs typeface="Arial" pitchFamily="34" charset="0"/>
              </a:rPr>
              <a:t>)</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Edificios y construcciones sostenibles</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Turismo Sostenible</a:t>
            </a:r>
            <a:r>
              <a:rPr lang="es-ES" sz="1600" b="1" dirty="0">
                <a:cs typeface="Arial" pitchFamily="34" charset="0"/>
              </a:rPr>
              <a:t>, incluido el ecoturismo. </a:t>
            </a:r>
          </a:p>
          <a:p>
            <a:pPr>
              <a:buFont typeface="Wingdings" pitchFamily="2" charset="2"/>
              <a:buChar char="Ø"/>
              <a:defRPr/>
            </a:pPr>
            <a:endParaRPr lang="es-ES" sz="1600" b="1" dirty="0">
              <a:cs typeface="Arial" pitchFamily="34" charset="0"/>
            </a:endParaRPr>
          </a:p>
          <a:p>
            <a:pPr>
              <a:buFont typeface="Wingdings" pitchFamily="2" charset="2"/>
              <a:buChar char="Ø"/>
              <a:defRPr/>
            </a:pPr>
            <a:r>
              <a:rPr lang="es-ES" sz="1600" b="1" dirty="0">
                <a:cs typeface="Arial" pitchFamily="34" charset="0"/>
              </a:rPr>
              <a:t> </a:t>
            </a:r>
            <a:r>
              <a:rPr lang="es-ES" sz="1600" b="1" i="1" dirty="0">
                <a:effectLst>
                  <a:outerShdw blurRad="38100" dist="38100" dir="2700000" algn="tl">
                    <a:srgbClr val="000000">
                      <a:alpha val="43137"/>
                    </a:srgbClr>
                  </a:outerShdw>
                </a:effectLst>
                <a:cs typeface="Arial" pitchFamily="34" charset="0"/>
              </a:rPr>
              <a:t>Sistemas Alimentarios Sostenibles</a:t>
            </a:r>
            <a:r>
              <a:rPr lang="es-ES" sz="1600" b="1" dirty="0">
                <a:cs typeface="Arial" pitchFamily="34" charset="0"/>
              </a:rPr>
              <a:t>: aprobado en 2014 por la Junta del 10 YFP, propuesta conjunta presentada por la FAO y PNUMA desarrollada a solicitud de los Estados Miembros</a:t>
            </a:r>
            <a:endParaRPr lang="en-US" sz="1600" b="1" dirty="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s-AR" sz="1400" b="1" dirty="0">
              <a:latin typeface="Arial" pitchFamily="34" charset="0"/>
              <a:cs typeface="Arial" pitchFamily="34" charset="0"/>
            </a:endParaRPr>
          </a:p>
        </p:txBody>
      </p:sp>
      <p:pic>
        <p:nvPicPr>
          <p:cNvPr id="42010" name="Picture 42" descr="https://encrypted-tbn2.gstatic.com/images?q=tbn:ANd9GcSod4cNypanVBHYQ73XjwXh0Vs9OmeFGJZ-cpFzMTXvV-whXXWEchiGlO8">
            <a:hlinkClick r:id="rId7"/>
            <a:extLst>
              <a:ext uri="{FF2B5EF4-FFF2-40B4-BE49-F238E27FC236}">
                <a16:creationId xmlns:a16="http://schemas.microsoft.com/office/drawing/2014/main" id="{6CEDC7DB-1C37-8685-384B-533731C5EA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7388" y="66675"/>
            <a:ext cx="933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42" descr="http://www.unep.org/about/portals/24119/images/Rio20Logo.jpg">
            <a:hlinkClick r:id="rId9"/>
            <a:extLst>
              <a:ext uri="{FF2B5EF4-FFF2-40B4-BE49-F238E27FC236}">
                <a16:creationId xmlns:a16="http://schemas.microsoft.com/office/drawing/2014/main" id="{6531269D-C597-2740-0548-7DD56727DC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3338"/>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33C3B66F-DFBA-2078-D830-6C1FAACCA845}"/>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1A5BAF9E-1739-666E-5DFD-733EE1396A2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105824CD-9DD6-9870-92D0-12722022E93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53556A8-D8D3-DBAF-33C8-A74BE23022AD}"/>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A9C267E7-E9FA-4F01-B49F-536F6C7FCCD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A3E0DD8-D3EF-8EC5-5202-0B1B6873A1D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3790A14-095D-DCAB-75AC-5FA7B409E14E}"/>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10BE7A01-D846-A688-8A04-E4FD53E1D7C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789736D8-65A2-2F6C-8F51-C2DD535B429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5BB17B9-D1E3-58B3-122D-42AB7A8F7F88}"/>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3020" name="47 Grupo">
            <a:extLst>
              <a:ext uri="{FF2B5EF4-FFF2-40B4-BE49-F238E27FC236}">
                <a16:creationId xmlns:a16="http://schemas.microsoft.com/office/drawing/2014/main" id="{0AB8EA98-BA54-0C19-7362-EBD9EEE56FA8}"/>
              </a:ext>
            </a:extLst>
          </p:cNvPr>
          <p:cNvGrpSpPr>
            <a:grpSpLocks/>
          </p:cNvGrpSpPr>
          <p:nvPr/>
        </p:nvGrpSpPr>
        <p:grpSpPr bwMode="auto">
          <a:xfrm>
            <a:off x="-11113" y="5661025"/>
            <a:ext cx="9155113" cy="1212850"/>
            <a:chOff x="-10343" y="5804883"/>
            <a:chExt cx="9190855" cy="1069354"/>
          </a:xfrm>
        </p:grpSpPr>
        <p:pic>
          <p:nvPicPr>
            <p:cNvPr id="43043" name="Picture 34">
              <a:extLst>
                <a:ext uri="{FF2B5EF4-FFF2-40B4-BE49-F238E27FC236}">
                  <a16:creationId xmlns:a16="http://schemas.microsoft.com/office/drawing/2014/main" id="{E136C7AC-C505-A464-84E5-A963D3B17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6">
              <a:extLst>
                <a:ext uri="{FF2B5EF4-FFF2-40B4-BE49-F238E27FC236}">
                  <a16:creationId xmlns:a16="http://schemas.microsoft.com/office/drawing/2014/main" id="{42749B6E-AE4B-F0C8-9ED0-FF364E2A2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5" name="Picture 38">
              <a:extLst>
                <a:ext uri="{FF2B5EF4-FFF2-40B4-BE49-F238E27FC236}">
                  <a16:creationId xmlns:a16="http://schemas.microsoft.com/office/drawing/2014/main" id="{DC9ACD09-1676-7DFF-3499-E59AAE59A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6" name="Picture 39">
              <a:extLst>
                <a:ext uri="{FF2B5EF4-FFF2-40B4-BE49-F238E27FC236}">
                  <a16:creationId xmlns:a16="http://schemas.microsoft.com/office/drawing/2014/main" id="{3F697B7C-991A-A37C-4C35-0735B54BC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7" name="Picture 35">
              <a:extLst>
                <a:ext uri="{FF2B5EF4-FFF2-40B4-BE49-F238E27FC236}">
                  <a16:creationId xmlns:a16="http://schemas.microsoft.com/office/drawing/2014/main" id="{FB9A89D4-1C34-B976-57CA-1EC5B7FB8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E6B22A14-D343-7A15-0BDB-12C6C663EFCD}"/>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E2CDAF17-D5B6-3692-1D8B-8BB8390A0AE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9E390373-BDF8-9CF6-A3D3-E7FC53B11ED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A7DEAA6-7B7A-F0FE-B3CD-053145654A5C}"/>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D509322-A359-8D58-6258-720E4369F69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C6FB736-F5F6-9034-1ED4-FA3D8C86993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B3F8155-5EED-29C1-D19B-0678C3F820CE}"/>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203F995-7251-ACDF-340C-B11A0CF5D96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689FE7D7-ED51-FFE8-57F7-2335652193D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FDAC55B0-2D68-3133-8849-06EDBA81601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3031" name="63 Grupo">
            <a:extLst>
              <a:ext uri="{FF2B5EF4-FFF2-40B4-BE49-F238E27FC236}">
                <a16:creationId xmlns:a16="http://schemas.microsoft.com/office/drawing/2014/main" id="{D3E4C9E1-AF8C-B173-6CFD-6C3E68661B99}"/>
              </a:ext>
            </a:extLst>
          </p:cNvPr>
          <p:cNvGrpSpPr>
            <a:grpSpLocks/>
          </p:cNvGrpSpPr>
          <p:nvPr/>
        </p:nvGrpSpPr>
        <p:grpSpPr bwMode="auto">
          <a:xfrm>
            <a:off x="-11113" y="5645150"/>
            <a:ext cx="9155113" cy="1212850"/>
            <a:chOff x="-10343" y="5804883"/>
            <a:chExt cx="9190855" cy="1069354"/>
          </a:xfrm>
        </p:grpSpPr>
        <p:pic>
          <p:nvPicPr>
            <p:cNvPr id="43038" name="Picture 34">
              <a:extLst>
                <a:ext uri="{FF2B5EF4-FFF2-40B4-BE49-F238E27FC236}">
                  <a16:creationId xmlns:a16="http://schemas.microsoft.com/office/drawing/2014/main" id="{3CB2AAE1-8938-962D-DCCA-72541EC56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36">
              <a:extLst>
                <a:ext uri="{FF2B5EF4-FFF2-40B4-BE49-F238E27FC236}">
                  <a16:creationId xmlns:a16="http://schemas.microsoft.com/office/drawing/2014/main" id="{6D7829CD-64AE-1F36-2305-2B18E79BC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38">
              <a:extLst>
                <a:ext uri="{FF2B5EF4-FFF2-40B4-BE49-F238E27FC236}">
                  <a16:creationId xmlns:a16="http://schemas.microsoft.com/office/drawing/2014/main" id="{DC517DFE-50CB-AB59-9340-508450FFC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1" name="Picture 39">
              <a:extLst>
                <a:ext uri="{FF2B5EF4-FFF2-40B4-BE49-F238E27FC236}">
                  <a16:creationId xmlns:a16="http://schemas.microsoft.com/office/drawing/2014/main" id="{F80039D1-F998-FCE2-349C-AB476C32E5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2" name="Picture 35">
              <a:extLst>
                <a:ext uri="{FF2B5EF4-FFF2-40B4-BE49-F238E27FC236}">
                  <a16:creationId xmlns:a16="http://schemas.microsoft.com/office/drawing/2014/main" id="{0E1EF3B3-0BA1-60EC-719E-885329A073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0A58F0BE-D8C9-4CAB-6C81-B49505242E49}"/>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CD4EDDB7-5B40-11E4-8281-4CC2B4FF52E5}"/>
              </a:ext>
            </a:extLst>
          </p:cNvPr>
          <p:cNvSpPr>
            <a:spLocks noChangeArrowheads="1"/>
          </p:cNvSpPr>
          <p:nvPr/>
        </p:nvSpPr>
        <p:spPr bwMode="auto">
          <a:xfrm>
            <a:off x="250825" y="1125538"/>
            <a:ext cx="8785225" cy="5924550"/>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000" b="1" dirty="0">
                <a:solidFill>
                  <a:srgbClr val="3E9CB2"/>
                </a:solidFill>
                <a:effectLst>
                  <a:outerShdw blurRad="38100" dist="38100" dir="2700000" algn="tl">
                    <a:srgbClr val="000000"/>
                  </a:outerShdw>
                </a:effectLst>
              </a:rPr>
              <a:t>OTRAS AGENDAS - OBJETIVOS</a:t>
            </a:r>
          </a:p>
          <a:p>
            <a:pPr algn="ctr">
              <a:defRPr/>
            </a:pPr>
            <a:endParaRPr lang="es-ES" sz="900" b="1" dirty="0"/>
          </a:p>
          <a:p>
            <a:pPr>
              <a:buFont typeface="Wingdings" pitchFamily="2" charset="2"/>
              <a:buChar char="Ø"/>
              <a:defRPr/>
            </a:pPr>
            <a:r>
              <a:rPr lang="es-ES" sz="1400" b="1" dirty="0">
                <a:cs typeface="Arial" pitchFamily="34" charset="0"/>
              </a:rPr>
              <a:t> </a:t>
            </a:r>
            <a:r>
              <a:rPr lang="es-ES" sz="1400" b="1" i="1" dirty="0">
                <a:solidFill>
                  <a:srgbClr val="CC3300"/>
                </a:solidFill>
                <a:effectLst>
                  <a:outerShdw blurRad="38100" dist="38100" dir="2700000" algn="tl">
                    <a:srgbClr val="000000">
                      <a:alpha val="43137"/>
                    </a:srgbClr>
                  </a:outerShdw>
                </a:effectLst>
                <a:cs typeface="Arial" pitchFamily="34" charset="0"/>
              </a:rPr>
              <a:t>Objetivos de Desarrollo del Mileno  </a:t>
            </a:r>
            <a:r>
              <a:rPr lang="es-ES" sz="1200" b="1" dirty="0">
                <a:latin typeface="Arial" pitchFamily="34" charset="0"/>
                <a:cs typeface="Arial" pitchFamily="34" charset="0"/>
              </a:rPr>
              <a:t>(Millennium </a:t>
            </a:r>
            <a:r>
              <a:rPr lang="es-ES" sz="1200" b="1" dirty="0" err="1">
                <a:latin typeface="Arial" pitchFamily="34" charset="0"/>
                <a:cs typeface="Arial" pitchFamily="34" charset="0"/>
              </a:rPr>
              <a:t>Development</a:t>
            </a:r>
            <a:r>
              <a:rPr lang="es-ES" sz="1200" b="1" dirty="0">
                <a:latin typeface="Arial" pitchFamily="34" charset="0"/>
                <a:cs typeface="Arial" pitchFamily="34" charset="0"/>
              </a:rPr>
              <a:t> </a:t>
            </a:r>
            <a:r>
              <a:rPr lang="es-ES" sz="1200" b="1" dirty="0" err="1">
                <a:latin typeface="Arial" pitchFamily="34" charset="0"/>
                <a:cs typeface="Arial" pitchFamily="34" charset="0"/>
              </a:rPr>
              <a:t>Goals</a:t>
            </a:r>
            <a:r>
              <a:rPr lang="es-ES" sz="1200" b="1" dirty="0">
                <a:latin typeface="Arial" pitchFamily="34" charset="0"/>
                <a:cs typeface="Arial" pitchFamily="34" charset="0"/>
              </a:rPr>
              <a:t>-MDG) fueron ocho propósitos de desarrollo humano fijados por las Naciones Unidas en 2000 que se </a:t>
            </a:r>
            <a:r>
              <a:rPr lang="es-ES" sz="1200" b="1" i="1" dirty="0">
                <a:solidFill>
                  <a:srgbClr val="CC3300"/>
                </a:solidFill>
                <a:effectLst>
                  <a:outerShdw blurRad="38100" dist="38100" dir="2700000" algn="tl">
                    <a:srgbClr val="000000">
                      <a:alpha val="43137"/>
                    </a:srgbClr>
                  </a:outerShdw>
                </a:effectLst>
                <a:cs typeface="Arial" pitchFamily="34" charset="0"/>
              </a:rPr>
              <a:t>acordaron cumplir en 2015</a:t>
            </a:r>
            <a:r>
              <a:rPr lang="es-ES" sz="1200" b="1" dirty="0">
                <a:latin typeface="Arial" pitchFamily="34" charset="0"/>
                <a:cs typeface="Arial" pitchFamily="34" charset="0"/>
              </a:rPr>
              <a:t>; adoptados bajo la </a:t>
            </a:r>
            <a:r>
              <a:rPr lang="es-ES" sz="1200" b="1" i="1" dirty="0">
                <a:solidFill>
                  <a:srgbClr val="CC3300"/>
                </a:solidFill>
                <a:effectLst>
                  <a:outerShdw blurRad="38100" dist="38100" dir="2700000" algn="tl">
                    <a:srgbClr val="000000">
                      <a:alpha val="43137"/>
                    </a:srgbClr>
                  </a:outerShdw>
                </a:effectLst>
                <a:cs typeface="Arial" pitchFamily="34" charset="0"/>
              </a:rPr>
              <a:t>“Declaración del Milenio”</a:t>
            </a:r>
            <a:r>
              <a:rPr lang="es-ES" sz="1200" b="1" dirty="0">
                <a:cs typeface="Arial" pitchFamily="34" charset="0"/>
              </a:rPr>
              <a:t>  </a:t>
            </a:r>
            <a:r>
              <a:rPr lang="es-ES" sz="1200" b="1" dirty="0">
                <a:latin typeface="Arial" pitchFamily="34" charset="0"/>
                <a:cs typeface="Arial" pitchFamily="34" charset="0"/>
              </a:rPr>
              <a:t>en la reunión </a:t>
            </a:r>
            <a:r>
              <a:rPr lang="es-ES" sz="1200" b="1" i="1" dirty="0">
                <a:solidFill>
                  <a:srgbClr val="CC3300"/>
                </a:solidFill>
                <a:effectLst>
                  <a:outerShdw blurRad="38100" dist="38100" dir="2700000" algn="tl">
                    <a:srgbClr val="000000">
                      <a:alpha val="43137"/>
                    </a:srgbClr>
                  </a:outerShdw>
                </a:effectLst>
                <a:cs typeface="Arial" pitchFamily="34" charset="0"/>
              </a:rPr>
              <a:t>“Cumbre del Milenio”  </a:t>
            </a:r>
            <a:r>
              <a:rPr lang="es-ES" sz="1200" b="1" dirty="0">
                <a:latin typeface="Arial" pitchFamily="34" charset="0"/>
                <a:cs typeface="Arial" pitchFamily="34" charset="0"/>
              </a:rPr>
              <a:t>de la Asamblea General de las Naciones Unidas (AGNU) documento A/RES/55/2: </a:t>
            </a:r>
            <a:r>
              <a:rPr lang="es-ES" sz="1200" b="1" dirty="0">
                <a:cs typeface="Arial" pitchFamily="34" charset="0"/>
              </a:rPr>
              <a:t>Ítem IV “Protección de nuestro Ambiente común”; Objetivo V II “Garantizar la Sostenibilidad del Medio Ambiente”</a:t>
            </a:r>
          </a:p>
          <a:p>
            <a:pPr algn="ctr">
              <a:defRPr/>
            </a:pPr>
            <a:r>
              <a:rPr lang="es-ES" sz="1400" b="1" dirty="0">
                <a:solidFill>
                  <a:srgbClr val="FF9900"/>
                </a:solidFill>
                <a:effectLst>
                  <a:outerShdw blurRad="38100" dist="38100" dir="2700000" algn="tl">
                    <a:srgbClr val="000000">
                      <a:alpha val="43137"/>
                    </a:srgbClr>
                  </a:outerShdw>
                </a:effectLst>
                <a:cs typeface="Arial" pitchFamily="34" charset="0"/>
              </a:rPr>
              <a:t>Enfrenta críticas por no cubrir suficientemente la dimensión </a:t>
            </a:r>
          </a:p>
          <a:p>
            <a:pPr algn="ctr">
              <a:defRPr/>
            </a:pPr>
            <a:r>
              <a:rPr lang="es-ES" sz="1400" b="1" dirty="0">
                <a:solidFill>
                  <a:srgbClr val="FF9900"/>
                </a:solidFill>
                <a:effectLst>
                  <a:outerShdw blurRad="38100" dist="38100" dir="2700000" algn="tl">
                    <a:srgbClr val="000000">
                      <a:alpha val="43137"/>
                    </a:srgbClr>
                  </a:outerShdw>
                </a:effectLst>
                <a:cs typeface="Arial" pitchFamily="34" charset="0"/>
              </a:rPr>
              <a:t>Ambiental  del desarrollo sostenible y no abordar los vínculos entre</a:t>
            </a:r>
          </a:p>
          <a:p>
            <a:pPr algn="ctr">
              <a:defRPr/>
            </a:pPr>
            <a:r>
              <a:rPr lang="es-ES" sz="1400" b="1" dirty="0">
                <a:solidFill>
                  <a:srgbClr val="FF9900"/>
                </a:solidFill>
                <a:effectLst>
                  <a:outerShdw blurRad="38100" dist="38100" dir="2700000" algn="tl">
                    <a:srgbClr val="000000">
                      <a:alpha val="43137"/>
                    </a:srgbClr>
                  </a:outerShdw>
                </a:effectLst>
                <a:cs typeface="Arial" pitchFamily="34" charset="0"/>
              </a:rPr>
              <a:t> sus tres Dimensiones. No hay referencia a desechos </a:t>
            </a:r>
          </a:p>
          <a:p>
            <a:pPr algn="ctr">
              <a:defRPr/>
            </a:pPr>
            <a:endParaRPr lang="es-ES" sz="1000" b="1" dirty="0"/>
          </a:p>
          <a:p>
            <a:pPr>
              <a:buFont typeface="Wingdings" pitchFamily="2" charset="2"/>
              <a:buChar char="Ø"/>
              <a:defRPr/>
            </a:pPr>
            <a:r>
              <a:rPr lang="es-ES" sz="1400" b="1" dirty="0">
                <a:cs typeface="Arial" pitchFamily="34" charset="0"/>
              </a:rPr>
              <a:t> </a:t>
            </a:r>
            <a:r>
              <a:rPr lang="es-ES" sz="1400" b="1" i="1" dirty="0">
                <a:solidFill>
                  <a:srgbClr val="CC3300"/>
                </a:solidFill>
                <a:effectLst>
                  <a:outerShdw blurRad="38100" dist="38100" dir="2700000" algn="tl">
                    <a:srgbClr val="000000">
                      <a:alpha val="43137"/>
                    </a:srgbClr>
                  </a:outerShdw>
                </a:effectLst>
                <a:cs typeface="Arial" pitchFamily="34" charset="0"/>
              </a:rPr>
              <a:t>Objetivos del Desarrollo Sostenible </a:t>
            </a:r>
            <a:r>
              <a:rPr lang="es-ES" sz="1400" b="1" dirty="0">
                <a:latin typeface="Arial" pitchFamily="34" charset="0"/>
                <a:cs typeface="Arial" pitchFamily="34" charset="0"/>
              </a:rPr>
              <a:t> </a:t>
            </a:r>
            <a:r>
              <a:rPr lang="es-ES" sz="1200" b="1" dirty="0">
                <a:latin typeface="Arial" pitchFamily="34" charset="0"/>
                <a:cs typeface="Arial" pitchFamily="34" charset="0"/>
              </a:rPr>
              <a:t>agenda establecida en Río+20 Sección V </a:t>
            </a:r>
            <a:r>
              <a:rPr lang="es-ES" sz="1200" b="1" i="1" dirty="0">
                <a:cs typeface="Arial" pitchFamily="34" charset="0"/>
              </a:rPr>
              <a:t>“Marco para la Acción y el Seguimiento”  </a:t>
            </a:r>
            <a:r>
              <a:rPr lang="es-ES" sz="1200" b="1" dirty="0">
                <a:latin typeface="Arial" pitchFamily="34" charset="0"/>
                <a:cs typeface="Arial" pitchFamily="34" charset="0"/>
              </a:rPr>
              <a:t>Ítem B </a:t>
            </a:r>
            <a:r>
              <a:rPr lang="es-ES" sz="1200" b="1" i="1" dirty="0">
                <a:cs typeface="Arial" pitchFamily="34" charset="0"/>
              </a:rPr>
              <a:t>“Objetivos del Desarrollo Sostenible” </a:t>
            </a:r>
          </a:p>
          <a:p>
            <a:pPr algn="ctr">
              <a:defRPr/>
            </a:pPr>
            <a:r>
              <a:rPr lang="es-ES" sz="1200" b="1" dirty="0">
                <a:latin typeface="Arial" pitchFamily="34" charset="0"/>
                <a:cs typeface="Arial" pitchFamily="34" charset="0"/>
              </a:rPr>
              <a:t>Orientados a la acción, ser concisos y fáciles de comunicar, limitados en su número y ambiciosos, tener un carácter global y ser universalmente aplicables a todos los países, teniendo en cuenta las diferentes realidades, capacidades y niveles de desarrollo nacionales y respetando las políticas y prioridades nacionales debiendo abordar ámbitos prioritarios, y centrarse en ellos, para lograr el  desarrollo sostenible</a:t>
            </a:r>
          </a:p>
          <a:p>
            <a:pPr algn="ctr">
              <a:defRPr/>
            </a:pPr>
            <a:r>
              <a:rPr lang="es-ES" sz="1200" dirty="0">
                <a:effectLst>
                  <a:outerShdw blurRad="38100" dist="38100" dir="2700000" algn="tl">
                    <a:srgbClr val="000000">
                      <a:alpha val="43137"/>
                    </a:srgbClr>
                  </a:outerShdw>
                </a:effectLst>
              </a:rPr>
              <a:t>Desarrollo de un conjunto de metas e indicadores medibles</a:t>
            </a:r>
            <a:r>
              <a:rPr lang="es-ES" sz="1200" b="1" dirty="0">
                <a:latin typeface="Arial" pitchFamily="34" charset="0"/>
                <a:cs typeface="Arial" pitchFamily="34" charset="0"/>
              </a:rPr>
              <a:t> </a:t>
            </a:r>
          </a:p>
          <a:p>
            <a:pPr>
              <a:defRPr/>
            </a:pPr>
            <a:endParaRPr lang="es-ES" sz="1000" b="1" dirty="0">
              <a:latin typeface="Arial" pitchFamily="34" charset="0"/>
              <a:cs typeface="Arial" pitchFamily="34" charset="0"/>
            </a:endParaRPr>
          </a:p>
          <a:p>
            <a:pPr>
              <a:buFont typeface="Wingdings" pitchFamily="2" charset="2"/>
              <a:buChar char="Ø"/>
              <a:defRPr/>
            </a:pPr>
            <a:r>
              <a:rPr lang="es-ES" sz="1400" b="1" dirty="0">
                <a:latin typeface="Arial" pitchFamily="34" charset="0"/>
                <a:cs typeface="Arial" pitchFamily="34" charset="0"/>
              </a:rPr>
              <a:t> </a:t>
            </a:r>
            <a:r>
              <a:rPr lang="es-ES" sz="1400" b="1" i="1" dirty="0">
                <a:solidFill>
                  <a:srgbClr val="CC3300"/>
                </a:solidFill>
                <a:effectLst>
                  <a:outerShdw blurRad="38100" dist="38100" dir="2700000" algn="tl">
                    <a:srgbClr val="000000">
                      <a:alpha val="43137"/>
                    </a:srgbClr>
                  </a:outerShdw>
                </a:effectLst>
                <a:cs typeface="Arial" pitchFamily="34" charset="0"/>
              </a:rPr>
              <a:t>Agenda  Global de las Naciones Unidas para el desarrollo Sostenible con posterioridad a 2015, y hasta 2030; Post 2015 Agenda; Agenda del Desarrollo Sostenible 2016-2030</a:t>
            </a:r>
          </a:p>
          <a:p>
            <a:pPr>
              <a:defRPr/>
            </a:pPr>
            <a:endParaRPr lang="es-ES" sz="1400" b="1" dirty="0">
              <a:solidFill>
                <a:srgbClr val="FF9900"/>
              </a:solidFill>
              <a:effectLst>
                <a:outerShdw blurRad="38100" dist="38100" dir="2700000" algn="tl">
                  <a:srgbClr val="000000">
                    <a:alpha val="43137"/>
                  </a:srgbClr>
                </a:outerShdw>
              </a:effectLst>
              <a:cs typeface="Arial" pitchFamily="34" charset="0"/>
            </a:endParaRPr>
          </a:p>
          <a:p>
            <a:pPr>
              <a:defRPr/>
            </a:pPr>
            <a:endParaRPr lang="es-ES" sz="1400" b="1" dirty="0">
              <a:solidFill>
                <a:srgbClr val="FF9900"/>
              </a:solidFill>
              <a:effectLst>
                <a:outerShdw blurRad="38100" dist="38100" dir="2700000" algn="tl">
                  <a:srgbClr val="000000">
                    <a:alpha val="43137"/>
                  </a:srgbClr>
                </a:outerShdw>
              </a:effectLst>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s-AR" sz="1400" b="1" dirty="0">
              <a:latin typeface="Arial" pitchFamily="34" charset="0"/>
              <a:cs typeface="Arial" pitchFamily="34" charset="0"/>
            </a:endParaRPr>
          </a:p>
        </p:txBody>
      </p:sp>
      <p:pic>
        <p:nvPicPr>
          <p:cNvPr id="43034" name="Picture 2" descr="unga69">
            <a:extLst>
              <a:ext uri="{FF2B5EF4-FFF2-40B4-BE49-F238E27FC236}">
                <a16:creationId xmlns:a16="http://schemas.microsoft.com/office/drawing/2014/main" id="{716AB9B5-EFDF-CF06-E723-185475695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2" descr="http://www.unep.org/about/portals/24119/images/FuturWeWantLogo.jpg">
            <a:hlinkClick r:id="rId8"/>
            <a:extLst>
              <a:ext uri="{FF2B5EF4-FFF2-40B4-BE49-F238E27FC236}">
                <a16:creationId xmlns:a16="http://schemas.microsoft.com/office/drawing/2014/main" id="{AC586457-09FE-7BD1-05E0-D1A5A15563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3950" y="0"/>
            <a:ext cx="10604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6" descr="http://sustainabledevelopment.un.org/content/images/image18_1514.jpg">
            <a:extLst>
              <a:ext uri="{FF2B5EF4-FFF2-40B4-BE49-F238E27FC236}">
                <a16:creationId xmlns:a16="http://schemas.microsoft.com/office/drawing/2014/main" id="{CDF5B4F4-1BB6-577F-B219-D9EB3D9A64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214313"/>
            <a:ext cx="208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42" descr="Resultado de imagen para objetivos del milenio 7">
            <a:extLst>
              <a:ext uri="{FF2B5EF4-FFF2-40B4-BE49-F238E27FC236}">
                <a16:creationId xmlns:a16="http://schemas.microsoft.com/office/drawing/2014/main" id="{898DAC1F-BF19-4FEC-2504-AD8EFFACF53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2428875"/>
            <a:ext cx="889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54DEE029-32C3-50BC-7525-01299740D6E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99BCF7B4-518E-905E-D270-85FAA8FEFED4}"/>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F8062A9D-BBD2-A720-5B26-B52B0CDBA53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ECA66824-C090-6C9D-C075-D821E9C8061C}"/>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932EFD5-7C81-0E28-8CC9-94206B11EBD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686C8AA2-5453-5C35-53D1-9074354CB6A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4295A736-AA90-8637-4659-31AA10147EF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CC27CCF1-3AE9-69C5-38E5-ECEA9FED60A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0F2BFF5-13B2-EFD1-C066-D5F0A426AAE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2985484-D443-4323-E678-BD87F18B2A8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7180" name="47 Grupo">
            <a:extLst>
              <a:ext uri="{FF2B5EF4-FFF2-40B4-BE49-F238E27FC236}">
                <a16:creationId xmlns:a16="http://schemas.microsoft.com/office/drawing/2014/main" id="{408A7329-EFD9-F1FA-D4C1-0C14F7ACD7DD}"/>
              </a:ext>
            </a:extLst>
          </p:cNvPr>
          <p:cNvGrpSpPr>
            <a:grpSpLocks/>
          </p:cNvGrpSpPr>
          <p:nvPr/>
        </p:nvGrpSpPr>
        <p:grpSpPr bwMode="auto">
          <a:xfrm>
            <a:off x="-11113" y="5661025"/>
            <a:ext cx="9155113" cy="1212850"/>
            <a:chOff x="-10343" y="5804883"/>
            <a:chExt cx="9190855" cy="1069354"/>
          </a:xfrm>
        </p:grpSpPr>
        <p:pic>
          <p:nvPicPr>
            <p:cNvPr id="7200" name="Picture 34">
              <a:extLst>
                <a:ext uri="{FF2B5EF4-FFF2-40B4-BE49-F238E27FC236}">
                  <a16:creationId xmlns:a16="http://schemas.microsoft.com/office/drawing/2014/main" id="{0E05FFBD-B23F-A2FB-A68F-5A8D59CFE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6">
              <a:extLst>
                <a:ext uri="{FF2B5EF4-FFF2-40B4-BE49-F238E27FC236}">
                  <a16:creationId xmlns:a16="http://schemas.microsoft.com/office/drawing/2014/main" id="{EACE69F2-0C78-39C1-23D2-B147271C7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8">
              <a:extLst>
                <a:ext uri="{FF2B5EF4-FFF2-40B4-BE49-F238E27FC236}">
                  <a16:creationId xmlns:a16="http://schemas.microsoft.com/office/drawing/2014/main" id="{C92F4E06-B857-C35B-5AA8-66EC1A9BD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9">
              <a:extLst>
                <a:ext uri="{FF2B5EF4-FFF2-40B4-BE49-F238E27FC236}">
                  <a16:creationId xmlns:a16="http://schemas.microsoft.com/office/drawing/2014/main" id="{0761AA1D-7C94-C230-3E86-42EB56A77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5">
              <a:extLst>
                <a:ext uri="{FF2B5EF4-FFF2-40B4-BE49-F238E27FC236}">
                  <a16:creationId xmlns:a16="http://schemas.microsoft.com/office/drawing/2014/main" id="{9AB65ECC-C411-5805-AA8C-B1287E62C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7868E43C-805E-AE5E-F784-F077A95EE7D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B47EB513-C4E6-1C3D-C8F0-226B24C84743}"/>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A22783D0-0614-F96F-60D2-07DAB0FCBB1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C01C7BDE-8D60-C25C-B2F2-EF7BA4E92710}"/>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EAD4AD8A-81A8-495D-9636-EE4B2819817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90571E67-DABB-B06B-27FE-B2733B30E38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AF693124-6279-E453-3422-85761DC7212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122F3A3-A388-2CF8-432D-604CE4512BC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A2663C9C-42D7-E493-28AB-7FBDA42B2F7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64D5D987-66C3-6D2E-AD08-11DE34DF016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7191" name="63 Grupo">
            <a:extLst>
              <a:ext uri="{FF2B5EF4-FFF2-40B4-BE49-F238E27FC236}">
                <a16:creationId xmlns:a16="http://schemas.microsoft.com/office/drawing/2014/main" id="{2C2EF783-F242-ECFD-5F5A-FFE09C31F238}"/>
              </a:ext>
            </a:extLst>
          </p:cNvPr>
          <p:cNvGrpSpPr>
            <a:grpSpLocks/>
          </p:cNvGrpSpPr>
          <p:nvPr/>
        </p:nvGrpSpPr>
        <p:grpSpPr bwMode="auto">
          <a:xfrm>
            <a:off x="-11113" y="5645150"/>
            <a:ext cx="9155113" cy="1212850"/>
            <a:chOff x="-10343" y="5804883"/>
            <a:chExt cx="9190855" cy="1069354"/>
          </a:xfrm>
        </p:grpSpPr>
        <p:pic>
          <p:nvPicPr>
            <p:cNvPr id="7195" name="Picture 34">
              <a:extLst>
                <a:ext uri="{FF2B5EF4-FFF2-40B4-BE49-F238E27FC236}">
                  <a16:creationId xmlns:a16="http://schemas.microsoft.com/office/drawing/2014/main" id="{C1A4ED7A-B112-DAC6-937F-F1DD3FC1A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36">
              <a:extLst>
                <a:ext uri="{FF2B5EF4-FFF2-40B4-BE49-F238E27FC236}">
                  <a16:creationId xmlns:a16="http://schemas.microsoft.com/office/drawing/2014/main" id="{EA7141D8-E842-6341-448D-04F0CDBFF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8">
              <a:extLst>
                <a:ext uri="{FF2B5EF4-FFF2-40B4-BE49-F238E27FC236}">
                  <a16:creationId xmlns:a16="http://schemas.microsoft.com/office/drawing/2014/main" id="{7D9A8432-BAF7-53A0-0C2F-F8455EAAB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9">
              <a:extLst>
                <a:ext uri="{FF2B5EF4-FFF2-40B4-BE49-F238E27FC236}">
                  <a16:creationId xmlns:a16="http://schemas.microsoft.com/office/drawing/2014/main" id="{BE2D66BD-D0BF-8086-FAFA-75D1E27E10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5">
              <a:extLst>
                <a:ext uri="{FF2B5EF4-FFF2-40B4-BE49-F238E27FC236}">
                  <a16:creationId xmlns:a16="http://schemas.microsoft.com/office/drawing/2014/main" id="{355335A3-71D3-BE17-E80B-6143FA045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63100903-28ED-FF8A-E245-2D1C59B9F6A0}"/>
              </a:ext>
            </a:extLst>
          </p:cNvPr>
          <p:cNvSpPr>
            <a:spLocks noChangeArrowheads="1"/>
          </p:cNvSpPr>
          <p:nvPr/>
        </p:nvSpPr>
        <p:spPr bwMode="auto">
          <a:xfrm>
            <a:off x="250825" y="981075"/>
            <a:ext cx="8785225" cy="4648200"/>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endParaRPr lang="es-ES_tradnl"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1000" b="1" dirty="0">
              <a:effectLst>
                <a:outerShdw blurRad="38100" dist="38100" dir="2700000" algn="tl">
                  <a:srgbClr val="FFFFFF"/>
                </a:outerShdw>
              </a:effectLst>
            </a:endParaRPr>
          </a:p>
          <a:p>
            <a:pPr>
              <a:buFont typeface="Wingdings" pitchFamily="2" charset="2"/>
              <a:buChar char="Ø"/>
              <a:defRPr/>
            </a:pPr>
            <a:r>
              <a:rPr lang="es-AR" sz="1700" dirty="0">
                <a:latin typeface="Arial" pitchFamily="34" charset="0"/>
                <a:cs typeface="Arial" pitchFamily="34" charset="0"/>
              </a:rPr>
              <a:t> Reforzar las </a:t>
            </a:r>
            <a:r>
              <a:rPr lang="es-ES" sz="1700" dirty="0">
                <a:latin typeface="Arial" pitchFamily="34" charset="0"/>
                <a:cs typeface="Arial" pitchFamily="34" charset="0"/>
              </a:rPr>
              <a:t>asociaciones existentes entre los sectores público y privado, estableciendo nuevas e innovadoras entre el sector industrial, los gobiernos, las instituciones académicas y otros interesados no gubernamentales dirigidas a aumentar la capacidad y la tecnología para la </a:t>
            </a:r>
            <a:r>
              <a:rPr lang="es-ES" sz="1700" b="1" i="1" dirty="0">
                <a:solidFill>
                  <a:srgbClr val="CC3300"/>
                </a:solidFill>
                <a:effectLst>
                  <a:outerShdw blurRad="38100" dist="38100" dir="2700000" algn="tl">
                    <a:srgbClr val="000000">
                      <a:alpha val="43137"/>
                    </a:srgbClr>
                  </a:outerShdw>
                </a:effectLst>
              </a:rPr>
              <a:t>GAR </a:t>
            </a:r>
            <a:r>
              <a:rPr lang="es-ES" sz="1700" dirty="0">
                <a:latin typeface="Arial" pitchFamily="34" charset="0"/>
                <a:cs typeface="Arial" pitchFamily="34" charset="0"/>
              </a:rPr>
              <a:t>de los productos químicos y los desechos, incluida la prevención de los desechos</a:t>
            </a:r>
          </a:p>
          <a:p>
            <a:pPr>
              <a:defRPr/>
            </a:pPr>
            <a:endParaRPr lang="es-ES" sz="1700" dirty="0">
              <a:latin typeface="Arial" pitchFamily="34" charset="0"/>
              <a:cs typeface="Arial" pitchFamily="34" charset="0"/>
            </a:endParaRPr>
          </a:p>
          <a:p>
            <a:pPr>
              <a:buFont typeface="Wingdings" pitchFamily="2" charset="2"/>
              <a:buChar char="Ø"/>
              <a:defRPr/>
            </a:pPr>
            <a:r>
              <a:rPr lang="es-AR" sz="1700" dirty="0">
                <a:latin typeface="Arial" pitchFamily="34" charset="0"/>
                <a:cs typeface="Arial" pitchFamily="34" charset="0"/>
              </a:rPr>
              <a:t> </a:t>
            </a:r>
            <a:r>
              <a:rPr lang="es-ES" sz="1700" dirty="0">
                <a:latin typeface="Arial" pitchFamily="34" charset="0"/>
                <a:cs typeface="Arial" pitchFamily="34" charset="0"/>
              </a:rPr>
              <a:t>Enfoque basado en el ciclo de vida de los desechos, elaborando y aplicando políticas para lograr un uso eficiente de los recursos y una </a:t>
            </a:r>
            <a:r>
              <a:rPr lang="es-ES" sz="1700" b="1" i="1" dirty="0">
                <a:solidFill>
                  <a:srgbClr val="CC3300"/>
                </a:solidFill>
                <a:effectLst>
                  <a:outerShdw blurRad="38100" dist="38100" dir="2700000" algn="tl">
                    <a:srgbClr val="000000">
                      <a:alpha val="43137"/>
                    </a:srgbClr>
                  </a:outerShdw>
                </a:effectLst>
              </a:rPr>
              <a:t>GAR  </a:t>
            </a:r>
            <a:r>
              <a:rPr lang="es-ES" sz="1700" dirty="0">
                <a:latin typeface="Arial" pitchFamily="34" charset="0"/>
                <a:cs typeface="Arial" pitchFamily="34" charset="0"/>
              </a:rPr>
              <a:t>de los desechos. Compromiso de seguir las </a:t>
            </a:r>
            <a:r>
              <a:rPr lang="es-ES" sz="1700" b="1" i="1" dirty="0">
                <a:solidFill>
                  <a:srgbClr val="CC3300"/>
                </a:solidFill>
                <a:effectLst>
                  <a:outerShdw blurRad="38100" dist="38100" dir="2700000" algn="tl">
                    <a:srgbClr val="000000">
                      <a:alpha val="43137"/>
                    </a:srgbClr>
                  </a:outerShdw>
                </a:effectLst>
              </a:rPr>
              <a:t>3 erres/3Rs  </a:t>
            </a:r>
            <a:r>
              <a:rPr lang="es-ES" sz="1700" dirty="0">
                <a:latin typeface="Arial" pitchFamily="34" charset="0"/>
                <a:cs typeface="Arial" pitchFamily="34" charset="0"/>
              </a:rPr>
              <a:t>y </a:t>
            </a:r>
            <a:r>
              <a:rPr lang="es-ES" sz="1700" b="1" i="1" dirty="0">
                <a:solidFill>
                  <a:srgbClr val="CC3300"/>
                </a:solidFill>
                <a:effectLst>
                  <a:outerShdw blurRad="38100" dist="38100" dir="2700000" algn="tl">
                    <a:srgbClr val="000000">
                      <a:alpha val="43137"/>
                    </a:srgbClr>
                  </a:outerShdw>
                </a:effectLst>
              </a:rPr>
              <a:t>aumentar la recuperación de energía y, cuando sea posible, utilizarlos como recurso</a:t>
            </a:r>
            <a:r>
              <a:rPr lang="es-ES" sz="1700" dirty="0">
                <a:latin typeface="Arial" pitchFamily="34" charset="0"/>
                <a:cs typeface="Arial" pitchFamily="34" charset="0"/>
              </a:rPr>
              <a:t>. Los desechos sólidos, como los desechos electrónicos y los plásticos, plantean problemas particulares que se deben abordar</a:t>
            </a:r>
          </a:p>
          <a:p>
            <a:pPr>
              <a:defRPr/>
            </a:pPr>
            <a:endParaRPr lang="es-ES" sz="1700" dirty="0">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Solicita se elaboren y apliquen políticas, estrategias, leyes y reglamentos nacionales y locales amplios sobre la gestión de los desechos</a:t>
            </a:r>
            <a:endParaRPr lang="es-AR" sz="1700" dirty="0">
              <a:latin typeface="Arial" pitchFamily="34" charset="0"/>
              <a:cs typeface="Arial" pitchFamily="34" charset="0"/>
            </a:endParaRPr>
          </a:p>
        </p:txBody>
      </p:sp>
      <p:sp>
        <p:nvSpPr>
          <p:cNvPr id="42" name="Rectangle 92">
            <a:extLst>
              <a:ext uri="{FF2B5EF4-FFF2-40B4-BE49-F238E27FC236}">
                <a16:creationId xmlns:a16="http://schemas.microsoft.com/office/drawing/2014/main" id="{6A9449B8-F9F5-4592-FB97-F2CAE6C1A41D}"/>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7194" name="Picture 42" descr="http://www.unep.org/about/portals/24119/images/Rio20Logo.jpg">
            <a:hlinkClick r:id="rId7"/>
            <a:extLst>
              <a:ext uri="{FF2B5EF4-FFF2-40B4-BE49-F238E27FC236}">
                <a16:creationId xmlns:a16="http://schemas.microsoft.com/office/drawing/2014/main" id="{8D90C99C-DCE5-27AF-5181-040A81AFC4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0"/>
            <a:ext cx="14478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8DD9E73-3592-9FF2-F411-98343E1AD9A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A61FCA6B-0812-9DD4-D934-F61F455F7845}"/>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4B119D2-E868-B45A-8241-C4CDD3EBF86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20896838-C52F-4569-9C29-68BCD8AD3D89}"/>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2D966BAE-D045-C90C-1B11-6E4EFDCB5AB4}"/>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5235B21A-54D7-480D-6CCA-1B119CF0F6D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3F0E6887-58C9-7CFA-DA56-07CB3D1CFD8A}"/>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CA2B6586-405E-0C23-E2B0-AAC2FAD189F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AC98140A-3B9E-0AAC-D0A8-883612FF551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3F626B28-3EA5-62EB-98AE-71B50580FB6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4044" name="47 Grupo">
            <a:extLst>
              <a:ext uri="{FF2B5EF4-FFF2-40B4-BE49-F238E27FC236}">
                <a16:creationId xmlns:a16="http://schemas.microsoft.com/office/drawing/2014/main" id="{6BA56CA1-E828-C463-2D6A-D9B08DA15B63}"/>
              </a:ext>
            </a:extLst>
          </p:cNvPr>
          <p:cNvGrpSpPr>
            <a:grpSpLocks/>
          </p:cNvGrpSpPr>
          <p:nvPr/>
        </p:nvGrpSpPr>
        <p:grpSpPr bwMode="auto">
          <a:xfrm>
            <a:off x="-11113" y="5661025"/>
            <a:ext cx="9155113" cy="1212850"/>
            <a:chOff x="-10343" y="5804883"/>
            <a:chExt cx="9190855" cy="1069354"/>
          </a:xfrm>
        </p:grpSpPr>
        <p:pic>
          <p:nvPicPr>
            <p:cNvPr id="44067" name="Picture 34">
              <a:extLst>
                <a:ext uri="{FF2B5EF4-FFF2-40B4-BE49-F238E27FC236}">
                  <a16:creationId xmlns:a16="http://schemas.microsoft.com/office/drawing/2014/main" id="{B740E40E-2D24-433A-8FB8-564F21288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6">
              <a:extLst>
                <a:ext uri="{FF2B5EF4-FFF2-40B4-BE49-F238E27FC236}">
                  <a16:creationId xmlns:a16="http://schemas.microsoft.com/office/drawing/2014/main" id="{FD98DCEE-3417-E79A-AAB1-BE1AC8799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9" name="Picture 38">
              <a:extLst>
                <a:ext uri="{FF2B5EF4-FFF2-40B4-BE49-F238E27FC236}">
                  <a16:creationId xmlns:a16="http://schemas.microsoft.com/office/drawing/2014/main" id="{26C6FD87-A8E5-5E63-9D07-450673271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0" name="Picture 39">
              <a:extLst>
                <a:ext uri="{FF2B5EF4-FFF2-40B4-BE49-F238E27FC236}">
                  <a16:creationId xmlns:a16="http://schemas.microsoft.com/office/drawing/2014/main" id="{51F58F42-BFC2-CE32-A529-7F21E3205D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1" name="Picture 35">
              <a:extLst>
                <a:ext uri="{FF2B5EF4-FFF2-40B4-BE49-F238E27FC236}">
                  <a16:creationId xmlns:a16="http://schemas.microsoft.com/office/drawing/2014/main" id="{CC82B6D3-D8FB-E38E-7737-1E45FFCD7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39AA62BE-2EEA-A00B-8B28-32C404AF616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25144F4C-4799-EB90-C376-E685B565A77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14E730B1-F7CD-56C3-9F80-CB44BA90C199}"/>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327ECAE8-186C-4883-0993-C1DEC3FC73B1}"/>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E43C1BC-3A3D-6BDB-2425-8C76E10180C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BB7FD09A-DFE0-E126-0320-E2143C1749E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588199EB-9CBE-2217-E7FA-2B6AD1AC8DF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6764066-D5AC-54CD-1B8C-A329F89F70D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CE98138F-02FB-0865-D562-4D232C9E7BC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A0082AA0-FCBF-8A85-AD9F-DEC2CFC76FB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4055" name="63 Grupo">
            <a:extLst>
              <a:ext uri="{FF2B5EF4-FFF2-40B4-BE49-F238E27FC236}">
                <a16:creationId xmlns:a16="http://schemas.microsoft.com/office/drawing/2014/main" id="{95A791E5-3694-58D5-B71B-3FB7DECD162D}"/>
              </a:ext>
            </a:extLst>
          </p:cNvPr>
          <p:cNvGrpSpPr>
            <a:grpSpLocks/>
          </p:cNvGrpSpPr>
          <p:nvPr/>
        </p:nvGrpSpPr>
        <p:grpSpPr bwMode="auto">
          <a:xfrm>
            <a:off x="-11113" y="5645150"/>
            <a:ext cx="9155113" cy="1212850"/>
            <a:chOff x="-10343" y="5804883"/>
            <a:chExt cx="9190855" cy="1069354"/>
          </a:xfrm>
        </p:grpSpPr>
        <p:pic>
          <p:nvPicPr>
            <p:cNvPr id="44062" name="Picture 34">
              <a:extLst>
                <a:ext uri="{FF2B5EF4-FFF2-40B4-BE49-F238E27FC236}">
                  <a16:creationId xmlns:a16="http://schemas.microsoft.com/office/drawing/2014/main" id="{BB89B3BD-2D28-D9B1-0569-FD332B23F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3" name="Picture 36">
              <a:extLst>
                <a:ext uri="{FF2B5EF4-FFF2-40B4-BE49-F238E27FC236}">
                  <a16:creationId xmlns:a16="http://schemas.microsoft.com/office/drawing/2014/main" id="{56A14650-F3C9-32AF-C63C-F59D8858F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4" name="Picture 38">
              <a:extLst>
                <a:ext uri="{FF2B5EF4-FFF2-40B4-BE49-F238E27FC236}">
                  <a16:creationId xmlns:a16="http://schemas.microsoft.com/office/drawing/2014/main" id="{88EBABAC-A534-58B3-A7D6-C11123B42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5" name="Picture 39">
              <a:extLst>
                <a:ext uri="{FF2B5EF4-FFF2-40B4-BE49-F238E27FC236}">
                  <a16:creationId xmlns:a16="http://schemas.microsoft.com/office/drawing/2014/main" id="{22B4D63B-5BF0-4E2C-8998-AA7CA2BBE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6" name="Picture 35">
              <a:extLst>
                <a:ext uri="{FF2B5EF4-FFF2-40B4-BE49-F238E27FC236}">
                  <a16:creationId xmlns:a16="http://schemas.microsoft.com/office/drawing/2014/main" id="{F9B28CE6-B443-6262-A556-12CB5DA32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7C33D989-E4DE-4B79-612A-D77A3DB89B26}"/>
              </a:ext>
            </a:extLst>
          </p:cNvPr>
          <p:cNvSpPr>
            <a:spLocks noChangeArrowheads="1"/>
          </p:cNvSpPr>
          <p:nvPr/>
        </p:nvSpPr>
        <p:spPr bwMode="auto">
          <a:xfrm>
            <a:off x="250825" y="1069975"/>
            <a:ext cx="8785225" cy="5170488"/>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000" b="1" dirty="0">
                <a:solidFill>
                  <a:srgbClr val="3E9CB2"/>
                </a:solidFill>
                <a:effectLst>
                  <a:outerShdw blurRad="38100" dist="38100" dir="2700000" algn="tl">
                    <a:srgbClr val="000000"/>
                  </a:outerShdw>
                </a:effectLst>
              </a:rPr>
              <a:t>RESULTADO DEL TRABAJO DEL GRUPO DE COMPOSICIÓN ABIERTA - OBJETIVOS DEL DESARROLLO SOSTENIBLE</a:t>
            </a:r>
          </a:p>
          <a:p>
            <a:pPr algn="ctr">
              <a:buFont typeface="Wingdings" pitchFamily="2" charset="2"/>
              <a:buNone/>
              <a:defRPr/>
            </a:pPr>
            <a:r>
              <a:rPr lang="es-ES_tradnl" sz="2000" b="1" dirty="0">
                <a:solidFill>
                  <a:srgbClr val="3E9CB2"/>
                </a:solidFill>
                <a:effectLst>
                  <a:outerShdw blurRad="38100" dist="38100" dir="2700000" algn="tl">
                    <a:srgbClr val="000000"/>
                  </a:outerShdw>
                </a:effectLst>
              </a:rPr>
              <a:t>17 OBJETIVOS Y 169 METAS</a:t>
            </a:r>
          </a:p>
          <a:p>
            <a:pPr algn="ctr">
              <a:defRPr/>
            </a:pPr>
            <a:endParaRPr lang="es-ES" sz="1400" b="1" dirty="0"/>
          </a:p>
          <a:p>
            <a:pPr algn="ctr">
              <a:defRPr/>
            </a:pPr>
            <a:r>
              <a:rPr lang="es-ES" b="1" i="1" dirty="0">
                <a:solidFill>
                  <a:srgbClr val="CC3300"/>
                </a:solidFill>
                <a:effectLst>
                  <a:outerShdw blurRad="38100" dist="38100" dir="2700000" algn="tl">
                    <a:srgbClr val="000000">
                      <a:alpha val="43137"/>
                    </a:srgbClr>
                  </a:outerShdw>
                </a:effectLst>
                <a:cs typeface="Arial" pitchFamily="34" charset="0"/>
              </a:rPr>
              <a:t>Objetivo 12 “Asegurar los patrones de consumo y producción sostenibles”</a:t>
            </a:r>
          </a:p>
          <a:p>
            <a:pPr algn="ctr">
              <a:defRPr/>
            </a:pPr>
            <a:endParaRPr lang="es-ES" b="1" i="1" dirty="0">
              <a:solidFill>
                <a:srgbClr val="CC3300"/>
              </a:solidFill>
              <a:effectLst>
                <a:outerShdw blurRad="38100" dist="38100" dir="2700000" algn="tl">
                  <a:srgbClr val="000000">
                    <a:alpha val="43137"/>
                  </a:srgbClr>
                </a:outerShdw>
              </a:effectLst>
              <a:cs typeface="Arial" pitchFamily="34" charset="0"/>
            </a:endParaRPr>
          </a:p>
          <a:p>
            <a:pPr algn="ctr">
              <a:defRPr/>
            </a:pPr>
            <a:r>
              <a:rPr lang="es-ES" b="1" dirty="0">
                <a:solidFill>
                  <a:srgbClr val="CC3300"/>
                </a:solidFill>
                <a:effectLst>
                  <a:outerShdw blurRad="38100" dist="38100" dir="2700000" algn="tl">
                    <a:srgbClr val="000000">
                      <a:alpha val="43137"/>
                    </a:srgbClr>
                  </a:outerShdw>
                </a:effectLst>
                <a:cs typeface="Arial" pitchFamily="34" charset="0"/>
              </a:rPr>
              <a:t>Metas</a:t>
            </a:r>
          </a:p>
          <a:p>
            <a:pPr>
              <a:defRPr/>
            </a:pPr>
            <a:r>
              <a:rPr lang="es-ES" sz="1200" dirty="0">
                <a:latin typeface="Arial" pitchFamily="34" charset="0"/>
                <a:cs typeface="Arial" pitchFamily="34" charset="0"/>
              </a:rPr>
              <a:t/>
            </a:r>
            <a:br>
              <a:rPr lang="es-ES" sz="1200" dirty="0">
                <a:latin typeface="Arial" pitchFamily="34" charset="0"/>
                <a:cs typeface="Arial" pitchFamily="34" charset="0"/>
              </a:rPr>
            </a:br>
            <a:r>
              <a:rPr lang="es-ES" sz="1200" b="1" dirty="0">
                <a:solidFill>
                  <a:srgbClr val="3E9CB2"/>
                </a:solidFill>
                <a:effectLst>
                  <a:outerShdw blurRad="38100" dist="38100" dir="2700000" algn="tl">
                    <a:srgbClr val="000000">
                      <a:alpha val="43137"/>
                    </a:srgbClr>
                  </a:outerShdw>
                </a:effectLst>
                <a:cs typeface="Arial" pitchFamily="34" charset="0"/>
              </a:rPr>
              <a:t>Meta 12.3 </a:t>
            </a:r>
            <a:r>
              <a:rPr lang="es-ES" sz="1200" b="1" dirty="0">
                <a:effectLst>
                  <a:outerShdw blurRad="38100" dist="38100" dir="2700000" algn="tl">
                    <a:srgbClr val="000000">
                      <a:alpha val="43137"/>
                    </a:srgbClr>
                  </a:outerShdw>
                </a:effectLst>
                <a:cs typeface="Arial" pitchFamily="34" charset="0"/>
              </a:rPr>
              <a:t>para el </a:t>
            </a:r>
            <a:r>
              <a:rPr lang="es-ES" sz="1200" b="1" i="1" dirty="0">
                <a:solidFill>
                  <a:srgbClr val="CC3300"/>
                </a:solidFill>
                <a:effectLst>
                  <a:outerShdw blurRad="38100" dist="38100" dir="2700000" algn="tl">
                    <a:srgbClr val="000000">
                      <a:alpha val="43137"/>
                    </a:srgbClr>
                  </a:outerShdw>
                </a:effectLst>
                <a:cs typeface="Arial" pitchFamily="34" charset="0"/>
              </a:rPr>
              <a:t>año 2030 </a:t>
            </a:r>
            <a:r>
              <a:rPr lang="es-ES" sz="1200" b="1" dirty="0">
                <a:effectLst>
                  <a:outerShdw blurRad="38100" dist="38100" dir="2700000" algn="tl">
                    <a:srgbClr val="000000">
                      <a:alpha val="43137"/>
                    </a:srgbClr>
                  </a:outerShdw>
                </a:effectLst>
                <a:cs typeface="Arial" pitchFamily="34" charset="0"/>
              </a:rPr>
              <a:t>reducir a la mitad los residuos per cápita mundial de alimentos a nivel minorista y del consumidor, y reducir las pérdidas de alimentos a lo largo de las cadenas de producción y suministro, incluyendo las pérdidas posteriores a la cosecha </a:t>
            </a:r>
          </a:p>
          <a:p>
            <a:pPr>
              <a:defRPr/>
            </a:pPr>
            <a:r>
              <a:rPr lang="es-ES" sz="1200" b="1" dirty="0">
                <a:effectLst>
                  <a:outerShdw blurRad="38100" dist="38100" dir="2700000" algn="tl">
                    <a:srgbClr val="000000">
                      <a:alpha val="43137"/>
                    </a:srgbClr>
                  </a:outerShdw>
                </a:effectLst>
                <a:cs typeface="Arial" pitchFamily="34" charset="0"/>
              </a:rPr>
              <a:t/>
            </a:r>
            <a:br>
              <a:rPr lang="es-ES" sz="1200" b="1" dirty="0">
                <a:effectLst>
                  <a:outerShdw blurRad="38100" dist="38100" dir="2700000" algn="tl">
                    <a:srgbClr val="000000">
                      <a:alpha val="43137"/>
                    </a:srgbClr>
                  </a:outerShdw>
                </a:effectLst>
                <a:cs typeface="Arial" pitchFamily="34" charset="0"/>
              </a:rPr>
            </a:br>
            <a:r>
              <a:rPr lang="es-ES" sz="1200" b="1" dirty="0">
                <a:solidFill>
                  <a:srgbClr val="3E9CB2"/>
                </a:solidFill>
                <a:effectLst>
                  <a:outerShdw blurRad="38100" dist="38100" dir="2700000" algn="tl">
                    <a:srgbClr val="000000">
                      <a:alpha val="43137"/>
                    </a:srgbClr>
                  </a:outerShdw>
                </a:effectLst>
                <a:cs typeface="Arial" pitchFamily="34" charset="0"/>
              </a:rPr>
              <a:t>Meta12.4 </a:t>
            </a:r>
            <a:r>
              <a:rPr lang="es-ES" sz="1200" b="1" dirty="0">
                <a:effectLst>
                  <a:outerShdw blurRad="38100" dist="38100" dir="2700000" algn="tl">
                    <a:srgbClr val="000000">
                      <a:alpha val="43137"/>
                    </a:srgbClr>
                  </a:outerShdw>
                </a:effectLst>
                <a:cs typeface="Arial" pitchFamily="34" charset="0"/>
              </a:rPr>
              <a:t>para el </a:t>
            </a:r>
            <a:r>
              <a:rPr lang="es-ES" sz="1200" b="1" i="1" dirty="0">
                <a:solidFill>
                  <a:srgbClr val="CC3300"/>
                </a:solidFill>
                <a:effectLst>
                  <a:outerShdw blurRad="38100" dist="38100" dir="2700000" algn="tl">
                    <a:srgbClr val="000000">
                      <a:alpha val="43137"/>
                    </a:srgbClr>
                  </a:outerShdw>
                </a:effectLst>
                <a:cs typeface="Arial" pitchFamily="34" charset="0"/>
              </a:rPr>
              <a:t>año 2020 </a:t>
            </a:r>
            <a:r>
              <a:rPr lang="es-ES" sz="1200" b="1" dirty="0">
                <a:effectLst>
                  <a:outerShdw blurRad="38100" dist="38100" dir="2700000" algn="tl">
                    <a:srgbClr val="000000">
                      <a:alpha val="43137"/>
                    </a:srgbClr>
                  </a:outerShdw>
                </a:effectLst>
                <a:cs typeface="Arial" pitchFamily="34" charset="0"/>
              </a:rPr>
              <a:t>lograr una GAR de los productos químicos y los desechos a lo largo de su ciclo de vida de acuerdo con los marcos internacionales acordadas y reducir significativamente su emisión a la atmósfera, agua y suelo para minimizar sus impactos adversos sobre la salud humana y el medio ambiente </a:t>
            </a:r>
          </a:p>
          <a:p>
            <a:pPr>
              <a:defRPr/>
            </a:pPr>
            <a:r>
              <a:rPr lang="es-ES" sz="1200" b="1" dirty="0">
                <a:effectLst>
                  <a:outerShdw blurRad="38100" dist="38100" dir="2700000" algn="tl">
                    <a:srgbClr val="000000">
                      <a:alpha val="43137"/>
                    </a:srgbClr>
                  </a:outerShdw>
                </a:effectLst>
                <a:cs typeface="Arial" pitchFamily="34" charset="0"/>
              </a:rPr>
              <a:t/>
            </a:r>
            <a:br>
              <a:rPr lang="es-ES" sz="1200" b="1" dirty="0">
                <a:effectLst>
                  <a:outerShdw blurRad="38100" dist="38100" dir="2700000" algn="tl">
                    <a:srgbClr val="000000">
                      <a:alpha val="43137"/>
                    </a:srgbClr>
                  </a:outerShdw>
                </a:effectLst>
                <a:cs typeface="Arial" pitchFamily="34" charset="0"/>
              </a:rPr>
            </a:br>
            <a:r>
              <a:rPr lang="es-ES" sz="1200" b="1" dirty="0">
                <a:solidFill>
                  <a:srgbClr val="3E9CB2"/>
                </a:solidFill>
                <a:effectLst>
                  <a:outerShdw blurRad="38100" dist="38100" dir="2700000" algn="tl">
                    <a:srgbClr val="000000">
                      <a:alpha val="43137"/>
                    </a:srgbClr>
                  </a:outerShdw>
                </a:effectLst>
                <a:cs typeface="Arial" pitchFamily="34" charset="0"/>
              </a:rPr>
              <a:t>Meta 12.5 </a:t>
            </a:r>
            <a:r>
              <a:rPr lang="es-ES" sz="1200" b="1" dirty="0">
                <a:effectLst>
                  <a:outerShdw blurRad="38100" dist="38100" dir="2700000" algn="tl">
                    <a:srgbClr val="000000">
                      <a:alpha val="43137"/>
                    </a:srgbClr>
                  </a:outerShdw>
                </a:effectLst>
                <a:cs typeface="Arial" pitchFamily="34" charset="0"/>
              </a:rPr>
              <a:t>para el </a:t>
            </a:r>
            <a:r>
              <a:rPr lang="es-ES" sz="1200" b="1" i="1" dirty="0">
                <a:solidFill>
                  <a:srgbClr val="CC3300"/>
                </a:solidFill>
                <a:effectLst>
                  <a:outerShdw blurRad="38100" dist="38100" dir="2700000" algn="tl">
                    <a:srgbClr val="000000">
                      <a:alpha val="43137"/>
                    </a:srgbClr>
                  </a:outerShdw>
                </a:effectLst>
                <a:cs typeface="Arial" pitchFamily="34" charset="0"/>
              </a:rPr>
              <a:t>año 2030, </a:t>
            </a:r>
            <a:r>
              <a:rPr lang="es-ES" sz="1200" b="1" dirty="0">
                <a:effectLst>
                  <a:outerShdw blurRad="38100" dist="38100" dir="2700000" algn="tl">
                    <a:srgbClr val="000000">
                      <a:alpha val="43137"/>
                    </a:srgbClr>
                  </a:outerShdw>
                </a:effectLst>
                <a:cs typeface="Arial" pitchFamily="34" charset="0"/>
              </a:rPr>
              <a:t>reducir sustancialmente la generación de residuos mediante la prevención, reducción, reciclaje y reutilización </a:t>
            </a:r>
            <a:endParaRPr lang="es-ES" sz="1200" dirty="0">
              <a:effectLst>
                <a:outerShdw blurRad="38100" dist="38100" dir="2700000" algn="tl">
                  <a:srgbClr val="000000">
                    <a:alpha val="43137"/>
                  </a:srgbClr>
                </a:outerShdw>
              </a:effectLst>
              <a:cs typeface="Arial" pitchFamily="34" charset="0"/>
            </a:endParaRPr>
          </a:p>
          <a:p>
            <a:pPr>
              <a:defRPr/>
            </a:pPr>
            <a:endParaRPr lang="en-US" sz="1200" b="1" dirty="0">
              <a:latin typeface="Arial" pitchFamily="34" charset="0"/>
              <a:cs typeface="Arial" pitchFamily="34" charset="0"/>
            </a:endParaRPr>
          </a:p>
          <a:p>
            <a:pPr>
              <a:defRPr/>
            </a:pPr>
            <a:endParaRPr lang="en-US" sz="1200" b="1" dirty="0">
              <a:latin typeface="Arial" pitchFamily="34" charset="0"/>
              <a:cs typeface="Arial" pitchFamily="34" charset="0"/>
            </a:endParaRPr>
          </a:p>
          <a:p>
            <a:pPr>
              <a:defRPr/>
            </a:pPr>
            <a:endParaRPr lang="es-AR" sz="1200" b="1" dirty="0">
              <a:latin typeface="Arial" pitchFamily="34" charset="0"/>
              <a:cs typeface="Arial" pitchFamily="34" charset="0"/>
            </a:endParaRPr>
          </a:p>
        </p:txBody>
      </p:sp>
      <p:sp>
        <p:nvSpPr>
          <p:cNvPr id="41" name="Rectangle 92">
            <a:extLst>
              <a:ext uri="{FF2B5EF4-FFF2-40B4-BE49-F238E27FC236}">
                <a16:creationId xmlns:a16="http://schemas.microsoft.com/office/drawing/2014/main" id="{BF02536A-6865-D154-7543-1DBEAEF6D443}"/>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44058" name="Picture 2" descr="unga69">
            <a:extLst>
              <a:ext uri="{FF2B5EF4-FFF2-40B4-BE49-F238E27FC236}">
                <a16:creationId xmlns:a16="http://schemas.microsoft.com/office/drawing/2014/main" id="{9251B22A-ABFE-9ABF-3AD6-0EBC4B9087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2" descr="http://www.unep.org/about/portals/24119/images/FuturWeWantLogo.jpg">
            <a:hlinkClick r:id="rId8"/>
            <a:extLst>
              <a:ext uri="{FF2B5EF4-FFF2-40B4-BE49-F238E27FC236}">
                <a16:creationId xmlns:a16="http://schemas.microsoft.com/office/drawing/2014/main" id="{FAD41FD2-8A77-F1D8-8288-DFB999AEE1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3950" y="0"/>
            <a:ext cx="10604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6" descr="http://sustainabledevelopment.un.org/content/images/image18_1514.jpg">
            <a:extLst>
              <a:ext uri="{FF2B5EF4-FFF2-40B4-BE49-F238E27FC236}">
                <a16:creationId xmlns:a16="http://schemas.microsoft.com/office/drawing/2014/main" id="{5B5858D0-4E30-AF56-D02E-B35462DB9E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6188" y="214313"/>
            <a:ext cx="208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40" descr="Resultado de imagen para objetivos del desarrollo sostenible 12">
            <a:extLst>
              <a:ext uri="{FF2B5EF4-FFF2-40B4-BE49-F238E27FC236}">
                <a16:creationId xmlns:a16="http://schemas.microsoft.com/office/drawing/2014/main" id="{E07B3F36-AA96-B50C-17E7-BCA611288A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5250" y="2643188"/>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B1DAB4A4-3541-64A3-9DE8-E95107418AC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517719DD-5965-F31F-8601-CB3D126D3B8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749CDB84-208C-C527-BE14-E46DD0CC9A8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AFC59BE4-1BF2-E18C-4890-1ED1B3F86C1C}"/>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22F210FE-F7BA-AD51-BF03-C1EAB124DE0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1BE9DD7F-5EE3-A847-0579-F41D50DB11F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740E836D-DA11-A288-48DA-05E28D6C970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9498492-3ABD-4E82-A42B-98F044B67FB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35423BDA-499E-9260-3635-9FCEDA65CEF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F5B41E8-ADBA-CB10-A9EC-ECCA67AEFD61}"/>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5068" name="47 Grupo">
            <a:extLst>
              <a:ext uri="{FF2B5EF4-FFF2-40B4-BE49-F238E27FC236}">
                <a16:creationId xmlns:a16="http://schemas.microsoft.com/office/drawing/2014/main" id="{52A2A94B-A0B3-0D0A-5ADF-D5636CABAE95}"/>
              </a:ext>
            </a:extLst>
          </p:cNvPr>
          <p:cNvGrpSpPr>
            <a:grpSpLocks/>
          </p:cNvGrpSpPr>
          <p:nvPr/>
        </p:nvGrpSpPr>
        <p:grpSpPr bwMode="auto">
          <a:xfrm>
            <a:off x="-11113" y="5661025"/>
            <a:ext cx="9155113" cy="1212850"/>
            <a:chOff x="-10343" y="5804883"/>
            <a:chExt cx="9190855" cy="1069354"/>
          </a:xfrm>
        </p:grpSpPr>
        <p:pic>
          <p:nvPicPr>
            <p:cNvPr id="45090" name="Picture 34">
              <a:extLst>
                <a:ext uri="{FF2B5EF4-FFF2-40B4-BE49-F238E27FC236}">
                  <a16:creationId xmlns:a16="http://schemas.microsoft.com/office/drawing/2014/main" id="{7B63C889-19A5-2197-BE60-FBEF8BD21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36">
              <a:extLst>
                <a:ext uri="{FF2B5EF4-FFF2-40B4-BE49-F238E27FC236}">
                  <a16:creationId xmlns:a16="http://schemas.microsoft.com/office/drawing/2014/main" id="{C47463B8-DF55-6869-E193-719DE17B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2" name="Picture 38">
              <a:extLst>
                <a:ext uri="{FF2B5EF4-FFF2-40B4-BE49-F238E27FC236}">
                  <a16:creationId xmlns:a16="http://schemas.microsoft.com/office/drawing/2014/main" id="{317FCED4-F50C-27F3-7EA5-678DA5874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3" name="Picture 39">
              <a:extLst>
                <a:ext uri="{FF2B5EF4-FFF2-40B4-BE49-F238E27FC236}">
                  <a16:creationId xmlns:a16="http://schemas.microsoft.com/office/drawing/2014/main" id="{20075F20-2EB4-AF93-2028-2B53DA6F0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4" name="Picture 35">
              <a:extLst>
                <a:ext uri="{FF2B5EF4-FFF2-40B4-BE49-F238E27FC236}">
                  <a16:creationId xmlns:a16="http://schemas.microsoft.com/office/drawing/2014/main" id="{5FAA5904-9B92-F15B-EFD1-82592C93A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89AD20ED-FAEB-7591-829F-8C9E998722A8}"/>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C63BCB7E-2F52-4804-C07D-9853BA3B52F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48E38F34-0967-759A-325E-8EABD6F5F29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93EEF54C-BEF9-D124-113D-C5D8FE1A8C9D}"/>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228AF56B-A080-83C2-21B2-B60A720D272F}"/>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44B60465-35E6-9AC8-9E53-93B8AF763B44}"/>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CC2F5844-E932-E87F-0916-EC52F8624154}"/>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CCE6DA7F-917E-8832-83D2-48B394DF666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451CE645-6EAC-EA1D-D3E6-B6C066C4226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D4B7C76D-F307-F86B-C0C8-2E37435C58DC}"/>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5079" name="63 Grupo">
            <a:extLst>
              <a:ext uri="{FF2B5EF4-FFF2-40B4-BE49-F238E27FC236}">
                <a16:creationId xmlns:a16="http://schemas.microsoft.com/office/drawing/2014/main" id="{BBFEA378-C21F-50FB-DE85-3367CCCD122C}"/>
              </a:ext>
            </a:extLst>
          </p:cNvPr>
          <p:cNvGrpSpPr>
            <a:grpSpLocks/>
          </p:cNvGrpSpPr>
          <p:nvPr/>
        </p:nvGrpSpPr>
        <p:grpSpPr bwMode="auto">
          <a:xfrm>
            <a:off x="-11113" y="5645150"/>
            <a:ext cx="9155113" cy="1212850"/>
            <a:chOff x="-10343" y="5804883"/>
            <a:chExt cx="9190855" cy="1069354"/>
          </a:xfrm>
        </p:grpSpPr>
        <p:pic>
          <p:nvPicPr>
            <p:cNvPr id="45085" name="Picture 34">
              <a:extLst>
                <a:ext uri="{FF2B5EF4-FFF2-40B4-BE49-F238E27FC236}">
                  <a16:creationId xmlns:a16="http://schemas.microsoft.com/office/drawing/2014/main" id="{75B5F09D-0988-085A-6974-7F63B00CA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6" name="Picture 36">
              <a:extLst>
                <a:ext uri="{FF2B5EF4-FFF2-40B4-BE49-F238E27FC236}">
                  <a16:creationId xmlns:a16="http://schemas.microsoft.com/office/drawing/2014/main" id="{41855DF4-4433-7531-B636-435CD4E65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7" name="Picture 38">
              <a:extLst>
                <a:ext uri="{FF2B5EF4-FFF2-40B4-BE49-F238E27FC236}">
                  <a16:creationId xmlns:a16="http://schemas.microsoft.com/office/drawing/2014/main" id="{FE4C2FEF-4D47-5DDF-1A3C-43F7243792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8" name="Picture 39">
              <a:extLst>
                <a:ext uri="{FF2B5EF4-FFF2-40B4-BE49-F238E27FC236}">
                  <a16:creationId xmlns:a16="http://schemas.microsoft.com/office/drawing/2014/main" id="{171FBB05-D059-5CA7-6FFC-E5E740E04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9" name="Picture 35">
              <a:extLst>
                <a:ext uri="{FF2B5EF4-FFF2-40B4-BE49-F238E27FC236}">
                  <a16:creationId xmlns:a16="http://schemas.microsoft.com/office/drawing/2014/main" id="{D448D810-77E1-233B-D1C3-45BE1460B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92">
            <a:extLst>
              <a:ext uri="{FF2B5EF4-FFF2-40B4-BE49-F238E27FC236}">
                <a16:creationId xmlns:a16="http://schemas.microsoft.com/office/drawing/2014/main" id="{DE41BD9E-76FD-7C50-61E4-27ED0D7405F7}"/>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solidFill>
                <a:srgbClr val="000000"/>
              </a:solidFill>
              <a:effectLst>
                <a:outerShdw blurRad="38100" dist="38100" dir="2700000" algn="tl">
                  <a:srgbClr val="000000">
                    <a:alpha val="43137"/>
                  </a:srgbClr>
                </a:outerShdw>
              </a:effectLst>
            </a:endParaRPr>
          </a:p>
        </p:txBody>
      </p:sp>
      <p:pic>
        <p:nvPicPr>
          <p:cNvPr id="45081" name="Picture 2" descr="unga69">
            <a:extLst>
              <a:ext uri="{FF2B5EF4-FFF2-40B4-BE49-F238E27FC236}">
                <a16:creationId xmlns:a16="http://schemas.microsoft.com/office/drawing/2014/main" id="{37705B06-A703-E143-16B3-6FF50FE09B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95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2" descr="http://www.unep.org/about/portals/24119/images/FuturWeWantLogo.jpg">
            <a:hlinkClick r:id="rId8"/>
            <a:extLst>
              <a:ext uri="{FF2B5EF4-FFF2-40B4-BE49-F238E27FC236}">
                <a16:creationId xmlns:a16="http://schemas.microsoft.com/office/drawing/2014/main" id="{71290D29-CD72-3214-7FB4-58CB5E84EE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73950" y="0"/>
            <a:ext cx="106045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091F55FD-E3C2-A8CD-944E-368AD7E4AE95}"/>
              </a:ext>
            </a:extLst>
          </p:cNvPr>
          <p:cNvSpPr/>
          <p:nvPr/>
        </p:nvSpPr>
        <p:spPr>
          <a:xfrm>
            <a:off x="468313" y="1147763"/>
            <a:ext cx="8351837" cy="4586287"/>
          </a:xfrm>
          <a:prstGeom prst="rect">
            <a:avLst/>
          </a:prstGeom>
        </p:spPr>
        <p:txBody>
          <a:bodyPr>
            <a:spAutoFit/>
          </a:bodyPr>
          <a:lstStyle/>
          <a:p>
            <a:pPr algn="ctr">
              <a:defRPr/>
            </a:pPr>
            <a:r>
              <a:rPr lang="es-ES" sz="2000" b="1" i="1" dirty="0">
                <a:solidFill>
                  <a:srgbClr val="3E9CB2"/>
                </a:solidFill>
                <a:effectLst>
                  <a:outerShdw blurRad="38100" dist="38100" dir="2700000" algn="tl">
                    <a:srgbClr val="000000">
                      <a:alpha val="43137"/>
                    </a:srgbClr>
                  </a:outerShdw>
                </a:effectLst>
                <a:cs typeface="Arial" pitchFamily="34" charset="0"/>
              </a:rPr>
              <a:t>“La transformación de nuestro mundo: la Agenda 2016-2030 para el Desarrollo Sostenible”</a:t>
            </a:r>
          </a:p>
          <a:p>
            <a:pPr>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dirty="0">
                <a:effectLst>
                  <a:outerShdw blurRad="38100" dist="38100" dir="2700000" algn="tl">
                    <a:srgbClr val="000000">
                      <a:alpha val="43137"/>
                    </a:srgbClr>
                  </a:outerShdw>
                </a:effectLst>
                <a:cs typeface="Arial" pitchFamily="34" charset="0"/>
              </a:rPr>
              <a:t>Argentina es uno de los 193 países que acordaron un curso de acción para la humanidad y el planeta, a través de la versión final proyecto </a:t>
            </a:r>
            <a:r>
              <a:rPr lang="es-ES" sz="1400" b="1" i="1" dirty="0">
                <a:solidFill>
                  <a:srgbClr val="CC3300"/>
                </a:solidFill>
                <a:effectLst>
                  <a:outerShdw blurRad="38100" dist="38100" dir="2700000" algn="tl">
                    <a:srgbClr val="000000">
                      <a:alpha val="43137"/>
                    </a:srgbClr>
                  </a:outerShdw>
                </a:effectLst>
                <a:cs typeface="Arial" pitchFamily="34" charset="0"/>
              </a:rPr>
              <a:t>Agenda de Desarrollo Post-2015</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dirty="0">
                <a:effectLst>
                  <a:outerShdw blurRad="38100" dist="38100" dir="2700000" algn="tl">
                    <a:srgbClr val="000000">
                      <a:alpha val="43137"/>
                    </a:srgbClr>
                  </a:outerShdw>
                </a:effectLst>
                <a:cs typeface="Arial" pitchFamily="34" charset="0"/>
              </a:rPr>
              <a:t>Aprobada en la </a:t>
            </a:r>
            <a:r>
              <a:rPr lang="es-ES" sz="1400" b="1" i="1" dirty="0">
                <a:solidFill>
                  <a:srgbClr val="CC3300"/>
                </a:solidFill>
                <a:effectLst>
                  <a:outerShdw blurRad="38100" dist="38100" dir="2700000" algn="tl">
                    <a:srgbClr val="000000">
                      <a:alpha val="43137"/>
                    </a:srgbClr>
                  </a:outerShdw>
                </a:effectLst>
                <a:cs typeface="Arial" pitchFamily="34" charset="0"/>
              </a:rPr>
              <a:t>“Cumbre de la Organización de las Naciones Unidas sobre la Agenda de Desarrollo post-2015”</a:t>
            </a:r>
            <a:r>
              <a:rPr lang="es-ES" sz="1400" b="1" dirty="0">
                <a:effectLst>
                  <a:outerShdw blurRad="38100" dist="38100" dir="2700000" algn="tl">
                    <a:srgbClr val="000000">
                      <a:alpha val="43137"/>
                    </a:srgbClr>
                  </a:outerShdw>
                </a:effectLst>
                <a:cs typeface="Arial" pitchFamily="34" charset="0"/>
              </a:rPr>
              <a:t>, que se celebró en Nueva York, EEUU, del 25 al 27 septiembre 2015</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dirty="0">
                <a:effectLst>
                  <a:outerShdw blurRad="38100" dist="38100" dir="2700000" algn="tl">
                    <a:srgbClr val="000000">
                      <a:alpha val="43137"/>
                    </a:srgbClr>
                  </a:outerShdw>
                </a:effectLst>
                <a:cs typeface="Arial" pitchFamily="34" charset="0"/>
              </a:rPr>
              <a:t>El proceso internalizó el desarrollo y aprobación de los </a:t>
            </a:r>
            <a:r>
              <a:rPr lang="es-ES" sz="1400" b="1" i="1" dirty="0">
                <a:solidFill>
                  <a:srgbClr val="CC3300"/>
                </a:solidFill>
                <a:effectLst>
                  <a:outerShdw blurRad="38100" dist="38100" dir="2700000" algn="tl">
                    <a:srgbClr val="000000">
                      <a:alpha val="43137"/>
                    </a:srgbClr>
                  </a:outerShdw>
                </a:effectLst>
                <a:cs typeface="Arial" pitchFamily="34" charset="0"/>
              </a:rPr>
              <a:t>Objetivos del Desarrollo Sostenible (ODS) </a:t>
            </a:r>
            <a:r>
              <a:rPr lang="es-ES" sz="1400" b="1" dirty="0">
                <a:effectLst>
                  <a:outerShdw blurRad="38100" dist="38100" dir="2700000" algn="tl">
                    <a:srgbClr val="000000">
                      <a:alpha val="43137"/>
                    </a:srgbClr>
                  </a:outerShdw>
                </a:effectLst>
                <a:cs typeface="Arial" pitchFamily="34" charset="0"/>
              </a:rPr>
              <a:t>preparados por el OWG y los informes del </a:t>
            </a:r>
            <a:r>
              <a:rPr lang="es-ES" sz="1400" b="1" i="1" dirty="0">
                <a:solidFill>
                  <a:srgbClr val="CC3300"/>
                </a:solidFill>
                <a:effectLst>
                  <a:outerShdw blurRad="38100" dist="38100" dir="2700000" algn="tl">
                    <a:srgbClr val="000000">
                      <a:alpha val="43137"/>
                    </a:srgbClr>
                  </a:outerShdw>
                </a:effectLst>
                <a:cs typeface="Arial" pitchFamily="34" charset="0"/>
              </a:rPr>
              <a:t>“Comité Intergubernamental de Expertos en Financiación del Desarrollo Sostenible”</a:t>
            </a:r>
            <a:r>
              <a:rPr lang="es-ES" sz="1400" b="1" dirty="0">
                <a:effectLst>
                  <a:outerShdw blurRad="38100" dist="38100" dir="2700000" algn="tl">
                    <a:srgbClr val="000000">
                      <a:alpha val="43137"/>
                    </a:srgbClr>
                  </a:outerShdw>
                </a:effectLst>
                <a:cs typeface="Arial" pitchFamily="34" charset="0"/>
              </a:rPr>
              <a:t> establecido en el marco del documento final de Rio+20</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400" b="1" i="1" dirty="0">
                <a:solidFill>
                  <a:srgbClr val="CC3300"/>
                </a:solidFill>
                <a:effectLst>
                  <a:outerShdw blurRad="38100" dist="38100" dir="2700000" algn="tl">
                    <a:srgbClr val="000000">
                      <a:alpha val="43137"/>
                    </a:srgbClr>
                  </a:outerShdw>
                </a:effectLst>
                <a:cs typeface="Arial" pitchFamily="34" charset="0"/>
              </a:rPr>
              <a:t>Declaración de la ONU </a:t>
            </a:r>
            <a:r>
              <a:rPr lang="es-ES" sz="1400" b="1" dirty="0">
                <a:effectLst>
                  <a:outerShdw blurRad="38100" dist="38100" dir="2700000" algn="tl">
                    <a:srgbClr val="000000">
                      <a:alpha val="43137"/>
                    </a:srgbClr>
                  </a:outerShdw>
                </a:effectLst>
                <a:cs typeface="Arial" pitchFamily="34" charset="0"/>
              </a:rPr>
              <a:t>que incluye áreas principales: gente, planeta, prosperidad, paz, asociaciones; se puede consultar en </a:t>
            </a:r>
            <a:r>
              <a:rPr lang="en-US" sz="1400" b="1" dirty="0">
                <a:solidFill>
                  <a:srgbClr val="000000"/>
                </a:solidFill>
                <a:cs typeface="Arial" pitchFamily="34" charset="0"/>
                <a:hlinkClick r:id="rId10"/>
              </a:rPr>
              <a:t>http://www.un.org/sustainabledevelopment/sustainable-development-goals/</a:t>
            </a:r>
            <a:r>
              <a:rPr lang="en-US" sz="1400" b="1" dirty="0">
                <a:solidFill>
                  <a:srgbClr val="000000"/>
                </a:solidFill>
                <a:cs typeface="Arial" pitchFamily="34" charset="0"/>
              </a:rPr>
              <a:t> </a:t>
            </a:r>
          </a:p>
          <a:p>
            <a:pPr marL="285750" indent="-285750">
              <a:buFont typeface="Wingdings" panose="05000000000000000000" pitchFamily="2" charset="2"/>
              <a:buChar char="Ø"/>
              <a:defRPr/>
            </a:pPr>
            <a:endParaRPr lang="es-ES" sz="1400" b="1" dirty="0">
              <a:effectLst>
                <a:outerShdw blurRad="38100" dist="38100" dir="2700000" algn="tl">
                  <a:srgbClr val="000000">
                    <a:alpha val="43137"/>
                  </a:srgbClr>
                </a:outerShdw>
              </a:effectLst>
              <a:cs typeface="Arial" pitchFamily="34" charset="0"/>
            </a:endParaRPr>
          </a:p>
        </p:txBody>
      </p:sp>
      <p:pic>
        <p:nvPicPr>
          <p:cNvPr id="45084" name="Imagen 3">
            <a:extLst>
              <a:ext uri="{FF2B5EF4-FFF2-40B4-BE49-F238E27FC236}">
                <a16:creationId xmlns:a16="http://schemas.microsoft.com/office/drawing/2014/main" id="{EAF5849A-575D-77B0-05FE-2EB8F4AB928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19538" y="87313"/>
            <a:ext cx="25241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BBAF45D-E6DF-42A2-7DCD-0C259297522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8EAEB0B6-ECDE-11A7-676A-537AD8AB61F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DE9F133D-78A5-55C6-1056-3CB3B416CD8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B7CBD71-1C53-0B2A-E321-E78373247E73}"/>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687114B1-06A5-37A0-82FB-68F51A158945}"/>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F9D3994-38F0-B212-D799-CB47DA02DD9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5A057EB6-4AEE-E237-AE8E-5C3FB50FC53F}"/>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2102D535-E575-FFEC-001F-35D9341D2DB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911A04EF-4188-216B-4546-993C9C69710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6B9E5A24-A038-414E-7D2D-27797B8640F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6092" name="47 Grupo">
            <a:extLst>
              <a:ext uri="{FF2B5EF4-FFF2-40B4-BE49-F238E27FC236}">
                <a16:creationId xmlns:a16="http://schemas.microsoft.com/office/drawing/2014/main" id="{F70E8AE3-F81B-1EEE-5B3C-6458F84E78B7}"/>
              </a:ext>
            </a:extLst>
          </p:cNvPr>
          <p:cNvGrpSpPr>
            <a:grpSpLocks/>
          </p:cNvGrpSpPr>
          <p:nvPr/>
        </p:nvGrpSpPr>
        <p:grpSpPr bwMode="auto">
          <a:xfrm>
            <a:off x="-11113" y="5661025"/>
            <a:ext cx="9155113" cy="1212850"/>
            <a:chOff x="-10343" y="5804883"/>
            <a:chExt cx="9190855" cy="1069354"/>
          </a:xfrm>
        </p:grpSpPr>
        <p:pic>
          <p:nvPicPr>
            <p:cNvPr id="46113" name="Picture 34">
              <a:extLst>
                <a:ext uri="{FF2B5EF4-FFF2-40B4-BE49-F238E27FC236}">
                  <a16:creationId xmlns:a16="http://schemas.microsoft.com/office/drawing/2014/main" id="{1F79BB49-E14E-0D2A-E63B-2FD074BC2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4" name="Picture 36">
              <a:extLst>
                <a:ext uri="{FF2B5EF4-FFF2-40B4-BE49-F238E27FC236}">
                  <a16:creationId xmlns:a16="http://schemas.microsoft.com/office/drawing/2014/main" id="{4B61F31F-CBE9-715E-D799-9BC07380C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5" name="Picture 38">
              <a:extLst>
                <a:ext uri="{FF2B5EF4-FFF2-40B4-BE49-F238E27FC236}">
                  <a16:creationId xmlns:a16="http://schemas.microsoft.com/office/drawing/2014/main" id="{77A60222-D7FE-36CA-A8FA-A7B5666E0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9">
              <a:extLst>
                <a:ext uri="{FF2B5EF4-FFF2-40B4-BE49-F238E27FC236}">
                  <a16:creationId xmlns:a16="http://schemas.microsoft.com/office/drawing/2014/main" id="{DF0CF98D-7D2E-D140-D212-1277F3CAE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7" name="Picture 35">
              <a:extLst>
                <a:ext uri="{FF2B5EF4-FFF2-40B4-BE49-F238E27FC236}">
                  <a16:creationId xmlns:a16="http://schemas.microsoft.com/office/drawing/2014/main" id="{349824D3-2A6F-AFD9-C7D2-D4895CC642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10268E4D-98A2-6DA3-5A4B-0378F7F99FA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AE32430-91D1-B183-831F-75EE5E01464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4F6B728-E1A2-2826-BAEE-30329A7E63A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8B35C65B-C719-2509-7D0A-3976C2ED44DA}"/>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83DA904-04DE-3EB7-908B-4D8BF726BD19}"/>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3BCE1D35-2B2A-3C44-7BCE-C22348992A5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19E69CC-F4DE-C188-6B03-10D018AC1DB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8566856-998D-2D5D-A765-D75903DE5E64}"/>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A5407E58-12E3-BE49-1068-B0F1A380A37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solidFill>
                <a:srgbClr val="000000"/>
              </a:solidFill>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2A7B5340-B8EE-EC87-4E63-34A55CAA9839}"/>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solidFill>
                <a:srgbClr val="000000"/>
              </a:solidFill>
              <a:effectLst>
                <a:outerShdw blurRad="38100" dist="38100" dir="2700000" algn="tl">
                  <a:srgbClr val="FFFFFF"/>
                </a:outerShdw>
              </a:effectLst>
            </a:endParaRPr>
          </a:p>
        </p:txBody>
      </p:sp>
      <p:grpSp>
        <p:nvGrpSpPr>
          <p:cNvPr id="46103" name="63 Grupo">
            <a:extLst>
              <a:ext uri="{FF2B5EF4-FFF2-40B4-BE49-F238E27FC236}">
                <a16:creationId xmlns:a16="http://schemas.microsoft.com/office/drawing/2014/main" id="{063E6BB4-360A-9C6F-0967-269E032C2053}"/>
              </a:ext>
            </a:extLst>
          </p:cNvPr>
          <p:cNvGrpSpPr>
            <a:grpSpLocks/>
          </p:cNvGrpSpPr>
          <p:nvPr/>
        </p:nvGrpSpPr>
        <p:grpSpPr bwMode="auto">
          <a:xfrm>
            <a:off x="-11113" y="5645150"/>
            <a:ext cx="9155113" cy="1212850"/>
            <a:chOff x="-10343" y="5804883"/>
            <a:chExt cx="9190855" cy="1069354"/>
          </a:xfrm>
        </p:grpSpPr>
        <p:pic>
          <p:nvPicPr>
            <p:cNvPr id="46108" name="Picture 34">
              <a:extLst>
                <a:ext uri="{FF2B5EF4-FFF2-40B4-BE49-F238E27FC236}">
                  <a16:creationId xmlns:a16="http://schemas.microsoft.com/office/drawing/2014/main" id="{AB2BCA34-11C9-66B6-CBD2-F1F8F3A91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9" name="Picture 36">
              <a:extLst>
                <a:ext uri="{FF2B5EF4-FFF2-40B4-BE49-F238E27FC236}">
                  <a16:creationId xmlns:a16="http://schemas.microsoft.com/office/drawing/2014/main" id="{F4936162-839E-6F3F-F490-1605F8F8A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0" name="Picture 38">
              <a:extLst>
                <a:ext uri="{FF2B5EF4-FFF2-40B4-BE49-F238E27FC236}">
                  <a16:creationId xmlns:a16="http://schemas.microsoft.com/office/drawing/2014/main" id="{6FF0E6DD-2A7A-A08C-CEE7-7230898B6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39">
              <a:extLst>
                <a:ext uri="{FF2B5EF4-FFF2-40B4-BE49-F238E27FC236}">
                  <a16:creationId xmlns:a16="http://schemas.microsoft.com/office/drawing/2014/main" id="{97EF6F61-5469-B28F-859C-33C772F903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35">
              <a:extLst>
                <a:ext uri="{FF2B5EF4-FFF2-40B4-BE49-F238E27FC236}">
                  <a16:creationId xmlns:a16="http://schemas.microsoft.com/office/drawing/2014/main" id="{30C8A4A7-C4CB-0BF6-2803-3F08FB0C60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92">
            <a:extLst>
              <a:ext uri="{FF2B5EF4-FFF2-40B4-BE49-F238E27FC236}">
                <a16:creationId xmlns:a16="http://schemas.microsoft.com/office/drawing/2014/main" id="{9850B4AD-C345-5929-D48F-9DBDE0676784}"/>
              </a:ext>
            </a:extLst>
          </p:cNvPr>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a:defRPr/>
            </a:pPr>
            <a:endParaRPr lang="es-AR">
              <a:solidFill>
                <a:srgbClr val="000000"/>
              </a:solidFill>
              <a:effectLst>
                <a:outerShdw blurRad="38100" dist="38100" dir="2700000" algn="tl">
                  <a:srgbClr val="000000">
                    <a:alpha val="43137"/>
                  </a:srgbClr>
                </a:outerShdw>
              </a:effectLst>
            </a:endParaRPr>
          </a:p>
        </p:txBody>
      </p:sp>
      <p:pic>
        <p:nvPicPr>
          <p:cNvPr id="46105" name="Picture 2" descr="unga69">
            <a:extLst>
              <a:ext uri="{FF2B5EF4-FFF2-40B4-BE49-F238E27FC236}">
                <a16:creationId xmlns:a16="http://schemas.microsoft.com/office/drawing/2014/main" id="{CE1A22DB-F19A-8079-3BE9-B074FAA8B6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975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0CDE218A-34D4-A805-F7B4-6AD7390D02E2}"/>
              </a:ext>
            </a:extLst>
          </p:cNvPr>
          <p:cNvSpPr/>
          <p:nvPr/>
        </p:nvSpPr>
        <p:spPr>
          <a:xfrm>
            <a:off x="107950" y="1147763"/>
            <a:ext cx="9001125" cy="4432300"/>
          </a:xfrm>
          <a:prstGeom prst="rect">
            <a:avLst/>
          </a:prstGeom>
        </p:spPr>
        <p:txBody>
          <a:bodyPr>
            <a:spAutoFit/>
          </a:bodyPr>
          <a:lstStyle/>
          <a:p>
            <a:pPr algn="ctr">
              <a:defRPr/>
            </a:pPr>
            <a:r>
              <a:rPr lang="es-ES" sz="2000" b="1" dirty="0">
                <a:solidFill>
                  <a:srgbClr val="3E9CB2"/>
                </a:solidFill>
                <a:effectLst>
                  <a:outerShdw blurRad="38100" dist="38100" dir="2700000" algn="tl">
                    <a:srgbClr val="000000">
                      <a:alpha val="43137"/>
                    </a:srgbClr>
                  </a:outerShdw>
                </a:effectLst>
                <a:cs typeface="Arial" pitchFamily="34" charset="0"/>
              </a:rPr>
              <a:t>Indicadores de los ODS – Marco de Indicadores</a:t>
            </a:r>
          </a:p>
          <a:p>
            <a:pPr algn="ctr">
              <a:defRPr/>
            </a:pPr>
            <a:r>
              <a:rPr lang="es-ES" sz="1400" b="1" dirty="0">
                <a:solidFill>
                  <a:srgbClr val="3E9CB2"/>
                </a:solidFill>
                <a:effectLst>
                  <a:outerShdw blurRad="38100" dist="38100" dir="2700000" algn="tl">
                    <a:srgbClr val="000000">
                      <a:alpha val="43137"/>
                    </a:srgbClr>
                  </a:outerShdw>
                </a:effectLst>
                <a:cs typeface="Arial" pitchFamily="34" charset="0"/>
              </a:rPr>
              <a:t>Desarrollado por Grupo Interinstitucional y de Expertos sobre Indicadores de los ODS (IAEG-</a:t>
            </a:r>
            <a:r>
              <a:rPr lang="es-ES" sz="1400" b="1" dirty="0" err="1">
                <a:solidFill>
                  <a:srgbClr val="3E9CB2"/>
                </a:solidFill>
                <a:effectLst>
                  <a:outerShdw blurRad="38100" dist="38100" dir="2700000" algn="tl">
                    <a:srgbClr val="000000">
                      <a:alpha val="43137"/>
                    </a:srgbClr>
                  </a:outerShdw>
                </a:effectLst>
                <a:cs typeface="Arial" pitchFamily="34" charset="0"/>
              </a:rPr>
              <a:t>SDGs</a:t>
            </a:r>
            <a:r>
              <a:rPr lang="es-ES" sz="1400" b="1" dirty="0">
                <a:solidFill>
                  <a:srgbClr val="3E9CB2"/>
                </a:solidFill>
                <a:effectLst>
                  <a:outerShdw blurRad="38100" dist="38100" dir="2700000" algn="tl">
                    <a:srgbClr val="000000">
                      <a:alpha val="43137"/>
                    </a:srgbClr>
                  </a:outerShdw>
                </a:effectLst>
                <a:cs typeface="Arial" pitchFamily="34" charset="0"/>
              </a:rPr>
              <a:t>)</a:t>
            </a:r>
          </a:p>
          <a:p>
            <a:pPr algn="ctr">
              <a:defRPr/>
            </a:pPr>
            <a:r>
              <a:rPr lang="es-ES" sz="1400" b="1" dirty="0">
                <a:solidFill>
                  <a:srgbClr val="3E9CB2"/>
                </a:solidFill>
                <a:effectLst>
                  <a:outerShdw blurRad="38100" dist="38100" dir="2700000" algn="tl">
                    <a:srgbClr val="000000">
                      <a:alpha val="43137"/>
                    </a:srgbClr>
                  </a:outerShdw>
                </a:effectLst>
                <a:cs typeface="Arial" pitchFamily="34" charset="0"/>
              </a:rPr>
              <a:t>Acordado en 48 Sesión Comisión de Estadística de las Naciones Unidas Marzo 2017</a:t>
            </a:r>
          </a:p>
          <a:p>
            <a:pPr algn="ctr">
              <a:defRPr/>
            </a:pPr>
            <a:endParaRPr lang="es-ES" sz="12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i="1" dirty="0">
                <a:solidFill>
                  <a:srgbClr val="CC3300"/>
                </a:solidFill>
                <a:effectLst>
                  <a:outerShdw blurRad="38100" dist="38100" dir="2700000" algn="tl">
                    <a:srgbClr val="000000">
                      <a:alpha val="43137"/>
                    </a:srgbClr>
                  </a:outerShdw>
                </a:effectLst>
                <a:cs typeface="Arial" pitchFamily="34" charset="0"/>
              </a:rPr>
              <a:t>Resolución A/RES/71/313 </a:t>
            </a:r>
            <a:r>
              <a:rPr lang="es-ES" sz="1300" b="1" dirty="0">
                <a:effectLst>
                  <a:outerShdw blurRad="38100" dist="38100" dir="2700000" algn="tl">
                    <a:srgbClr val="000000">
                      <a:alpha val="43137"/>
                    </a:srgbClr>
                  </a:outerShdw>
                </a:effectLst>
                <a:cs typeface="Arial" pitchFamily="34" charset="0"/>
              </a:rPr>
              <a:t>adoptada por la Asamblea General sobre los trabajos de la Comisión de Estadística relacionados con la Agenda 2030 para el Desarrollo Sostenible, Anexo. </a:t>
            </a:r>
          </a:p>
          <a:p>
            <a:pPr>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 </a:t>
            </a:r>
            <a:r>
              <a:rPr lang="es-ES" sz="1300" b="1" dirty="0">
                <a:effectLst>
                  <a:outerShdw blurRad="38100" dist="38100" dir="2700000" algn="tl">
                    <a:srgbClr val="000000">
                      <a:alpha val="43137"/>
                    </a:srgbClr>
                  </a:outerShdw>
                </a:effectLst>
                <a:cs typeface="Arial" pitchFamily="34" charset="0"/>
              </a:rPr>
              <a:t>se perfecciona anualmente y la Comisión de Estadística, examinado exhaustivamente en su 51º período de sesiones en marzo de 2020 y en su 56º período de sesiones, que se celebrará en 2025. </a:t>
            </a:r>
          </a:p>
          <a:p>
            <a:pPr marL="285750" indent="-285750">
              <a:buFont typeface="Wingdings" panose="05000000000000000000" pitchFamily="2" charset="2"/>
              <a:buChar char="Ø"/>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 </a:t>
            </a:r>
            <a:r>
              <a:rPr lang="es-ES" sz="1300" b="1" dirty="0">
                <a:effectLst>
                  <a:outerShdw blurRad="38100" dist="38100" dir="2700000" algn="tl">
                    <a:srgbClr val="000000">
                      <a:alpha val="43137"/>
                    </a:srgbClr>
                  </a:outerShdw>
                </a:effectLst>
                <a:cs typeface="Arial" pitchFamily="34" charset="0"/>
              </a:rPr>
              <a:t>mundiales se complementará con indicadores a nivel regional y nacional, que será desarrollado por los Estados Miembros.</a:t>
            </a:r>
          </a:p>
          <a:p>
            <a:pPr marL="285750" indent="-285750">
              <a:buFont typeface="Wingdings" panose="05000000000000000000" pitchFamily="2" charset="2"/>
              <a:buChar char="Ø"/>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Los refinamientos anuales de los indicadores se incluyen en 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a:t>
            </a:r>
            <a:r>
              <a:rPr lang="es-ES" sz="1300" b="1" dirty="0">
                <a:effectLst>
                  <a:outerShdw blurRad="38100" dist="38100" dir="2700000" algn="tl">
                    <a:srgbClr val="000000">
                      <a:alpha val="43137"/>
                    </a:srgbClr>
                  </a:outerShdw>
                </a:effectLst>
                <a:cs typeface="Arial" pitchFamily="34" charset="0"/>
              </a:rPr>
              <a:t> a medida que ocurren. </a:t>
            </a:r>
          </a:p>
          <a:p>
            <a:pPr marL="285750" indent="-285750">
              <a:buFont typeface="Wingdings" panose="05000000000000000000" pitchFamily="2" charset="2"/>
              <a:buChar char="Ø"/>
              <a:defRPr/>
            </a:pPr>
            <a:endParaRPr lang="es-ES" sz="1300" b="1" dirty="0">
              <a:effectLst>
                <a:outerShdw blurRad="38100" dist="38100" dir="2700000" algn="tl">
                  <a:srgbClr val="000000">
                    <a:alpha val="43137"/>
                  </a:srgbClr>
                </a:outerShdw>
              </a:effectLst>
              <a:cs typeface="Arial" pitchFamily="34" charset="0"/>
            </a:endParaRPr>
          </a:p>
          <a:p>
            <a:pPr marL="285750" indent="-285750">
              <a:buFont typeface="Wingdings" panose="05000000000000000000" pitchFamily="2" charset="2"/>
              <a:buChar char="Ø"/>
              <a:defRPr/>
            </a:pPr>
            <a:r>
              <a:rPr lang="es-ES" sz="1300" b="1" dirty="0">
                <a:effectLst>
                  <a:outerShdw blurRad="38100" dist="38100" dir="2700000" algn="tl">
                    <a:srgbClr val="000000">
                      <a:alpha val="43137"/>
                    </a:srgbClr>
                  </a:outerShdw>
                </a:effectLst>
                <a:cs typeface="Arial" pitchFamily="34" charset="0"/>
              </a:rPr>
              <a:t>El </a:t>
            </a:r>
            <a:r>
              <a:rPr lang="es-ES" sz="1300" b="1" i="1" dirty="0">
                <a:solidFill>
                  <a:srgbClr val="CC3300"/>
                </a:solidFill>
                <a:effectLst>
                  <a:outerShdw blurRad="38100" dist="38100" dir="2700000" algn="tl">
                    <a:srgbClr val="000000">
                      <a:alpha val="43137"/>
                    </a:srgbClr>
                  </a:outerShdw>
                </a:effectLst>
                <a:cs typeface="Arial" pitchFamily="34" charset="0"/>
              </a:rPr>
              <a:t>Marco de Indicadores </a:t>
            </a:r>
            <a:r>
              <a:rPr lang="es-ES" sz="1300" b="1" dirty="0">
                <a:effectLst>
                  <a:outerShdw blurRad="38100" dist="38100" dir="2700000" algn="tl">
                    <a:srgbClr val="000000">
                      <a:alpha val="43137"/>
                    </a:srgbClr>
                  </a:outerShdw>
                </a:effectLst>
                <a:cs typeface="Arial" pitchFamily="34" charset="0"/>
              </a:rPr>
              <a:t>globales incluye </a:t>
            </a:r>
            <a:r>
              <a:rPr lang="es-ES" sz="1300" b="1" i="1" dirty="0">
                <a:solidFill>
                  <a:srgbClr val="CC3300"/>
                </a:solidFill>
                <a:effectLst>
                  <a:outerShdw blurRad="38100" dist="38100" dir="2700000" algn="tl">
                    <a:srgbClr val="000000">
                      <a:alpha val="43137"/>
                    </a:srgbClr>
                  </a:outerShdw>
                </a:effectLst>
                <a:cs typeface="Arial" pitchFamily="34" charset="0"/>
              </a:rPr>
              <a:t>231 indicadores únicos</a:t>
            </a:r>
            <a:r>
              <a:rPr lang="es-ES" sz="1300" b="1" dirty="0">
                <a:effectLst>
                  <a:outerShdw blurRad="38100" dist="38100" dir="2700000" algn="tl">
                    <a:srgbClr val="000000">
                      <a:alpha val="43137"/>
                    </a:srgbClr>
                  </a:outerShdw>
                </a:effectLst>
                <a:cs typeface="Arial" pitchFamily="34" charset="0"/>
              </a:rPr>
              <a:t>. El número total de indicadores enumerados en el Marco de Indicadores globales de los indicadores de los ODS es 247. Sin embargo, doce indicadores se repiten en dos o tres metas diferentes.</a:t>
            </a:r>
          </a:p>
        </p:txBody>
      </p:sp>
      <p:pic>
        <p:nvPicPr>
          <p:cNvPr id="46107" name="Imagen 1">
            <a:extLst>
              <a:ext uri="{FF2B5EF4-FFF2-40B4-BE49-F238E27FC236}">
                <a16:creationId xmlns:a16="http://schemas.microsoft.com/office/drawing/2014/main" id="{85D18B64-C5DD-3091-DF27-E2203B73405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35775" y="22225"/>
            <a:ext cx="11731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a:extLst>
              <a:ext uri="{FF2B5EF4-FFF2-40B4-BE49-F238E27FC236}">
                <a16:creationId xmlns:a16="http://schemas.microsoft.com/office/drawing/2014/main" id="{156A0B8C-6DB3-81F8-F90F-C29C9529A7F0}"/>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07" name="Rectangle 15">
            <a:extLst>
              <a:ext uri="{FF2B5EF4-FFF2-40B4-BE49-F238E27FC236}">
                <a16:creationId xmlns:a16="http://schemas.microsoft.com/office/drawing/2014/main" id="{5CC0B929-CE58-D239-4F40-E0FB2CF5948F}"/>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08" name="Rectangle 17">
            <a:extLst>
              <a:ext uri="{FF2B5EF4-FFF2-40B4-BE49-F238E27FC236}">
                <a16:creationId xmlns:a16="http://schemas.microsoft.com/office/drawing/2014/main" id="{775BE9EB-B43D-4660-F2AD-C7887C2F1E71}"/>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09" name="Rectangle 34">
            <a:extLst>
              <a:ext uri="{FF2B5EF4-FFF2-40B4-BE49-F238E27FC236}">
                <a16:creationId xmlns:a16="http://schemas.microsoft.com/office/drawing/2014/main" id="{026FDB4A-B68A-5301-D7A3-14361847C3FA}"/>
              </a:ext>
            </a:extLst>
          </p:cNvPr>
          <p:cNvSpPr>
            <a:spLocks noChangeArrowheads="1"/>
          </p:cNvSpPr>
          <p:nvPr/>
        </p:nvSpPr>
        <p:spPr bwMode="auto">
          <a:xfrm>
            <a:off x="0" y="0"/>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0" name="Rectangle 36">
            <a:extLst>
              <a:ext uri="{FF2B5EF4-FFF2-40B4-BE49-F238E27FC236}">
                <a16:creationId xmlns:a16="http://schemas.microsoft.com/office/drawing/2014/main" id="{04FC2782-5D81-2568-BB11-62D0F4458269}"/>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1" name="Rectangle 38">
            <a:extLst>
              <a:ext uri="{FF2B5EF4-FFF2-40B4-BE49-F238E27FC236}">
                <a16:creationId xmlns:a16="http://schemas.microsoft.com/office/drawing/2014/main" id="{D8125AA1-D5FC-258D-43C6-87DC16AA20C2}"/>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2" name="Rectangle 75">
            <a:extLst>
              <a:ext uri="{FF2B5EF4-FFF2-40B4-BE49-F238E27FC236}">
                <a16:creationId xmlns:a16="http://schemas.microsoft.com/office/drawing/2014/main" id="{99BCD18E-6BE2-2D26-E2E5-29553A5063A6}"/>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3" name="Rectangle 77">
            <a:extLst>
              <a:ext uri="{FF2B5EF4-FFF2-40B4-BE49-F238E27FC236}">
                <a16:creationId xmlns:a16="http://schemas.microsoft.com/office/drawing/2014/main" id="{3EAB6662-11B0-D110-415E-888451CCA38C}"/>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4" name="Rectangle 79">
            <a:extLst>
              <a:ext uri="{FF2B5EF4-FFF2-40B4-BE49-F238E27FC236}">
                <a16:creationId xmlns:a16="http://schemas.microsoft.com/office/drawing/2014/main" id="{E74E25AB-01D7-DEC4-7AAE-19ACF3061E71}"/>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184413" name="Text Box 93">
            <a:extLst>
              <a:ext uri="{FF2B5EF4-FFF2-40B4-BE49-F238E27FC236}">
                <a16:creationId xmlns:a16="http://schemas.microsoft.com/office/drawing/2014/main" id="{9D454BC0-558D-F159-9E0C-1566284BC060}"/>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7116" name="47 Grupo">
            <a:extLst>
              <a:ext uri="{FF2B5EF4-FFF2-40B4-BE49-F238E27FC236}">
                <a16:creationId xmlns:a16="http://schemas.microsoft.com/office/drawing/2014/main" id="{80A2B6E0-4E61-E9BC-2D08-B87DA3A80DD9}"/>
              </a:ext>
            </a:extLst>
          </p:cNvPr>
          <p:cNvGrpSpPr>
            <a:grpSpLocks/>
          </p:cNvGrpSpPr>
          <p:nvPr/>
        </p:nvGrpSpPr>
        <p:grpSpPr bwMode="auto">
          <a:xfrm>
            <a:off x="-11113" y="5661025"/>
            <a:ext cx="9155113" cy="1212850"/>
            <a:chOff x="-10343" y="5804883"/>
            <a:chExt cx="9190855" cy="1069354"/>
          </a:xfrm>
        </p:grpSpPr>
        <p:pic>
          <p:nvPicPr>
            <p:cNvPr id="47134" name="Picture 34">
              <a:extLst>
                <a:ext uri="{FF2B5EF4-FFF2-40B4-BE49-F238E27FC236}">
                  <a16:creationId xmlns:a16="http://schemas.microsoft.com/office/drawing/2014/main" id="{69700FAA-62EC-0431-634F-CA9980ACE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5" name="Picture 36">
              <a:extLst>
                <a:ext uri="{FF2B5EF4-FFF2-40B4-BE49-F238E27FC236}">
                  <a16:creationId xmlns:a16="http://schemas.microsoft.com/office/drawing/2014/main" id="{A2E1579A-693E-AB39-ED36-4EF41196E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6" name="Picture 38">
              <a:extLst>
                <a:ext uri="{FF2B5EF4-FFF2-40B4-BE49-F238E27FC236}">
                  <a16:creationId xmlns:a16="http://schemas.microsoft.com/office/drawing/2014/main" id="{68C61B98-58BD-F697-811A-79FF5A80A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7" name="Picture 39">
              <a:extLst>
                <a:ext uri="{FF2B5EF4-FFF2-40B4-BE49-F238E27FC236}">
                  <a16:creationId xmlns:a16="http://schemas.microsoft.com/office/drawing/2014/main" id="{2A81E47C-15B0-5A83-C00D-AFF336326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8" name="Picture 35">
              <a:extLst>
                <a:ext uri="{FF2B5EF4-FFF2-40B4-BE49-F238E27FC236}">
                  <a16:creationId xmlns:a16="http://schemas.microsoft.com/office/drawing/2014/main" id="{00DF0D2A-ED3E-B009-5187-9555843771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7" name="Rectangle 13">
            <a:extLst>
              <a:ext uri="{FF2B5EF4-FFF2-40B4-BE49-F238E27FC236}">
                <a16:creationId xmlns:a16="http://schemas.microsoft.com/office/drawing/2014/main" id="{70CA7B83-8C81-CBCC-E956-402FC0493857}"/>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8" name="Rectangle 15">
            <a:extLst>
              <a:ext uri="{FF2B5EF4-FFF2-40B4-BE49-F238E27FC236}">
                <a16:creationId xmlns:a16="http://schemas.microsoft.com/office/drawing/2014/main" id="{80508551-E7A7-A794-41F1-48D5AE4DA810}"/>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19" name="Rectangle 17">
            <a:extLst>
              <a:ext uri="{FF2B5EF4-FFF2-40B4-BE49-F238E27FC236}">
                <a16:creationId xmlns:a16="http://schemas.microsoft.com/office/drawing/2014/main" id="{0A167665-1FFF-AFF5-729F-A531A9A8756D}"/>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20" name="Rectangle 34">
            <a:extLst>
              <a:ext uri="{FF2B5EF4-FFF2-40B4-BE49-F238E27FC236}">
                <a16:creationId xmlns:a16="http://schemas.microsoft.com/office/drawing/2014/main" id="{6223C452-6450-37D5-D480-C031E84F49E1}"/>
              </a:ext>
            </a:extLst>
          </p:cNvPr>
          <p:cNvSpPr>
            <a:spLocks noChangeArrowheads="1"/>
          </p:cNvSpPr>
          <p:nvPr/>
        </p:nvSpPr>
        <p:spPr bwMode="auto">
          <a:xfrm>
            <a:off x="0" y="-15875"/>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21" name="Rectangle 36">
            <a:extLst>
              <a:ext uri="{FF2B5EF4-FFF2-40B4-BE49-F238E27FC236}">
                <a16:creationId xmlns:a16="http://schemas.microsoft.com/office/drawing/2014/main" id="{A17D5C13-7DE6-3FD7-F374-3FFCCE6A42FB}"/>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22" name="Rectangle 38">
            <a:extLst>
              <a:ext uri="{FF2B5EF4-FFF2-40B4-BE49-F238E27FC236}">
                <a16:creationId xmlns:a16="http://schemas.microsoft.com/office/drawing/2014/main" id="{AC885628-465F-9F75-9434-E85AF36A0EF1}"/>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23" name="Rectangle 75">
            <a:extLst>
              <a:ext uri="{FF2B5EF4-FFF2-40B4-BE49-F238E27FC236}">
                <a16:creationId xmlns:a16="http://schemas.microsoft.com/office/drawing/2014/main" id="{087AD017-AFE3-1D2D-4C1A-206424243344}"/>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24" name="Rectangle 77">
            <a:extLst>
              <a:ext uri="{FF2B5EF4-FFF2-40B4-BE49-F238E27FC236}">
                <a16:creationId xmlns:a16="http://schemas.microsoft.com/office/drawing/2014/main" id="{4D86291A-063B-C631-49D8-1151EFE1FAF1}"/>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7125" name="Rectangle 79">
            <a:extLst>
              <a:ext uri="{FF2B5EF4-FFF2-40B4-BE49-F238E27FC236}">
                <a16:creationId xmlns:a16="http://schemas.microsoft.com/office/drawing/2014/main" id="{DE6785F7-1960-2F26-8F9F-3A8F0EF6C41F}"/>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63" name="Text Box 93">
            <a:extLst>
              <a:ext uri="{FF2B5EF4-FFF2-40B4-BE49-F238E27FC236}">
                <a16:creationId xmlns:a16="http://schemas.microsoft.com/office/drawing/2014/main" id="{0A26EDBF-AF34-CD82-3B0C-C5E569E50842}"/>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7127" name="63 Grupo">
            <a:extLst>
              <a:ext uri="{FF2B5EF4-FFF2-40B4-BE49-F238E27FC236}">
                <a16:creationId xmlns:a16="http://schemas.microsoft.com/office/drawing/2014/main" id="{40FC5876-BBAB-95B7-ED71-25DFF90BF282}"/>
              </a:ext>
            </a:extLst>
          </p:cNvPr>
          <p:cNvGrpSpPr>
            <a:grpSpLocks/>
          </p:cNvGrpSpPr>
          <p:nvPr/>
        </p:nvGrpSpPr>
        <p:grpSpPr bwMode="auto">
          <a:xfrm>
            <a:off x="-11113" y="5645150"/>
            <a:ext cx="9155113" cy="1212850"/>
            <a:chOff x="-10343" y="5804883"/>
            <a:chExt cx="9190855" cy="1069354"/>
          </a:xfrm>
        </p:grpSpPr>
        <p:pic>
          <p:nvPicPr>
            <p:cNvPr id="47129" name="Picture 34">
              <a:extLst>
                <a:ext uri="{FF2B5EF4-FFF2-40B4-BE49-F238E27FC236}">
                  <a16:creationId xmlns:a16="http://schemas.microsoft.com/office/drawing/2014/main" id="{D0DD0482-DF0C-A083-6AAA-F8364355F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36">
              <a:extLst>
                <a:ext uri="{FF2B5EF4-FFF2-40B4-BE49-F238E27FC236}">
                  <a16:creationId xmlns:a16="http://schemas.microsoft.com/office/drawing/2014/main" id="{1BADE7C7-B129-F617-FD29-7A20CDAFD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8">
              <a:extLst>
                <a:ext uri="{FF2B5EF4-FFF2-40B4-BE49-F238E27FC236}">
                  <a16:creationId xmlns:a16="http://schemas.microsoft.com/office/drawing/2014/main" id="{3C32C641-0A67-897B-077E-982C6CC5F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39">
              <a:extLst>
                <a:ext uri="{FF2B5EF4-FFF2-40B4-BE49-F238E27FC236}">
                  <a16:creationId xmlns:a16="http://schemas.microsoft.com/office/drawing/2014/main" id="{ED5B80C3-C5E9-C109-A6F9-F07E180A9B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35">
              <a:extLst>
                <a:ext uri="{FF2B5EF4-FFF2-40B4-BE49-F238E27FC236}">
                  <a16:creationId xmlns:a16="http://schemas.microsoft.com/office/drawing/2014/main" id="{36939FD5-40C4-7298-70B8-323AFF15AF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F3B72F1A-B182-2B48-8D14-25964AE85EE0}"/>
              </a:ext>
            </a:extLst>
          </p:cNvPr>
          <p:cNvSpPr>
            <a:spLocks noChangeArrowheads="1"/>
          </p:cNvSpPr>
          <p:nvPr/>
        </p:nvSpPr>
        <p:spPr bwMode="auto">
          <a:xfrm>
            <a:off x="250825" y="134938"/>
            <a:ext cx="8785225" cy="5632450"/>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NUEVOS CONCEPTOS Y NO TAN NUEVOS</a:t>
            </a:r>
          </a:p>
          <a:p>
            <a:pPr>
              <a:defRPr/>
            </a:pPr>
            <a:endParaRPr lang="es-ES" sz="1600" dirty="0">
              <a:latin typeface="+mj-lt"/>
              <a:cs typeface="Arial" pitchFamily="34" charset="0"/>
            </a:endParaRPr>
          </a:p>
          <a:p>
            <a:pPr>
              <a:buFont typeface="Wingdings" pitchFamily="2" charset="2"/>
              <a:buChar char="Ø"/>
              <a:defRPr/>
            </a:pPr>
            <a:r>
              <a:rPr lang="es-ES" sz="1600" b="1" i="1" dirty="0">
                <a:cs typeface="Arial" pitchFamily="34" charset="0"/>
              </a:rPr>
              <a:t> </a:t>
            </a:r>
            <a:r>
              <a:rPr lang="es-ES" sz="1600" b="1" i="1" dirty="0">
                <a:solidFill>
                  <a:srgbClr val="CC3300"/>
                </a:solidFill>
                <a:cs typeface="Arial" pitchFamily="34" charset="0"/>
              </a:rPr>
              <a:t>Reducir, reusar y reciclar (3R):  </a:t>
            </a:r>
            <a:r>
              <a:rPr lang="es-ES" sz="1600" b="1" dirty="0">
                <a:latin typeface="Arial" pitchFamily="34" charset="0"/>
                <a:cs typeface="Arial" pitchFamily="34" charset="0"/>
              </a:rPr>
              <a:t>La Iniciativa 3R tiene como objetivo promover las </a:t>
            </a:r>
            <a:r>
              <a:rPr lang="es-ES" sz="1600" b="1" i="1" dirty="0">
                <a:solidFill>
                  <a:srgbClr val="CC3300"/>
                </a:solidFill>
                <a:cs typeface="Arial" pitchFamily="34" charset="0"/>
              </a:rPr>
              <a:t>“tres erres”  </a:t>
            </a:r>
            <a:r>
              <a:rPr lang="es-ES" sz="1600" b="1" dirty="0">
                <a:latin typeface="Arial" pitchFamily="34" charset="0"/>
                <a:cs typeface="Arial" pitchFamily="34" charset="0"/>
              </a:rPr>
              <a:t>a nivel mundial con el fin de construir una sociedad con un ciclo de materiales racional a través del uso eficaz de los recursos y los materiales. </a:t>
            </a:r>
          </a:p>
          <a:p>
            <a:pPr>
              <a:defRPr/>
            </a:pPr>
            <a:endParaRPr lang="es-ES" sz="1000" b="1" dirty="0">
              <a:latin typeface="Arial" pitchFamily="34" charset="0"/>
              <a:cs typeface="Arial" pitchFamily="34" charset="0"/>
            </a:endParaRPr>
          </a:p>
          <a:p>
            <a:pPr algn="ctr">
              <a:defRPr/>
            </a:pPr>
            <a:r>
              <a:rPr lang="es-ES" sz="1600" b="1" dirty="0">
                <a:latin typeface="Arial" pitchFamily="34" charset="0"/>
                <a:cs typeface="Arial" pitchFamily="34" charset="0"/>
              </a:rPr>
              <a:t>Iniciativa acordada en la Cumbre del G8 celebrada en Isla del Mar, EE.UU., 2004</a:t>
            </a:r>
          </a:p>
          <a:p>
            <a:pPr algn="ctr">
              <a:defRPr/>
            </a:pPr>
            <a:r>
              <a:rPr lang="es-ES" sz="1600" b="1" dirty="0">
                <a:latin typeface="Arial" pitchFamily="34" charset="0"/>
                <a:cs typeface="Arial" pitchFamily="34" charset="0"/>
              </a:rPr>
              <a:t>Presentada oficialmente en una reunión ministerial celebrada en Tokio, Japón, 2005</a:t>
            </a:r>
          </a:p>
          <a:p>
            <a:pPr algn="ctr">
              <a:defRPr/>
            </a:pPr>
            <a:endParaRPr lang="es-ES" sz="1000" b="1" dirty="0">
              <a:latin typeface="Arial" pitchFamily="34" charset="0"/>
              <a:cs typeface="Arial" pitchFamily="34" charset="0"/>
            </a:endParaRPr>
          </a:p>
          <a:p>
            <a:pPr>
              <a:buFont typeface="Wingdings" pitchFamily="2" charset="2"/>
              <a:buChar char="Ø"/>
              <a:defRPr/>
            </a:pPr>
            <a:r>
              <a:rPr lang="es-ES" sz="1600" b="1" dirty="0">
                <a:latin typeface="Arial" pitchFamily="34" charset="0"/>
                <a:cs typeface="Arial" pitchFamily="34" charset="0"/>
              </a:rPr>
              <a:t> </a:t>
            </a:r>
            <a:r>
              <a:rPr lang="es-ES" sz="1600" b="1" i="1" dirty="0">
                <a:solidFill>
                  <a:srgbClr val="CC3300"/>
                </a:solidFill>
                <a:cs typeface="Arial" pitchFamily="34" charset="0"/>
              </a:rPr>
              <a:t>Reducir  </a:t>
            </a:r>
            <a:r>
              <a:rPr lang="es-ES" sz="1600" b="1" dirty="0">
                <a:latin typeface="Arial" pitchFamily="34" charset="0"/>
                <a:cs typeface="Arial" pitchFamily="34" charset="0"/>
              </a:rPr>
              <a:t>significa decidir utilizar las cosas de manera cuidadosa para reducir la cantidad de residuos generados</a:t>
            </a:r>
          </a:p>
          <a:p>
            <a:pPr>
              <a:buFont typeface="Wingdings" pitchFamily="2" charset="2"/>
              <a:buChar char="Ø"/>
              <a:defRPr/>
            </a:pPr>
            <a:r>
              <a:rPr lang="es-ES" sz="1600" b="1" dirty="0">
                <a:latin typeface="Arial" pitchFamily="34" charset="0"/>
                <a:cs typeface="Arial" pitchFamily="34" charset="0"/>
              </a:rPr>
              <a:t> </a:t>
            </a:r>
            <a:r>
              <a:rPr lang="es-ES" sz="1600" b="1" i="1" dirty="0">
                <a:solidFill>
                  <a:srgbClr val="CC3300"/>
                </a:solidFill>
                <a:cs typeface="Arial" pitchFamily="34" charset="0"/>
              </a:rPr>
              <a:t>Reutilizar  </a:t>
            </a:r>
            <a:r>
              <a:rPr lang="es-ES" sz="1600" b="1" dirty="0">
                <a:latin typeface="Arial" pitchFamily="34" charset="0"/>
                <a:cs typeface="Arial" pitchFamily="34" charset="0"/>
              </a:rPr>
              <a:t>implica el uso repetido de artículos o partes de artículos que todavía tienen aspectos o componentes utilizables</a:t>
            </a:r>
          </a:p>
          <a:p>
            <a:pPr>
              <a:buFont typeface="Wingdings" pitchFamily="2" charset="2"/>
              <a:buChar char="Ø"/>
              <a:defRPr/>
            </a:pPr>
            <a:r>
              <a:rPr lang="es-ES" sz="1600" b="1" dirty="0">
                <a:latin typeface="Arial" pitchFamily="34" charset="0"/>
                <a:cs typeface="Arial" pitchFamily="34" charset="0"/>
              </a:rPr>
              <a:t> </a:t>
            </a:r>
            <a:r>
              <a:rPr lang="es-ES" sz="1600" b="1" i="1" dirty="0">
                <a:solidFill>
                  <a:srgbClr val="CC3300"/>
                </a:solidFill>
                <a:cs typeface="Arial" pitchFamily="34" charset="0"/>
              </a:rPr>
              <a:t>Reciclar</a:t>
            </a:r>
            <a:r>
              <a:rPr lang="es-ES" sz="1600" b="1" dirty="0">
                <a:latin typeface="Arial" pitchFamily="34" charset="0"/>
                <a:cs typeface="Arial" pitchFamily="34" charset="0"/>
              </a:rPr>
              <a:t>  significa la utilización de los residuos como recursos en sí</a:t>
            </a:r>
          </a:p>
          <a:p>
            <a:pPr>
              <a:buFont typeface="Wingdings" pitchFamily="2" charset="2"/>
              <a:buChar char="Ø"/>
              <a:defRPr/>
            </a:pPr>
            <a:endParaRPr lang="es-ES" sz="1600" b="1" dirty="0">
              <a:latin typeface="Arial" pitchFamily="34" charset="0"/>
              <a:cs typeface="Arial" pitchFamily="34" charset="0"/>
            </a:endParaRPr>
          </a:p>
          <a:p>
            <a:pPr algn="ctr">
              <a:defRPr/>
            </a:pPr>
            <a:r>
              <a:rPr lang="es-ES" sz="1600" b="1" dirty="0">
                <a:solidFill>
                  <a:srgbClr val="FF9900"/>
                </a:solidFill>
                <a:cs typeface="Arial" pitchFamily="34" charset="0"/>
              </a:rPr>
              <a:t>Se puede lograr la minimización de residuos de una manera eficiente, centrándose principalmente en la primera de las 3R, “reducir”, seguida de la “reutilización” y el “reciclaje”</a:t>
            </a:r>
          </a:p>
          <a:p>
            <a:pPr>
              <a:defRPr/>
            </a:pPr>
            <a:endParaRPr lang="es-ES" sz="1600" b="1" dirty="0">
              <a:solidFill>
                <a:srgbClr val="FF9900"/>
              </a:solidFill>
              <a:cs typeface="Arial" pitchFamily="34" charset="0"/>
            </a:endParaRPr>
          </a:p>
          <a:p>
            <a:pPr>
              <a:defRPr/>
            </a:pPr>
            <a:r>
              <a:rPr lang="es-ES" sz="1600" b="1" dirty="0">
                <a:solidFill>
                  <a:srgbClr val="CC3300"/>
                </a:solidFill>
                <a:cs typeface="Arial" pitchFamily="34" charset="0"/>
              </a:rPr>
              <a:t>Valorización / Recuperación: </a:t>
            </a:r>
            <a:r>
              <a:rPr lang="es-ES" sz="1600" b="1" dirty="0">
                <a:latin typeface="Arial" pitchFamily="34" charset="0"/>
                <a:cs typeface="Arial" pitchFamily="34" charset="0"/>
              </a:rPr>
              <a:t>Proceso de extracción, almacenamiento, recolección, o procesamiento de los materiales del flujo de residuos para extraer y obtener valor agregado y desviar y dirigir el material a una nueva de valor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a:extLst>
              <a:ext uri="{FF2B5EF4-FFF2-40B4-BE49-F238E27FC236}">
                <a16:creationId xmlns:a16="http://schemas.microsoft.com/office/drawing/2014/main" id="{DE28D8BA-72CB-F542-6A50-DEFAFF5800D7}"/>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1" name="Rectangle 15">
            <a:extLst>
              <a:ext uri="{FF2B5EF4-FFF2-40B4-BE49-F238E27FC236}">
                <a16:creationId xmlns:a16="http://schemas.microsoft.com/office/drawing/2014/main" id="{E522A89D-DD06-8A8C-EC4A-2662B09E67AA}"/>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2" name="Rectangle 17">
            <a:extLst>
              <a:ext uri="{FF2B5EF4-FFF2-40B4-BE49-F238E27FC236}">
                <a16:creationId xmlns:a16="http://schemas.microsoft.com/office/drawing/2014/main" id="{74765828-99ED-A6F0-BB72-DF0ED13C687C}"/>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3" name="Rectangle 34">
            <a:extLst>
              <a:ext uri="{FF2B5EF4-FFF2-40B4-BE49-F238E27FC236}">
                <a16:creationId xmlns:a16="http://schemas.microsoft.com/office/drawing/2014/main" id="{013F8D4F-E78D-A4E1-9885-F68371346F70}"/>
              </a:ext>
            </a:extLst>
          </p:cNvPr>
          <p:cNvSpPr>
            <a:spLocks noChangeArrowheads="1"/>
          </p:cNvSpPr>
          <p:nvPr/>
        </p:nvSpPr>
        <p:spPr bwMode="auto">
          <a:xfrm>
            <a:off x="0" y="0"/>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4" name="Rectangle 36">
            <a:extLst>
              <a:ext uri="{FF2B5EF4-FFF2-40B4-BE49-F238E27FC236}">
                <a16:creationId xmlns:a16="http://schemas.microsoft.com/office/drawing/2014/main" id="{4859A502-5010-2C2F-164B-C80810659883}"/>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5" name="Rectangle 38">
            <a:extLst>
              <a:ext uri="{FF2B5EF4-FFF2-40B4-BE49-F238E27FC236}">
                <a16:creationId xmlns:a16="http://schemas.microsoft.com/office/drawing/2014/main" id="{8B465DCF-5865-57CB-5591-137323C2C7E8}"/>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6" name="Rectangle 75">
            <a:extLst>
              <a:ext uri="{FF2B5EF4-FFF2-40B4-BE49-F238E27FC236}">
                <a16:creationId xmlns:a16="http://schemas.microsoft.com/office/drawing/2014/main" id="{BF7AF8A1-38B3-F57A-9052-95C308E5887C}"/>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7" name="Rectangle 77">
            <a:extLst>
              <a:ext uri="{FF2B5EF4-FFF2-40B4-BE49-F238E27FC236}">
                <a16:creationId xmlns:a16="http://schemas.microsoft.com/office/drawing/2014/main" id="{10D771AC-6612-9E2C-250B-9EF301CEE994}"/>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38" name="Rectangle 79">
            <a:extLst>
              <a:ext uri="{FF2B5EF4-FFF2-40B4-BE49-F238E27FC236}">
                <a16:creationId xmlns:a16="http://schemas.microsoft.com/office/drawing/2014/main" id="{5267CA68-71BF-7769-99FD-2D943F169356}"/>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184413" name="Text Box 93">
            <a:extLst>
              <a:ext uri="{FF2B5EF4-FFF2-40B4-BE49-F238E27FC236}">
                <a16:creationId xmlns:a16="http://schemas.microsoft.com/office/drawing/2014/main" id="{FC4D237C-4017-6713-9B6B-609CCFA37F04}"/>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8140" name="47 Grupo">
            <a:extLst>
              <a:ext uri="{FF2B5EF4-FFF2-40B4-BE49-F238E27FC236}">
                <a16:creationId xmlns:a16="http://schemas.microsoft.com/office/drawing/2014/main" id="{A37A9F97-5865-9A2B-A976-05AB8CAADEEE}"/>
              </a:ext>
            </a:extLst>
          </p:cNvPr>
          <p:cNvGrpSpPr>
            <a:grpSpLocks/>
          </p:cNvGrpSpPr>
          <p:nvPr/>
        </p:nvGrpSpPr>
        <p:grpSpPr bwMode="auto">
          <a:xfrm>
            <a:off x="-11113" y="5661025"/>
            <a:ext cx="9155113" cy="1212850"/>
            <a:chOff x="-10343" y="5804883"/>
            <a:chExt cx="9190855" cy="1069354"/>
          </a:xfrm>
        </p:grpSpPr>
        <p:pic>
          <p:nvPicPr>
            <p:cNvPr id="48158" name="Picture 34">
              <a:extLst>
                <a:ext uri="{FF2B5EF4-FFF2-40B4-BE49-F238E27FC236}">
                  <a16:creationId xmlns:a16="http://schemas.microsoft.com/office/drawing/2014/main" id="{4337AF0C-1ADE-46B0-F685-4C5F5FFD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Picture 36">
              <a:extLst>
                <a:ext uri="{FF2B5EF4-FFF2-40B4-BE49-F238E27FC236}">
                  <a16:creationId xmlns:a16="http://schemas.microsoft.com/office/drawing/2014/main" id="{463BBA99-977B-621D-CBEF-095B1AF9E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Picture 38">
              <a:extLst>
                <a:ext uri="{FF2B5EF4-FFF2-40B4-BE49-F238E27FC236}">
                  <a16:creationId xmlns:a16="http://schemas.microsoft.com/office/drawing/2014/main" id="{E3AF76FD-262B-CBEE-A484-F9D5DE417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1" name="Picture 39">
              <a:extLst>
                <a:ext uri="{FF2B5EF4-FFF2-40B4-BE49-F238E27FC236}">
                  <a16:creationId xmlns:a16="http://schemas.microsoft.com/office/drawing/2014/main" id="{58D201E0-A2CC-C309-3117-5224F6D147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Picture 35">
              <a:extLst>
                <a:ext uri="{FF2B5EF4-FFF2-40B4-BE49-F238E27FC236}">
                  <a16:creationId xmlns:a16="http://schemas.microsoft.com/office/drawing/2014/main" id="{9DC760CE-F6DB-B1D4-7630-D9E046040C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41" name="Rectangle 13">
            <a:extLst>
              <a:ext uri="{FF2B5EF4-FFF2-40B4-BE49-F238E27FC236}">
                <a16:creationId xmlns:a16="http://schemas.microsoft.com/office/drawing/2014/main" id="{4D0D1557-30E2-642B-46A2-EA00A7D4DA07}"/>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2" name="Rectangle 15">
            <a:extLst>
              <a:ext uri="{FF2B5EF4-FFF2-40B4-BE49-F238E27FC236}">
                <a16:creationId xmlns:a16="http://schemas.microsoft.com/office/drawing/2014/main" id="{5DD37148-B038-308E-015D-4A8B2499668B}"/>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3" name="Rectangle 17">
            <a:extLst>
              <a:ext uri="{FF2B5EF4-FFF2-40B4-BE49-F238E27FC236}">
                <a16:creationId xmlns:a16="http://schemas.microsoft.com/office/drawing/2014/main" id="{4E66AE2E-AAD7-35AD-A6C9-CB6CC59553E5}"/>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4" name="Rectangle 34">
            <a:extLst>
              <a:ext uri="{FF2B5EF4-FFF2-40B4-BE49-F238E27FC236}">
                <a16:creationId xmlns:a16="http://schemas.microsoft.com/office/drawing/2014/main" id="{ADCDAB39-AD4D-721C-78F7-2394598AEB30}"/>
              </a:ext>
            </a:extLst>
          </p:cNvPr>
          <p:cNvSpPr>
            <a:spLocks noChangeArrowheads="1"/>
          </p:cNvSpPr>
          <p:nvPr/>
        </p:nvSpPr>
        <p:spPr bwMode="auto">
          <a:xfrm>
            <a:off x="0" y="-15875"/>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5" name="Rectangle 36">
            <a:extLst>
              <a:ext uri="{FF2B5EF4-FFF2-40B4-BE49-F238E27FC236}">
                <a16:creationId xmlns:a16="http://schemas.microsoft.com/office/drawing/2014/main" id="{9AF309BE-D231-4333-4EA8-1AE55FC42EC8}"/>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6" name="Rectangle 38">
            <a:extLst>
              <a:ext uri="{FF2B5EF4-FFF2-40B4-BE49-F238E27FC236}">
                <a16:creationId xmlns:a16="http://schemas.microsoft.com/office/drawing/2014/main" id="{1EB99E96-08B0-615C-A19F-8FD2D60A6CB7}"/>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7" name="Rectangle 75">
            <a:extLst>
              <a:ext uri="{FF2B5EF4-FFF2-40B4-BE49-F238E27FC236}">
                <a16:creationId xmlns:a16="http://schemas.microsoft.com/office/drawing/2014/main" id="{862C2597-74E5-2CAA-2C50-7A001E33F665}"/>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8" name="Rectangle 77">
            <a:extLst>
              <a:ext uri="{FF2B5EF4-FFF2-40B4-BE49-F238E27FC236}">
                <a16:creationId xmlns:a16="http://schemas.microsoft.com/office/drawing/2014/main" id="{CC295A56-214D-420E-033F-03BC804A2DED}"/>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8149" name="Rectangle 79">
            <a:extLst>
              <a:ext uri="{FF2B5EF4-FFF2-40B4-BE49-F238E27FC236}">
                <a16:creationId xmlns:a16="http://schemas.microsoft.com/office/drawing/2014/main" id="{A22E1140-5CD9-62C9-D18D-CBB6810DD869}"/>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63" name="Text Box 93">
            <a:extLst>
              <a:ext uri="{FF2B5EF4-FFF2-40B4-BE49-F238E27FC236}">
                <a16:creationId xmlns:a16="http://schemas.microsoft.com/office/drawing/2014/main" id="{65866613-64B7-0F31-ACD3-BB49FAB8C488}"/>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8151" name="63 Grupo">
            <a:extLst>
              <a:ext uri="{FF2B5EF4-FFF2-40B4-BE49-F238E27FC236}">
                <a16:creationId xmlns:a16="http://schemas.microsoft.com/office/drawing/2014/main" id="{0557B352-E49E-8163-4F29-4A6322157AE7}"/>
              </a:ext>
            </a:extLst>
          </p:cNvPr>
          <p:cNvGrpSpPr>
            <a:grpSpLocks/>
          </p:cNvGrpSpPr>
          <p:nvPr/>
        </p:nvGrpSpPr>
        <p:grpSpPr bwMode="auto">
          <a:xfrm>
            <a:off x="-11113" y="5645150"/>
            <a:ext cx="9155113" cy="1212850"/>
            <a:chOff x="-10343" y="5804883"/>
            <a:chExt cx="9190855" cy="1069354"/>
          </a:xfrm>
        </p:grpSpPr>
        <p:pic>
          <p:nvPicPr>
            <p:cNvPr id="48153" name="Picture 34">
              <a:extLst>
                <a:ext uri="{FF2B5EF4-FFF2-40B4-BE49-F238E27FC236}">
                  <a16:creationId xmlns:a16="http://schemas.microsoft.com/office/drawing/2014/main" id="{FC62C4AF-E4E4-10F2-306C-9821C0E0E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36">
              <a:extLst>
                <a:ext uri="{FF2B5EF4-FFF2-40B4-BE49-F238E27FC236}">
                  <a16:creationId xmlns:a16="http://schemas.microsoft.com/office/drawing/2014/main" id="{EE4C21D9-6576-1EF2-DD25-1EE27CBF9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38">
              <a:extLst>
                <a:ext uri="{FF2B5EF4-FFF2-40B4-BE49-F238E27FC236}">
                  <a16:creationId xmlns:a16="http://schemas.microsoft.com/office/drawing/2014/main" id="{A0FC2DD1-346C-5660-2244-FDCB92829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39">
              <a:extLst>
                <a:ext uri="{FF2B5EF4-FFF2-40B4-BE49-F238E27FC236}">
                  <a16:creationId xmlns:a16="http://schemas.microsoft.com/office/drawing/2014/main" id="{B9C76BE8-4309-3E06-EBFB-D34AA0DF3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Picture 35">
              <a:extLst>
                <a:ext uri="{FF2B5EF4-FFF2-40B4-BE49-F238E27FC236}">
                  <a16:creationId xmlns:a16="http://schemas.microsoft.com/office/drawing/2014/main" id="{9E3244CE-331C-C443-762F-CE3FEA4DC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685F5724-6C42-773D-FCF7-2C674231E620}"/>
              </a:ext>
            </a:extLst>
          </p:cNvPr>
          <p:cNvSpPr>
            <a:spLocks noChangeArrowheads="1"/>
          </p:cNvSpPr>
          <p:nvPr/>
        </p:nvSpPr>
        <p:spPr bwMode="auto">
          <a:xfrm>
            <a:off x="179388" y="44450"/>
            <a:ext cx="8856662" cy="5662613"/>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NUEVOS CONCEPTOS Y NO TAN NUEVOS</a:t>
            </a:r>
          </a:p>
          <a:p>
            <a:pPr>
              <a:defRPr/>
            </a:pPr>
            <a:endParaRPr lang="es-ES" sz="1200" dirty="0">
              <a:latin typeface="+mj-lt"/>
              <a:cs typeface="Arial" pitchFamily="34" charset="0"/>
            </a:endParaRPr>
          </a:p>
          <a:p>
            <a:pPr>
              <a:buFont typeface="Wingdings" pitchFamily="2" charset="2"/>
              <a:buChar char="Ø"/>
              <a:defRPr/>
            </a:pPr>
            <a:r>
              <a:rPr lang="es-ES" sz="2000" dirty="0"/>
              <a:t> </a:t>
            </a:r>
            <a:r>
              <a:rPr lang="es-ES" sz="2000" b="1" i="1" dirty="0">
                <a:solidFill>
                  <a:srgbClr val="CC3300"/>
                </a:solidFill>
                <a:cs typeface="Arial" pitchFamily="34" charset="0"/>
              </a:rPr>
              <a:t>Eficiencia de los recursos:  </a:t>
            </a:r>
            <a:r>
              <a:rPr lang="es-ES" sz="2000" dirty="0"/>
              <a:t>El objetivo de la eficiencia de los recursos es repensar el </a:t>
            </a:r>
            <a:r>
              <a:rPr lang="es-ES" sz="2000" b="1" i="1" dirty="0">
                <a:solidFill>
                  <a:srgbClr val="CC3300"/>
                </a:solidFill>
                <a:cs typeface="Arial" pitchFamily="34" charset="0"/>
              </a:rPr>
              <a:t>Ciclo de Vida </a:t>
            </a:r>
            <a:r>
              <a:rPr lang="es-ES" sz="2000" dirty="0"/>
              <a:t>de un producto desde la perspectiva de los recursos que intervienen en cada etapa; </a:t>
            </a:r>
            <a:r>
              <a:rPr lang="es-ES" sz="2000" i="1" dirty="0"/>
              <a:t>perder recursos como residuos es ineficiente</a:t>
            </a:r>
            <a:r>
              <a:rPr lang="es-ES" sz="2000" dirty="0"/>
              <a:t>. Esto puede incluir el repensar todo el diseño y preguntarse si las funciones que el producto proporciona al consumidor pueden ser prestadas en alguna otra forma</a:t>
            </a:r>
          </a:p>
          <a:p>
            <a:pPr>
              <a:buFont typeface="Wingdings" pitchFamily="2" charset="2"/>
              <a:buChar char="Ø"/>
              <a:defRPr/>
            </a:pPr>
            <a:endParaRPr lang="es-ES" sz="1000" dirty="0"/>
          </a:p>
          <a:p>
            <a:pPr>
              <a:buFont typeface="Wingdings" pitchFamily="2" charset="2"/>
              <a:buChar char="Ø"/>
              <a:defRPr/>
            </a:pPr>
            <a:r>
              <a:rPr lang="es-ES" sz="2000" dirty="0"/>
              <a:t> </a:t>
            </a:r>
            <a:r>
              <a:rPr lang="es-ES" sz="2000" b="1" i="1" dirty="0">
                <a:solidFill>
                  <a:srgbClr val="CC3300"/>
                </a:solidFill>
                <a:cs typeface="Arial" pitchFamily="34" charset="0"/>
              </a:rPr>
              <a:t>Simbiosis industrial: </a:t>
            </a:r>
            <a:r>
              <a:rPr lang="es-ES" sz="2000" dirty="0"/>
              <a:t>tipo particular de sinergia, aplicada a través de una </a:t>
            </a:r>
            <a:r>
              <a:rPr lang="es-AR" sz="2000" dirty="0"/>
              <a:t>estrategia empresarial que incentiva la colaboración entre empresas (tradicionalmente separadas) para hacer realidad nuevas oportunidades de negocio explorando maneras innovadoras de ponerlas en práctica (basadas en los conceptos de economía circular, usando los residuos de uno como materia prima del otro):</a:t>
            </a:r>
          </a:p>
          <a:p>
            <a:pPr marL="342900" indent="-342900">
              <a:buFont typeface="Wingdings" panose="05000000000000000000" pitchFamily="2" charset="2"/>
              <a:buChar char="ü"/>
              <a:defRPr/>
            </a:pPr>
            <a:r>
              <a:rPr lang="es-AR" sz="1800" dirty="0"/>
              <a:t> Dando valor añadido a recursos sobrantes</a:t>
            </a:r>
          </a:p>
          <a:p>
            <a:pPr marL="342900" indent="-342900">
              <a:buFont typeface="Wingdings" panose="05000000000000000000" pitchFamily="2" charset="2"/>
              <a:buChar char="ü"/>
              <a:defRPr/>
            </a:pPr>
            <a:r>
              <a:rPr lang="es-AR" sz="1800" dirty="0"/>
              <a:t> Encontrando soluciones innovadoras a la provisión de recursos</a:t>
            </a:r>
            <a:endParaRPr lang="es-E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a:extLst>
              <a:ext uri="{FF2B5EF4-FFF2-40B4-BE49-F238E27FC236}">
                <a16:creationId xmlns:a16="http://schemas.microsoft.com/office/drawing/2014/main" id="{248E6265-01F3-5B09-F7DE-1481817D9B76}"/>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55" name="Rectangle 15">
            <a:extLst>
              <a:ext uri="{FF2B5EF4-FFF2-40B4-BE49-F238E27FC236}">
                <a16:creationId xmlns:a16="http://schemas.microsoft.com/office/drawing/2014/main" id="{AC1CAE6D-51D3-4699-C013-C2995E88337E}"/>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56" name="Rectangle 17">
            <a:extLst>
              <a:ext uri="{FF2B5EF4-FFF2-40B4-BE49-F238E27FC236}">
                <a16:creationId xmlns:a16="http://schemas.microsoft.com/office/drawing/2014/main" id="{092FCB7A-C42C-E174-E233-139376D66C56}"/>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57" name="Rectangle 34">
            <a:extLst>
              <a:ext uri="{FF2B5EF4-FFF2-40B4-BE49-F238E27FC236}">
                <a16:creationId xmlns:a16="http://schemas.microsoft.com/office/drawing/2014/main" id="{CD000334-6878-A817-EB73-CD478930738D}"/>
              </a:ext>
            </a:extLst>
          </p:cNvPr>
          <p:cNvSpPr>
            <a:spLocks noChangeArrowheads="1"/>
          </p:cNvSpPr>
          <p:nvPr/>
        </p:nvSpPr>
        <p:spPr bwMode="auto">
          <a:xfrm>
            <a:off x="0" y="0"/>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58" name="Rectangle 36">
            <a:extLst>
              <a:ext uri="{FF2B5EF4-FFF2-40B4-BE49-F238E27FC236}">
                <a16:creationId xmlns:a16="http://schemas.microsoft.com/office/drawing/2014/main" id="{AA728B12-E4BB-4978-91E4-D36EDC8BCACE}"/>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59" name="Rectangle 38">
            <a:extLst>
              <a:ext uri="{FF2B5EF4-FFF2-40B4-BE49-F238E27FC236}">
                <a16:creationId xmlns:a16="http://schemas.microsoft.com/office/drawing/2014/main" id="{849DAC7A-CC47-15A5-091C-FA680621086A}"/>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0" name="Rectangle 75">
            <a:extLst>
              <a:ext uri="{FF2B5EF4-FFF2-40B4-BE49-F238E27FC236}">
                <a16:creationId xmlns:a16="http://schemas.microsoft.com/office/drawing/2014/main" id="{CEC0D57B-B24E-7579-8C8A-5BB45F9178E3}"/>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1" name="Rectangle 77">
            <a:extLst>
              <a:ext uri="{FF2B5EF4-FFF2-40B4-BE49-F238E27FC236}">
                <a16:creationId xmlns:a16="http://schemas.microsoft.com/office/drawing/2014/main" id="{AA6C3872-73EC-89B2-9D6E-640B773218F4}"/>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2" name="Rectangle 79">
            <a:extLst>
              <a:ext uri="{FF2B5EF4-FFF2-40B4-BE49-F238E27FC236}">
                <a16:creationId xmlns:a16="http://schemas.microsoft.com/office/drawing/2014/main" id="{7072CD13-8811-952F-C8F3-56B9A919D8E8}"/>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184413" name="Text Box 93">
            <a:extLst>
              <a:ext uri="{FF2B5EF4-FFF2-40B4-BE49-F238E27FC236}">
                <a16:creationId xmlns:a16="http://schemas.microsoft.com/office/drawing/2014/main" id="{A2B6CC4F-D851-1ECB-AA3F-3D36839919AB}"/>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9164" name="47 Grupo">
            <a:extLst>
              <a:ext uri="{FF2B5EF4-FFF2-40B4-BE49-F238E27FC236}">
                <a16:creationId xmlns:a16="http://schemas.microsoft.com/office/drawing/2014/main" id="{BA9B420A-F2CB-E5B7-E072-3006224C4483}"/>
              </a:ext>
            </a:extLst>
          </p:cNvPr>
          <p:cNvGrpSpPr>
            <a:grpSpLocks/>
          </p:cNvGrpSpPr>
          <p:nvPr/>
        </p:nvGrpSpPr>
        <p:grpSpPr bwMode="auto">
          <a:xfrm>
            <a:off x="-11113" y="5661025"/>
            <a:ext cx="9155113" cy="1212850"/>
            <a:chOff x="-10343" y="5804883"/>
            <a:chExt cx="9190855" cy="1069354"/>
          </a:xfrm>
        </p:grpSpPr>
        <p:pic>
          <p:nvPicPr>
            <p:cNvPr id="49182" name="Picture 34">
              <a:extLst>
                <a:ext uri="{FF2B5EF4-FFF2-40B4-BE49-F238E27FC236}">
                  <a16:creationId xmlns:a16="http://schemas.microsoft.com/office/drawing/2014/main" id="{BFA385E4-2E0A-0F98-2D9D-CC85A0466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36">
              <a:extLst>
                <a:ext uri="{FF2B5EF4-FFF2-40B4-BE49-F238E27FC236}">
                  <a16:creationId xmlns:a16="http://schemas.microsoft.com/office/drawing/2014/main" id="{6593DB74-DE19-4479-EA36-FC791697F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4" name="Picture 38">
              <a:extLst>
                <a:ext uri="{FF2B5EF4-FFF2-40B4-BE49-F238E27FC236}">
                  <a16:creationId xmlns:a16="http://schemas.microsoft.com/office/drawing/2014/main" id="{5BAD3C53-84AA-6C29-B775-991E1120C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5" name="Picture 39">
              <a:extLst>
                <a:ext uri="{FF2B5EF4-FFF2-40B4-BE49-F238E27FC236}">
                  <a16:creationId xmlns:a16="http://schemas.microsoft.com/office/drawing/2014/main" id="{E646FF0D-65F6-7DDB-F5CD-F1004A774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6" name="Picture 35">
              <a:extLst>
                <a:ext uri="{FF2B5EF4-FFF2-40B4-BE49-F238E27FC236}">
                  <a16:creationId xmlns:a16="http://schemas.microsoft.com/office/drawing/2014/main" id="{67FD3D54-F31A-D1A7-E673-B3A1542C50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5" name="Rectangle 13">
            <a:extLst>
              <a:ext uri="{FF2B5EF4-FFF2-40B4-BE49-F238E27FC236}">
                <a16:creationId xmlns:a16="http://schemas.microsoft.com/office/drawing/2014/main" id="{F36B93A3-90B4-368F-9386-3EE8203E6488}"/>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6" name="Rectangle 15">
            <a:extLst>
              <a:ext uri="{FF2B5EF4-FFF2-40B4-BE49-F238E27FC236}">
                <a16:creationId xmlns:a16="http://schemas.microsoft.com/office/drawing/2014/main" id="{984F4447-553F-8FD4-530E-8DBD8DB7491F}"/>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7" name="Rectangle 17">
            <a:extLst>
              <a:ext uri="{FF2B5EF4-FFF2-40B4-BE49-F238E27FC236}">
                <a16:creationId xmlns:a16="http://schemas.microsoft.com/office/drawing/2014/main" id="{B7AEE65B-4146-4517-E6F0-6F36660503DA}"/>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8" name="Rectangle 34">
            <a:extLst>
              <a:ext uri="{FF2B5EF4-FFF2-40B4-BE49-F238E27FC236}">
                <a16:creationId xmlns:a16="http://schemas.microsoft.com/office/drawing/2014/main" id="{6541F001-DEA2-3C0C-5D9D-4A3F06962D0D}"/>
              </a:ext>
            </a:extLst>
          </p:cNvPr>
          <p:cNvSpPr>
            <a:spLocks noChangeArrowheads="1"/>
          </p:cNvSpPr>
          <p:nvPr/>
        </p:nvSpPr>
        <p:spPr bwMode="auto">
          <a:xfrm>
            <a:off x="0" y="-15875"/>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69" name="Rectangle 36">
            <a:extLst>
              <a:ext uri="{FF2B5EF4-FFF2-40B4-BE49-F238E27FC236}">
                <a16:creationId xmlns:a16="http://schemas.microsoft.com/office/drawing/2014/main" id="{04524E39-1E81-BB5B-A758-E982E3140235}"/>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70" name="Rectangle 38">
            <a:extLst>
              <a:ext uri="{FF2B5EF4-FFF2-40B4-BE49-F238E27FC236}">
                <a16:creationId xmlns:a16="http://schemas.microsoft.com/office/drawing/2014/main" id="{8F0371FB-2E2B-F4DC-0346-C3C7EAE451B5}"/>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71" name="Rectangle 75">
            <a:extLst>
              <a:ext uri="{FF2B5EF4-FFF2-40B4-BE49-F238E27FC236}">
                <a16:creationId xmlns:a16="http://schemas.microsoft.com/office/drawing/2014/main" id="{79C10032-632C-AB20-AE01-F50E18A51141}"/>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72" name="Rectangle 77">
            <a:extLst>
              <a:ext uri="{FF2B5EF4-FFF2-40B4-BE49-F238E27FC236}">
                <a16:creationId xmlns:a16="http://schemas.microsoft.com/office/drawing/2014/main" id="{487396A8-A85B-6A2C-EE83-B99E896ED905}"/>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49173" name="Rectangle 79">
            <a:extLst>
              <a:ext uri="{FF2B5EF4-FFF2-40B4-BE49-F238E27FC236}">
                <a16:creationId xmlns:a16="http://schemas.microsoft.com/office/drawing/2014/main" id="{F7E17224-2D78-8140-D1D1-7B1527E40FA9}"/>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63" name="Text Box 93">
            <a:extLst>
              <a:ext uri="{FF2B5EF4-FFF2-40B4-BE49-F238E27FC236}">
                <a16:creationId xmlns:a16="http://schemas.microsoft.com/office/drawing/2014/main" id="{6AF44952-B3D1-BAAD-3764-86FAC047EA45}"/>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49175" name="63 Grupo">
            <a:extLst>
              <a:ext uri="{FF2B5EF4-FFF2-40B4-BE49-F238E27FC236}">
                <a16:creationId xmlns:a16="http://schemas.microsoft.com/office/drawing/2014/main" id="{7F0B3D1F-06AA-C4EC-EEF8-0B1E0486DAC6}"/>
              </a:ext>
            </a:extLst>
          </p:cNvPr>
          <p:cNvGrpSpPr>
            <a:grpSpLocks/>
          </p:cNvGrpSpPr>
          <p:nvPr/>
        </p:nvGrpSpPr>
        <p:grpSpPr bwMode="auto">
          <a:xfrm>
            <a:off x="-11113" y="5645150"/>
            <a:ext cx="9155113" cy="1212850"/>
            <a:chOff x="-10343" y="5804883"/>
            <a:chExt cx="9190855" cy="1069354"/>
          </a:xfrm>
        </p:grpSpPr>
        <p:pic>
          <p:nvPicPr>
            <p:cNvPr id="49177" name="Picture 34">
              <a:extLst>
                <a:ext uri="{FF2B5EF4-FFF2-40B4-BE49-F238E27FC236}">
                  <a16:creationId xmlns:a16="http://schemas.microsoft.com/office/drawing/2014/main" id="{4C68934D-B796-37B7-D749-206B12024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36">
              <a:extLst>
                <a:ext uri="{FF2B5EF4-FFF2-40B4-BE49-F238E27FC236}">
                  <a16:creationId xmlns:a16="http://schemas.microsoft.com/office/drawing/2014/main" id="{57BFC6B7-F284-B78C-0F4F-D1B34EBE7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38">
              <a:extLst>
                <a:ext uri="{FF2B5EF4-FFF2-40B4-BE49-F238E27FC236}">
                  <a16:creationId xmlns:a16="http://schemas.microsoft.com/office/drawing/2014/main" id="{A831FEB9-68BF-1338-108D-E1B0B73F2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0" name="Picture 39">
              <a:extLst>
                <a:ext uri="{FF2B5EF4-FFF2-40B4-BE49-F238E27FC236}">
                  <a16:creationId xmlns:a16="http://schemas.microsoft.com/office/drawing/2014/main" id="{FC04E2EF-CE2F-E578-384A-B7CF011B82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35">
              <a:extLst>
                <a:ext uri="{FF2B5EF4-FFF2-40B4-BE49-F238E27FC236}">
                  <a16:creationId xmlns:a16="http://schemas.microsoft.com/office/drawing/2014/main" id="{C2986500-E2AB-857D-52A1-3948DCA641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F732AF96-C979-A567-EECD-B3A12044854D}"/>
              </a:ext>
            </a:extLst>
          </p:cNvPr>
          <p:cNvSpPr>
            <a:spLocks noChangeArrowheads="1"/>
          </p:cNvSpPr>
          <p:nvPr/>
        </p:nvSpPr>
        <p:spPr bwMode="auto">
          <a:xfrm>
            <a:off x="250825" y="642938"/>
            <a:ext cx="8785225" cy="5816600"/>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NUEVOS CONCEPTOS Y NO TAN NUEVOS</a:t>
            </a:r>
          </a:p>
          <a:p>
            <a:pPr>
              <a:defRPr/>
            </a:pPr>
            <a:endParaRPr lang="es-ES" sz="1600" dirty="0">
              <a:latin typeface="+mj-lt"/>
              <a:cs typeface="Arial" pitchFamily="34" charset="0"/>
            </a:endParaRPr>
          </a:p>
          <a:p>
            <a:pPr>
              <a:buFont typeface="Wingdings" pitchFamily="2" charset="2"/>
              <a:buChar char="Ø"/>
              <a:defRPr/>
            </a:pPr>
            <a:r>
              <a:rPr lang="es-ES" sz="1600" b="1" dirty="0">
                <a:latin typeface="+mj-lt"/>
                <a:cs typeface="Arial" pitchFamily="34" charset="0"/>
              </a:rPr>
              <a:t> </a:t>
            </a:r>
            <a:r>
              <a:rPr lang="es-ES" sz="1600" b="1" i="1" dirty="0">
                <a:solidFill>
                  <a:srgbClr val="CC3300"/>
                </a:solidFill>
                <a:cs typeface="Arial" pitchFamily="34" charset="0"/>
              </a:rPr>
              <a:t>Ciclo de vida:  </a:t>
            </a:r>
            <a:r>
              <a:rPr lang="es-ES" sz="1600" b="1" dirty="0">
                <a:latin typeface="Arial" pitchFamily="34" charset="0"/>
                <a:cs typeface="Arial" pitchFamily="34" charset="0"/>
              </a:rPr>
              <a:t>El concepto de ciclo de vida amplía el enfoque tradicional centrado en las plantas y los procesos de fabricación, e incorpora diversos aspectos del ciclo de vida completo de un producto </a:t>
            </a:r>
            <a:r>
              <a:rPr lang="es-ES" sz="1600" b="1" i="1" dirty="0">
                <a:solidFill>
                  <a:srgbClr val="CC3300"/>
                </a:solidFill>
                <a:cs typeface="Arial" pitchFamily="34" charset="0"/>
              </a:rPr>
              <a:t>“de la cuna a la cuna” </a:t>
            </a:r>
            <a:r>
              <a:rPr lang="es-ES" sz="1600" dirty="0">
                <a:cs typeface="Arial" pitchFamily="34" charset="0"/>
              </a:rPr>
              <a:t>, </a:t>
            </a:r>
            <a:r>
              <a:rPr lang="es-ES" sz="1600" b="1" dirty="0">
                <a:latin typeface="Arial" pitchFamily="34" charset="0"/>
                <a:cs typeface="Arial" pitchFamily="34" charset="0"/>
              </a:rPr>
              <a:t>desde la extracción de recursos, pasando por la fabricación y el uso del producto, hasta el tratamiento final del producto desechado.</a:t>
            </a:r>
          </a:p>
          <a:p>
            <a:pPr>
              <a:buFont typeface="Wingdings" pitchFamily="2" charset="2"/>
              <a:buChar char="Ø"/>
              <a:defRPr/>
            </a:pPr>
            <a:endParaRPr lang="es-ES" sz="1600" b="1" dirty="0">
              <a:latin typeface="Arial" pitchFamily="34" charset="0"/>
              <a:cs typeface="Arial" pitchFamily="34" charset="0"/>
            </a:endParaRPr>
          </a:p>
          <a:p>
            <a:pPr>
              <a:buFont typeface="Wingdings" pitchFamily="2" charset="2"/>
              <a:buChar char="Ø"/>
              <a:defRPr/>
            </a:pPr>
            <a:r>
              <a:rPr lang="es-ES" sz="1600" b="1" dirty="0"/>
              <a:t> </a:t>
            </a:r>
            <a:r>
              <a:rPr lang="es-ES" sz="1600" b="1" i="1" dirty="0">
                <a:solidFill>
                  <a:srgbClr val="CC3300"/>
                </a:solidFill>
                <a:cs typeface="Arial" pitchFamily="34" charset="0"/>
              </a:rPr>
              <a:t>Enfoque de ciclo de vida:  </a:t>
            </a:r>
            <a:r>
              <a:rPr lang="es-ES" sz="1600" b="1" dirty="0">
                <a:latin typeface="Arial" pitchFamily="34" charset="0"/>
                <a:cs typeface="Arial" pitchFamily="34" charset="0"/>
              </a:rPr>
              <a:t>Examina un producto y su paso a través de las distintas etapas de un ciclo de vida desde el principio: la extracción de materias primas, fabricación, envasado, transporte, distribución, venta, uso y final de vida, cuando entra en el sistema de gestión de residuos y las fases posteriores de la jerarquía de manejo de residuos. </a:t>
            </a:r>
          </a:p>
          <a:p>
            <a:pPr>
              <a:defRPr/>
            </a:pPr>
            <a:endParaRPr lang="es-ES" sz="1600" b="1" dirty="0">
              <a:latin typeface="Arial" pitchFamily="34" charset="0"/>
              <a:cs typeface="Arial" pitchFamily="34" charset="0"/>
            </a:endParaRPr>
          </a:p>
          <a:p>
            <a:pPr>
              <a:buFont typeface="Wingdings" pitchFamily="2" charset="2"/>
              <a:buChar char="Ø"/>
              <a:defRPr/>
            </a:pPr>
            <a:r>
              <a:rPr lang="es-ES" sz="1600" b="1" dirty="0">
                <a:latin typeface="Arial" pitchFamily="34" charset="0"/>
                <a:cs typeface="Arial" pitchFamily="34" charset="0"/>
              </a:rPr>
              <a:t> </a:t>
            </a:r>
            <a:r>
              <a:rPr lang="es-ES" sz="1600" b="1" i="1" dirty="0">
                <a:solidFill>
                  <a:srgbClr val="CC3300"/>
                </a:solidFill>
                <a:cs typeface="Arial" pitchFamily="34" charset="0"/>
              </a:rPr>
              <a:t>Evaluación del ciclo de vida:  </a:t>
            </a:r>
            <a:r>
              <a:rPr lang="es-ES" sz="1600" b="1" dirty="0">
                <a:latin typeface="Arial" pitchFamily="34" charset="0"/>
                <a:cs typeface="Arial" pitchFamily="34" charset="0"/>
              </a:rPr>
              <a:t>incluye un inventario de entrada de materias primas, productos químicos de proceso, energía y agua, así como un inventario de las emisiones y la generación de residuos, y sus respectivos impactos ambientales, en cada etapa del ciclo de vida que ofrece oportunidades para intervenciones para prevenir o reducir las cantidades de residuos y/o su nivel de peligrosidad.</a:t>
            </a:r>
          </a:p>
          <a:p>
            <a:pPr>
              <a:defRPr/>
            </a:pPr>
            <a:endParaRPr lang="es-ES" sz="1500" b="1" dirty="0">
              <a:latin typeface="Arial" pitchFamily="34" charset="0"/>
              <a:cs typeface="Arial" pitchFamily="34" charset="0"/>
            </a:endParaRPr>
          </a:p>
          <a:p>
            <a:pPr>
              <a:defRPr/>
            </a:pPr>
            <a:endParaRPr lang="es-ES" sz="1500" b="1" dirty="0">
              <a:latin typeface="Arial" pitchFamily="34" charset="0"/>
              <a:cs typeface="Arial" pitchFamily="34" charset="0"/>
            </a:endParaRPr>
          </a:p>
          <a:p>
            <a:pPr>
              <a:defRPr/>
            </a:pPr>
            <a:endParaRPr lang="es-ES" sz="1500" b="1" dirty="0">
              <a:latin typeface="Arial" pitchFamily="34" charset="0"/>
              <a:cs typeface="Arial" pitchFamily="34" charset="0"/>
            </a:endParaRPr>
          </a:p>
          <a:p>
            <a:pPr>
              <a:defRPr/>
            </a:pPr>
            <a:endParaRPr lang="es-ES" sz="15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a:extLst>
              <a:ext uri="{FF2B5EF4-FFF2-40B4-BE49-F238E27FC236}">
                <a16:creationId xmlns:a16="http://schemas.microsoft.com/office/drawing/2014/main" id="{9BF428C1-15A9-7F20-039A-939AB5C7F4D0}"/>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79" name="Rectangle 15">
            <a:extLst>
              <a:ext uri="{FF2B5EF4-FFF2-40B4-BE49-F238E27FC236}">
                <a16:creationId xmlns:a16="http://schemas.microsoft.com/office/drawing/2014/main" id="{168EADCC-0DD6-2F1A-8286-AAA35ED03490}"/>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0" name="Rectangle 17">
            <a:extLst>
              <a:ext uri="{FF2B5EF4-FFF2-40B4-BE49-F238E27FC236}">
                <a16:creationId xmlns:a16="http://schemas.microsoft.com/office/drawing/2014/main" id="{38E9E43F-4BF4-E77D-8B5F-04B28032B3D4}"/>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1" name="Rectangle 34">
            <a:extLst>
              <a:ext uri="{FF2B5EF4-FFF2-40B4-BE49-F238E27FC236}">
                <a16:creationId xmlns:a16="http://schemas.microsoft.com/office/drawing/2014/main" id="{43355FC3-6753-3D38-F839-AB24D118D308}"/>
              </a:ext>
            </a:extLst>
          </p:cNvPr>
          <p:cNvSpPr>
            <a:spLocks noChangeArrowheads="1"/>
          </p:cNvSpPr>
          <p:nvPr/>
        </p:nvSpPr>
        <p:spPr bwMode="auto">
          <a:xfrm>
            <a:off x="0" y="0"/>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2" name="Rectangle 36">
            <a:extLst>
              <a:ext uri="{FF2B5EF4-FFF2-40B4-BE49-F238E27FC236}">
                <a16:creationId xmlns:a16="http://schemas.microsoft.com/office/drawing/2014/main" id="{9F8526B3-7B1C-3F2A-9FD9-FB93FB4D19C2}"/>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3" name="Rectangle 38">
            <a:extLst>
              <a:ext uri="{FF2B5EF4-FFF2-40B4-BE49-F238E27FC236}">
                <a16:creationId xmlns:a16="http://schemas.microsoft.com/office/drawing/2014/main" id="{02B598D9-220E-53B2-73BD-4B11EF4385C0}"/>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4" name="Rectangle 75">
            <a:extLst>
              <a:ext uri="{FF2B5EF4-FFF2-40B4-BE49-F238E27FC236}">
                <a16:creationId xmlns:a16="http://schemas.microsoft.com/office/drawing/2014/main" id="{097476A5-E25F-C18F-AA95-3AA62EBBAE97}"/>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5" name="Rectangle 77">
            <a:extLst>
              <a:ext uri="{FF2B5EF4-FFF2-40B4-BE49-F238E27FC236}">
                <a16:creationId xmlns:a16="http://schemas.microsoft.com/office/drawing/2014/main" id="{209D3C74-EB3E-E00B-CB4C-C7D035676FF0}"/>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86" name="Rectangle 79">
            <a:extLst>
              <a:ext uri="{FF2B5EF4-FFF2-40B4-BE49-F238E27FC236}">
                <a16:creationId xmlns:a16="http://schemas.microsoft.com/office/drawing/2014/main" id="{2E288380-086D-C250-8BE8-8D020CD6FDFC}"/>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184413" name="Text Box 93">
            <a:extLst>
              <a:ext uri="{FF2B5EF4-FFF2-40B4-BE49-F238E27FC236}">
                <a16:creationId xmlns:a16="http://schemas.microsoft.com/office/drawing/2014/main" id="{D5F0D88C-0779-5B57-2365-8952F68B83F1}"/>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0188" name="47 Grupo">
            <a:extLst>
              <a:ext uri="{FF2B5EF4-FFF2-40B4-BE49-F238E27FC236}">
                <a16:creationId xmlns:a16="http://schemas.microsoft.com/office/drawing/2014/main" id="{CB068770-19A4-14EA-C3F7-BEF9A2890AB6}"/>
              </a:ext>
            </a:extLst>
          </p:cNvPr>
          <p:cNvGrpSpPr>
            <a:grpSpLocks/>
          </p:cNvGrpSpPr>
          <p:nvPr/>
        </p:nvGrpSpPr>
        <p:grpSpPr bwMode="auto">
          <a:xfrm>
            <a:off x="-11113" y="5661025"/>
            <a:ext cx="9155113" cy="1212850"/>
            <a:chOff x="-10343" y="5804883"/>
            <a:chExt cx="9190855" cy="1069354"/>
          </a:xfrm>
        </p:grpSpPr>
        <p:pic>
          <p:nvPicPr>
            <p:cNvPr id="50206" name="Picture 34">
              <a:extLst>
                <a:ext uri="{FF2B5EF4-FFF2-40B4-BE49-F238E27FC236}">
                  <a16:creationId xmlns:a16="http://schemas.microsoft.com/office/drawing/2014/main" id="{A6D99BFA-600A-C968-34D9-097D84947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36">
              <a:extLst>
                <a:ext uri="{FF2B5EF4-FFF2-40B4-BE49-F238E27FC236}">
                  <a16:creationId xmlns:a16="http://schemas.microsoft.com/office/drawing/2014/main" id="{D29A850A-4D75-CEF8-1034-B58E8F45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8" name="Picture 38">
              <a:extLst>
                <a:ext uri="{FF2B5EF4-FFF2-40B4-BE49-F238E27FC236}">
                  <a16:creationId xmlns:a16="http://schemas.microsoft.com/office/drawing/2014/main" id="{C011AEC0-0A88-7B2D-7AC3-80692966E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9" name="Picture 39">
              <a:extLst>
                <a:ext uri="{FF2B5EF4-FFF2-40B4-BE49-F238E27FC236}">
                  <a16:creationId xmlns:a16="http://schemas.microsoft.com/office/drawing/2014/main" id="{A1C9B627-FE6F-8149-08E9-1C76B7850A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0" name="Picture 35">
              <a:extLst>
                <a:ext uri="{FF2B5EF4-FFF2-40B4-BE49-F238E27FC236}">
                  <a16:creationId xmlns:a16="http://schemas.microsoft.com/office/drawing/2014/main" id="{B2A3D36C-E1EB-D7F1-D5F9-3B9A77DE7A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9" name="Rectangle 13">
            <a:extLst>
              <a:ext uri="{FF2B5EF4-FFF2-40B4-BE49-F238E27FC236}">
                <a16:creationId xmlns:a16="http://schemas.microsoft.com/office/drawing/2014/main" id="{D0D35430-A6EC-0872-3108-AF0B77C89DC3}"/>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0" name="Rectangle 15">
            <a:extLst>
              <a:ext uri="{FF2B5EF4-FFF2-40B4-BE49-F238E27FC236}">
                <a16:creationId xmlns:a16="http://schemas.microsoft.com/office/drawing/2014/main" id="{9D7E2579-EC06-3862-5B15-494E685C697C}"/>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1" name="Rectangle 17">
            <a:extLst>
              <a:ext uri="{FF2B5EF4-FFF2-40B4-BE49-F238E27FC236}">
                <a16:creationId xmlns:a16="http://schemas.microsoft.com/office/drawing/2014/main" id="{ED4C1670-9978-922A-4D8D-66B03107A826}"/>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2" name="Rectangle 34">
            <a:extLst>
              <a:ext uri="{FF2B5EF4-FFF2-40B4-BE49-F238E27FC236}">
                <a16:creationId xmlns:a16="http://schemas.microsoft.com/office/drawing/2014/main" id="{D7C99415-D16C-4A97-4A0A-4A3798B2002D}"/>
              </a:ext>
            </a:extLst>
          </p:cNvPr>
          <p:cNvSpPr>
            <a:spLocks noChangeArrowheads="1"/>
          </p:cNvSpPr>
          <p:nvPr/>
        </p:nvSpPr>
        <p:spPr bwMode="auto">
          <a:xfrm>
            <a:off x="0" y="-15875"/>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3" name="Rectangle 36">
            <a:extLst>
              <a:ext uri="{FF2B5EF4-FFF2-40B4-BE49-F238E27FC236}">
                <a16:creationId xmlns:a16="http://schemas.microsoft.com/office/drawing/2014/main" id="{B72EB15C-A6A2-525F-6350-3B6877BBDB46}"/>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4" name="Rectangle 38">
            <a:extLst>
              <a:ext uri="{FF2B5EF4-FFF2-40B4-BE49-F238E27FC236}">
                <a16:creationId xmlns:a16="http://schemas.microsoft.com/office/drawing/2014/main" id="{E1B318A3-313B-E47D-3CE5-1512A9F6C4BE}"/>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5" name="Rectangle 75">
            <a:extLst>
              <a:ext uri="{FF2B5EF4-FFF2-40B4-BE49-F238E27FC236}">
                <a16:creationId xmlns:a16="http://schemas.microsoft.com/office/drawing/2014/main" id="{668F7ED9-44B1-19D6-BA98-9A7E63D02E7D}"/>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6" name="Rectangle 77">
            <a:extLst>
              <a:ext uri="{FF2B5EF4-FFF2-40B4-BE49-F238E27FC236}">
                <a16:creationId xmlns:a16="http://schemas.microsoft.com/office/drawing/2014/main" id="{8781532D-16DD-4818-FFC8-03AE9B7B82DA}"/>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0197" name="Rectangle 79">
            <a:extLst>
              <a:ext uri="{FF2B5EF4-FFF2-40B4-BE49-F238E27FC236}">
                <a16:creationId xmlns:a16="http://schemas.microsoft.com/office/drawing/2014/main" id="{9FE07C1C-174F-A777-29CB-CA199F144374}"/>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63" name="Text Box 93">
            <a:extLst>
              <a:ext uri="{FF2B5EF4-FFF2-40B4-BE49-F238E27FC236}">
                <a16:creationId xmlns:a16="http://schemas.microsoft.com/office/drawing/2014/main" id="{9ACD99BB-DC89-8F86-4886-B28E5674C0F5}"/>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0199" name="63 Grupo">
            <a:extLst>
              <a:ext uri="{FF2B5EF4-FFF2-40B4-BE49-F238E27FC236}">
                <a16:creationId xmlns:a16="http://schemas.microsoft.com/office/drawing/2014/main" id="{35C96301-536F-8F8B-2227-4416134BFDCA}"/>
              </a:ext>
            </a:extLst>
          </p:cNvPr>
          <p:cNvGrpSpPr>
            <a:grpSpLocks/>
          </p:cNvGrpSpPr>
          <p:nvPr/>
        </p:nvGrpSpPr>
        <p:grpSpPr bwMode="auto">
          <a:xfrm>
            <a:off x="-11113" y="5645150"/>
            <a:ext cx="9155113" cy="1212850"/>
            <a:chOff x="-10343" y="5804883"/>
            <a:chExt cx="9190855" cy="1069354"/>
          </a:xfrm>
        </p:grpSpPr>
        <p:pic>
          <p:nvPicPr>
            <p:cNvPr id="50201" name="Picture 34">
              <a:extLst>
                <a:ext uri="{FF2B5EF4-FFF2-40B4-BE49-F238E27FC236}">
                  <a16:creationId xmlns:a16="http://schemas.microsoft.com/office/drawing/2014/main" id="{00A9F3B8-C636-73E5-CB98-30A1D78F4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2" name="Picture 36">
              <a:extLst>
                <a:ext uri="{FF2B5EF4-FFF2-40B4-BE49-F238E27FC236}">
                  <a16:creationId xmlns:a16="http://schemas.microsoft.com/office/drawing/2014/main" id="{1A7C2657-C3EA-28FC-0CC5-D86B4F29D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3" name="Picture 38">
              <a:extLst>
                <a:ext uri="{FF2B5EF4-FFF2-40B4-BE49-F238E27FC236}">
                  <a16:creationId xmlns:a16="http://schemas.microsoft.com/office/drawing/2014/main" id="{BB770DC8-0646-003A-7DEA-032A2C18B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39">
              <a:extLst>
                <a:ext uri="{FF2B5EF4-FFF2-40B4-BE49-F238E27FC236}">
                  <a16:creationId xmlns:a16="http://schemas.microsoft.com/office/drawing/2014/main" id="{75EE7841-B77F-C922-A571-3EDEAEC8C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35">
              <a:extLst>
                <a:ext uri="{FF2B5EF4-FFF2-40B4-BE49-F238E27FC236}">
                  <a16:creationId xmlns:a16="http://schemas.microsoft.com/office/drawing/2014/main" id="{FE054DC2-1A71-8BD4-AD81-26E7E37C82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34149600-7B62-C11B-4FB4-DC52BA4307DE}"/>
              </a:ext>
            </a:extLst>
          </p:cNvPr>
          <p:cNvSpPr>
            <a:spLocks noChangeArrowheads="1"/>
          </p:cNvSpPr>
          <p:nvPr/>
        </p:nvSpPr>
        <p:spPr bwMode="auto">
          <a:xfrm>
            <a:off x="250825" y="158750"/>
            <a:ext cx="8785225" cy="5770563"/>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NUEVOS CONCEPTOS Y NO TAN NUEVOS</a:t>
            </a:r>
          </a:p>
          <a:p>
            <a:pPr>
              <a:defRPr/>
            </a:pPr>
            <a:endParaRPr lang="es-ES" sz="1000" dirty="0">
              <a:latin typeface="+mj-lt"/>
              <a:cs typeface="Arial" pitchFamily="34" charset="0"/>
            </a:endParaRPr>
          </a:p>
          <a:p>
            <a:pPr>
              <a:buFont typeface="Wingdings" pitchFamily="2" charset="2"/>
              <a:buChar char="Ø"/>
              <a:defRPr/>
            </a:pPr>
            <a:r>
              <a:rPr lang="es-ES" sz="1500" b="1" dirty="0">
                <a:latin typeface="Arial" pitchFamily="34" charset="0"/>
                <a:cs typeface="Arial" pitchFamily="34" charset="0"/>
              </a:rPr>
              <a:t> </a:t>
            </a:r>
            <a:r>
              <a:rPr lang="es-ES" sz="1500" b="1" i="1" dirty="0">
                <a:solidFill>
                  <a:srgbClr val="CC3300"/>
                </a:solidFill>
                <a:cs typeface="Arial" pitchFamily="34" charset="0"/>
              </a:rPr>
              <a:t>“De la cuna a la cuna”:  </a:t>
            </a:r>
            <a:r>
              <a:rPr lang="es-ES" sz="1500" b="1" dirty="0">
                <a:latin typeface="Arial" pitchFamily="34" charset="0"/>
                <a:cs typeface="Arial" pitchFamily="34" charset="0"/>
              </a:rPr>
              <a:t>Se centra, ante todo, en la definición de la intención que subyace al diseño de un producto en términos de su impacto positivo, es decir, sus beneficios sociales, económicos y medioambientales. Propone abandonar por completo la linealidad del modelo </a:t>
            </a:r>
            <a:r>
              <a:rPr lang="es-ES" sz="1500" b="1" i="1" dirty="0">
                <a:solidFill>
                  <a:srgbClr val="CC3300"/>
                </a:solidFill>
                <a:cs typeface="Arial" pitchFamily="34" charset="0"/>
              </a:rPr>
              <a:t>“de la cuna a la tumba”</a:t>
            </a:r>
            <a:r>
              <a:rPr lang="es-ES" sz="1500" b="1" dirty="0">
                <a:latin typeface="Arial" pitchFamily="34" charset="0"/>
                <a:cs typeface="Arial" pitchFamily="34" charset="0"/>
              </a:rPr>
              <a:t>  por el enfoque del </a:t>
            </a:r>
            <a:r>
              <a:rPr lang="es-ES" sz="1500" b="1" i="1" dirty="0">
                <a:solidFill>
                  <a:srgbClr val="CC3300"/>
                </a:solidFill>
                <a:cs typeface="Arial" pitchFamily="34" charset="0"/>
              </a:rPr>
              <a:t>Ciclo de Vida</a:t>
            </a:r>
            <a:r>
              <a:rPr lang="es-ES" sz="1500" b="1" dirty="0">
                <a:latin typeface="Arial" pitchFamily="34" charset="0"/>
                <a:cs typeface="Arial" pitchFamily="34" charset="0"/>
              </a:rPr>
              <a:t>. </a:t>
            </a:r>
          </a:p>
          <a:p>
            <a:pPr>
              <a:defRPr/>
            </a:pPr>
            <a:endParaRPr lang="es-ES" sz="1000" b="1" dirty="0">
              <a:latin typeface="Arial" pitchFamily="34" charset="0"/>
              <a:cs typeface="Arial" pitchFamily="34" charset="0"/>
            </a:endParaRPr>
          </a:p>
          <a:p>
            <a:pPr>
              <a:defRPr/>
            </a:pPr>
            <a:r>
              <a:rPr lang="es-ES" sz="1500" b="1" dirty="0">
                <a:latin typeface="Arial" pitchFamily="34" charset="0"/>
                <a:cs typeface="Arial" pitchFamily="34" charset="0"/>
              </a:rPr>
              <a:t>Este enfoque plantea un concepto circular basado en un modelo tomado del mundo natural: los materiales residuales del metabolismo de un organismo constituyen un alimento para otro organismo, sin la pérdida de calidad que los dejaría finalmente inservibles.</a:t>
            </a:r>
          </a:p>
          <a:p>
            <a:pPr>
              <a:defRPr/>
            </a:pPr>
            <a:r>
              <a:rPr lang="es-ES" sz="1000" b="1" dirty="0">
                <a:latin typeface="Arial" pitchFamily="34" charset="0"/>
                <a:cs typeface="Arial" pitchFamily="34" charset="0"/>
              </a:rPr>
              <a:t> </a:t>
            </a:r>
          </a:p>
          <a:p>
            <a:pPr>
              <a:defRPr/>
            </a:pPr>
            <a:r>
              <a:rPr lang="es-ES" sz="1500" b="1" dirty="0">
                <a:latin typeface="Arial" pitchFamily="34" charset="0"/>
                <a:cs typeface="Arial" pitchFamily="34" charset="0"/>
              </a:rPr>
              <a:t>En lugar de acabar en última instancia como residuos, los materiales de un producto al final de su período de uso comienzan, una y otra vez, una nueva vida en un nuevo ciclo, en el mismo nivel (o incluso mayor) de calidad. </a:t>
            </a:r>
          </a:p>
          <a:p>
            <a:pPr>
              <a:defRPr/>
            </a:pPr>
            <a:endParaRPr lang="es-ES" sz="1000" b="1" dirty="0">
              <a:latin typeface="Arial" pitchFamily="34" charset="0"/>
              <a:cs typeface="Arial" pitchFamily="34" charset="0"/>
            </a:endParaRPr>
          </a:p>
          <a:p>
            <a:pPr>
              <a:defRPr/>
            </a:pPr>
            <a:r>
              <a:rPr lang="es-ES" sz="1500" b="1" dirty="0">
                <a:latin typeface="Arial" pitchFamily="34" charset="0"/>
                <a:cs typeface="Arial" pitchFamily="34" charset="0"/>
              </a:rPr>
              <a:t>Puesto que residuo equivale a alimento, el enfoque </a:t>
            </a:r>
            <a:r>
              <a:rPr lang="es-ES" sz="1500" b="1" i="1" dirty="0">
                <a:solidFill>
                  <a:srgbClr val="CC3300"/>
                </a:solidFill>
                <a:cs typeface="Arial" pitchFamily="34" charset="0"/>
              </a:rPr>
              <a:t>“de la cuna a la cuna”  </a:t>
            </a:r>
            <a:r>
              <a:rPr lang="es-ES" sz="1500" b="1" dirty="0">
                <a:latin typeface="Arial" pitchFamily="34" charset="0"/>
                <a:cs typeface="Arial" pitchFamily="34" charset="0"/>
              </a:rPr>
              <a:t>elimina, por tanto, el concepto de residuo. Para aplicar este enfoque a los productos y servicios, los materiales deben tener una composición química conocida y bien definida; los materiales deben ser bien nutrientes biológicos (es decir, que puedan regresar a un ciclo biológico natural), bien nutrientes tecnológicos; y los productos deben estar diseñados para un fácil desmontaje. </a:t>
            </a:r>
          </a:p>
          <a:p>
            <a:pPr>
              <a:defRPr/>
            </a:pPr>
            <a:endParaRPr lang="es-ES" sz="1000" b="1" dirty="0">
              <a:latin typeface="Arial" pitchFamily="34" charset="0"/>
              <a:cs typeface="Arial" pitchFamily="34" charset="0"/>
            </a:endParaRPr>
          </a:p>
          <a:p>
            <a:pPr>
              <a:defRPr/>
            </a:pPr>
            <a:r>
              <a:rPr lang="es-ES" sz="1500" b="1" dirty="0">
                <a:latin typeface="Arial" pitchFamily="34" charset="0"/>
                <a:cs typeface="Arial" pitchFamily="34" charset="0"/>
              </a:rPr>
              <a:t>Este ciclo requiere nuevas formas de interacción a lo largo de la cadena de suministro de productos, donde el respeto, la confianza y la cooperación ocupen un papel destacado.</a:t>
            </a:r>
          </a:p>
          <a:p>
            <a:pPr>
              <a:defRPr/>
            </a:pPr>
            <a:endParaRPr lang="es-ES" sz="15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3">
            <a:extLst>
              <a:ext uri="{FF2B5EF4-FFF2-40B4-BE49-F238E27FC236}">
                <a16:creationId xmlns:a16="http://schemas.microsoft.com/office/drawing/2014/main" id="{ADBAF148-1ECA-0A1C-726B-ECBF8B644622}"/>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3" name="Rectangle 15">
            <a:extLst>
              <a:ext uri="{FF2B5EF4-FFF2-40B4-BE49-F238E27FC236}">
                <a16:creationId xmlns:a16="http://schemas.microsoft.com/office/drawing/2014/main" id="{4FF920CA-0A48-E6D6-267F-A06A7B62ADFB}"/>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4" name="Rectangle 17">
            <a:extLst>
              <a:ext uri="{FF2B5EF4-FFF2-40B4-BE49-F238E27FC236}">
                <a16:creationId xmlns:a16="http://schemas.microsoft.com/office/drawing/2014/main" id="{8074F7EF-11DE-BFB8-AF3E-62C6974575F9}"/>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5" name="Rectangle 34">
            <a:extLst>
              <a:ext uri="{FF2B5EF4-FFF2-40B4-BE49-F238E27FC236}">
                <a16:creationId xmlns:a16="http://schemas.microsoft.com/office/drawing/2014/main" id="{8BF55326-23F9-FE05-DC3E-1F57FCA1EA9E}"/>
              </a:ext>
            </a:extLst>
          </p:cNvPr>
          <p:cNvSpPr>
            <a:spLocks noChangeArrowheads="1"/>
          </p:cNvSpPr>
          <p:nvPr/>
        </p:nvSpPr>
        <p:spPr bwMode="auto">
          <a:xfrm>
            <a:off x="0" y="0"/>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6" name="Rectangle 36">
            <a:extLst>
              <a:ext uri="{FF2B5EF4-FFF2-40B4-BE49-F238E27FC236}">
                <a16:creationId xmlns:a16="http://schemas.microsoft.com/office/drawing/2014/main" id="{16FE3012-1E4B-2795-954F-44D221FA30A7}"/>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7" name="Rectangle 38">
            <a:extLst>
              <a:ext uri="{FF2B5EF4-FFF2-40B4-BE49-F238E27FC236}">
                <a16:creationId xmlns:a16="http://schemas.microsoft.com/office/drawing/2014/main" id="{48DCD3D5-8195-2166-F3C7-8F0B698FB52B}"/>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8" name="Rectangle 75">
            <a:extLst>
              <a:ext uri="{FF2B5EF4-FFF2-40B4-BE49-F238E27FC236}">
                <a16:creationId xmlns:a16="http://schemas.microsoft.com/office/drawing/2014/main" id="{C9669FB7-0D87-3247-FA4C-6021CADF82B8}"/>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09" name="Rectangle 77">
            <a:extLst>
              <a:ext uri="{FF2B5EF4-FFF2-40B4-BE49-F238E27FC236}">
                <a16:creationId xmlns:a16="http://schemas.microsoft.com/office/drawing/2014/main" id="{310240EF-83A9-67F5-5A87-1442664431E0}"/>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0" name="Rectangle 79">
            <a:extLst>
              <a:ext uri="{FF2B5EF4-FFF2-40B4-BE49-F238E27FC236}">
                <a16:creationId xmlns:a16="http://schemas.microsoft.com/office/drawing/2014/main" id="{C82A4E88-BF9E-97AD-877B-FA4E14B89FEC}"/>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184413" name="Text Box 93">
            <a:extLst>
              <a:ext uri="{FF2B5EF4-FFF2-40B4-BE49-F238E27FC236}">
                <a16:creationId xmlns:a16="http://schemas.microsoft.com/office/drawing/2014/main" id="{4041E7D5-F35E-5745-CDAC-40F2FBE82378}"/>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1212" name="47 Grupo">
            <a:extLst>
              <a:ext uri="{FF2B5EF4-FFF2-40B4-BE49-F238E27FC236}">
                <a16:creationId xmlns:a16="http://schemas.microsoft.com/office/drawing/2014/main" id="{780634AB-C115-C717-D541-6821B2CEFFD9}"/>
              </a:ext>
            </a:extLst>
          </p:cNvPr>
          <p:cNvGrpSpPr>
            <a:grpSpLocks/>
          </p:cNvGrpSpPr>
          <p:nvPr/>
        </p:nvGrpSpPr>
        <p:grpSpPr bwMode="auto">
          <a:xfrm>
            <a:off x="-11113" y="5661025"/>
            <a:ext cx="9155113" cy="1212850"/>
            <a:chOff x="-10343" y="5804883"/>
            <a:chExt cx="9190855" cy="1069354"/>
          </a:xfrm>
        </p:grpSpPr>
        <p:pic>
          <p:nvPicPr>
            <p:cNvPr id="51230" name="Picture 34">
              <a:extLst>
                <a:ext uri="{FF2B5EF4-FFF2-40B4-BE49-F238E27FC236}">
                  <a16:creationId xmlns:a16="http://schemas.microsoft.com/office/drawing/2014/main" id="{27FFADE8-A6EA-BFE0-15F5-1C112F07C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1" name="Picture 36">
              <a:extLst>
                <a:ext uri="{FF2B5EF4-FFF2-40B4-BE49-F238E27FC236}">
                  <a16:creationId xmlns:a16="http://schemas.microsoft.com/office/drawing/2014/main" id="{E431ECBE-E872-89A3-E15E-C5508E4E4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2" name="Picture 38">
              <a:extLst>
                <a:ext uri="{FF2B5EF4-FFF2-40B4-BE49-F238E27FC236}">
                  <a16:creationId xmlns:a16="http://schemas.microsoft.com/office/drawing/2014/main" id="{3CF9CD4F-4528-E3C9-D302-160AFE841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3" name="Picture 39">
              <a:extLst>
                <a:ext uri="{FF2B5EF4-FFF2-40B4-BE49-F238E27FC236}">
                  <a16:creationId xmlns:a16="http://schemas.microsoft.com/office/drawing/2014/main" id="{0C4B1EF6-5B43-8017-E70F-E2743068F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4" name="Picture 35">
              <a:extLst>
                <a:ext uri="{FF2B5EF4-FFF2-40B4-BE49-F238E27FC236}">
                  <a16:creationId xmlns:a16="http://schemas.microsoft.com/office/drawing/2014/main" id="{21F75A8F-F65F-D7D4-5ED3-6BE8E65D8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13" name="Rectangle 13">
            <a:extLst>
              <a:ext uri="{FF2B5EF4-FFF2-40B4-BE49-F238E27FC236}">
                <a16:creationId xmlns:a16="http://schemas.microsoft.com/office/drawing/2014/main" id="{F95A737E-4485-7C31-5924-35EB31543D8E}"/>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4" name="Rectangle 15">
            <a:extLst>
              <a:ext uri="{FF2B5EF4-FFF2-40B4-BE49-F238E27FC236}">
                <a16:creationId xmlns:a16="http://schemas.microsoft.com/office/drawing/2014/main" id="{A262C228-B88D-7F5D-32EE-0A272A199F92}"/>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5" name="Rectangle 17">
            <a:extLst>
              <a:ext uri="{FF2B5EF4-FFF2-40B4-BE49-F238E27FC236}">
                <a16:creationId xmlns:a16="http://schemas.microsoft.com/office/drawing/2014/main" id="{599E8E63-ABB5-B839-4E1B-08706EB41C7A}"/>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6" name="Rectangle 34">
            <a:extLst>
              <a:ext uri="{FF2B5EF4-FFF2-40B4-BE49-F238E27FC236}">
                <a16:creationId xmlns:a16="http://schemas.microsoft.com/office/drawing/2014/main" id="{13FB5E7B-EAA3-3D36-D191-DDE612FD4C37}"/>
              </a:ext>
            </a:extLst>
          </p:cNvPr>
          <p:cNvSpPr>
            <a:spLocks noChangeArrowheads="1"/>
          </p:cNvSpPr>
          <p:nvPr/>
        </p:nvSpPr>
        <p:spPr bwMode="auto">
          <a:xfrm>
            <a:off x="0" y="-15875"/>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7" name="Rectangle 36">
            <a:extLst>
              <a:ext uri="{FF2B5EF4-FFF2-40B4-BE49-F238E27FC236}">
                <a16:creationId xmlns:a16="http://schemas.microsoft.com/office/drawing/2014/main" id="{D78F4D54-FE4A-6C37-7AD6-04B492B91711}"/>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8" name="Rectangle 38">
            <a:extLst>
              <a:ext uri="{FF2B5EF4-FFF2-40B4-BE49-F238E27FC236}">
                <a16:creationId xmlns:a16="http://schemas.microsoft.com/office/drawing/2014/main" id="{D7FB9D04-3CAD-5EB7-4161-7819F5DBD612}"/>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19" name="Rectangle 75">
            <a:extLst>
              <a:ext uri="{FF2B5EF4-FFF2-40B4-BE49-F238E27FC236}">
                <a16:creationId xmlns:a16="http://schemas.microsoft.com/office/drawing/2014/main" id="{05CECAC5-BACC-00E9-B371-3900BFB802F9}"/>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20" name="Rectangle 77">
            <a:extLst>
              <a:ext uri="{FF2B5EF4-FFF2-40B4-BE49-F238E27FC236}">
                <a16:creationId xmlns:a16="http://schemas.microsoft.com/office/drawing/2014/main" id="{9672C82E-CC1C-F0E6-BA32-00ED5D17DDB9}"/>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1221" name="Rectangle 79">
            <a:extLst>
              <a:ext uri="{FF2B5EF4-FFF2-40B4-BE49-F238E27FC236}">
                <a16:creationId xmlns:a16="http://schemas.microsoft.com/office/drawing/2014/main" id="{995FCB83-F040-2A06-473E-3F613BFB4239}"/>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63" name="Text Box 93">
            <a:extLst>
              <a:ext uri="{FF2B5EF4-FFF2-40B4-BE49-F238E27FC236}">
                <a16:creationId xmlns:a16="http://schemas.microsoft.com/office/drawing/2014/main" id="{063D5E43-231A-D6C4-8A48-47280EB0337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1223" name="63 Grupo">
            <a:extLst>
              <a:ext uri="{FF2B5EF4-FFF2-40B4-BE49-F238E27FC236}">
                <a16:creationId xmlns:a16="http://schemas.microsoft.com/office/drawing/2014/main" id="{40B5B8CE-0E56-2E48-D4A0-373B7089AED3}"/>
              </a:ext>
            </a:extLst>
          </p:cNvPr>
          <p:cNvGrpSpPr>
            <a:grpSpLocks/>
          </p:cNvGrpSpPr>
          <p:nvPr/>
        </p:nvGrpSpPr>
        <p:grpSpPr bwMode="auto">
          <a:xfrm>
            <a:off x="-11113" y="5645150"/>
            <a:ext cx="9155113" cy="1212850"/>
            <a:chOff x="-10343" y="5804883"/>
            <a:chExt cx="9190855" cy="1069354"/>
          </a:xfrm>
        </p:grpSpPr>
        <p:pic>
          <p:nvPicPr>
            <p:cNvPr id="51225" name="Picture 34">
              <a:extLst>
                <a:ext uri="{FF2B5EF4-FFF2-40B4-BE49-F238E27FC236}">
                  <a16:creationId xmlns:a16="http://schemas.microsoft.com/office/drawing/2014/main" id="{A9613E24-A281-C0D9-1955-FF8DA09CD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6" name="Picture 36">
              <a:extLst>
                <a:ext uri="{FF2B5EF4-FFF2-40B4-BE49-F238E27FC236}">
                  <a16:creationId xmlns:a16="http://schemas.microsoft.com/office/drawing/2014/main" id="{FEF8B6F2-16D4-95EE-F01C-2E5FACF8E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38">
              <a:extLst>
                <a:ext uri="{FF2B5EF4-FFF2-40B4-BE49-F238E27FC236}">
                  <a16:creationId xmlns:a16="http://schemas.microsoft.com/office/drawing/2014/main" id="{93A9DBEA-0291-4820-B720-BEA18B6D8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8" name="Picture 39">
              <a:extLst>
                <a:ext uri="{FF2B5EF4-FFF2-40B4-BE49-F238E27FC236}">
                  <a16:creationId xmlns:a16="http://schemas.microsoft.com/office/drawing/2014/main" id="{651EEC71-E24D-726C-D5C0-4CAAE1EF99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9" name="Picture 35">
              <a:extLst>
                <a:ext uri="{FF2B5EF4-FFF2-40B4-BE49-F238E27FC236}">
                  <a16:creationId xmlns:a16="http://schemas.microsoft.com/office/drawing/2014/main" id="{DCA6EBB1-9C9B-88DC-011A-3823DD466C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ADF947E5-0AE6-729A-4EBA-6A30769CF2A0}"/>
              </a:ext>
            </a:extLst>
          </p:cNvPr>
          <p:cNvSpPr>
            <a:spLocks noChangeArrowheads="1"/>
          </p:cNvSpPr>
          <p:nvPr/>
        </p:nvSpPr>
        <p:spPr bwMode="auto">
          <a:xfrm>
            <a:off x="250825" y="0"/>
            <a:ext cx="8785225" cy="5802313"/>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NUEVOS CONCEPTOS Y NO TAN NUEVOS</a:t>
            </a:r>
          </a:p>
          <a:p>
            <a:pPr>
              <a:defRPr/>
            </a:pPr>
            <a:endParaRPr lang="es-ES" sz="1000" dirty="0">
              <a:latin typeface="+mj-lt"/>
              <a:cs typeface="Arial" pitchFamily="34" charset="0"/>
            </a:endParaRPr>
          </a:p>
          <a:p>
            <a:pPr>
              <a:buFont typeface="Wingdings" pitchFamily="2" charset="2"/>
              <a:buChar char="Ø"/>
              <a:defRPr/>
            </a:pPr>
            <a:r>
              <a:rPr lang="es-ES" sz="1500" b="1" dirty="0">
                <a:latin typeface="Arial" pitchFamily="34" charset="0"/>
                <a:cs typeface="Arial" pitchFamily="34" charset="0"/>
              </a:rPr>
              <a:t> </a:t>
            </a:r>
            <a:r>
              <a:rPr lang="es-ES" sz="1400" b="1" i="1" dirty="0">
                <a:solidFill>
                  <a:srgbClr val="CC3300"/>
                </a:solidFill>
                <a:cs typeface="Arial" pitchFamily="34" charset="0"/>
              </a:rPr>
              <a:t>“Química Sostenible”: </a:t>
            </a:r>
            <a:r>
              <a:rPr lang="es-ES" sz="1400" b="1" dirty="0">
                <a:latin typeface="Arial" pitchFamily="34" charset="0"/>
                <a:cs typeface="Arial" pitchFamily="34" charset="0"/>
              </a:rPr>
              <a:t>El concepto está ganando atención internacional y se lo considera cada vez más como un elemento fundamental para implementar y mejorar la gestión racional de los productos químicos y los desechos, y como una contribución importante para el logro de los ODS.</a:t>
            </a:r>
          </a:p>
          <a:p>
            <a:pPr>
              <a:buFont typeface="Wingdings" pitchFamily="2" charset="2"/>
              <a:buChar char="Ø"/>
              <a:defRPr/>
            </a:pPr>
            <a:endParaRPr lang="es-ES" sz="1200" b="1" dirty="0">
              <a:latin typeface="Arial" pitchFamily="34" charset="0"/>
              <a:cs typeface="Arial" pitchFamily="34" charset="0"/>
            </a:endParaRPr>
          </a:p>
          <a:p>
            <a:pPr>
              <a:buFont typeface="Wingdings" pitchFamily="2" charset="2"/>
              <a:buChar char="Ø"/>
              <a:defRPr/>
            </a:pPr>
            <a:r>
              <a:rPr lang="es-ES" sz="1400" b="1" dirty="0">
                <a:latin typeface="Arial" pitchFamily="34" charset="0"/>
                <a:cs typeface="Arial" pitchFamily="34" charset="0"/>
              </a:rPr>
              <a:t> Se desarrolla a lo largo de todo el </a:t>
            </a:r>
            <a:r>
              <a:rPr lang="es-ES" sz="1400" b="1" i="1" dirty="0">
                <a:solidFill>
                  <a:srgbClr val="CC3300"/>
                </a:solidFill>
                <a:cs typeface="Arial" pitchFamily="34" charset="0"/>
              </a:rPr>
              <a:t>ciclo de vida y las cadenas de valor y adopta el principio de precaución</a:t>
            </a:r>
            <a:r>
              <a:rPr lang="es-ES" sz="1400" b="1" dirty="0">
                <a:latin typeface="Arial" pitchFamily="34" charset="0"/>
                <a:cs typeface="Arial" pitchFamily="34" charset="0"/>
              </a:rPr>
              <a:t>, que ofrece un enfoque orientado a la solución para promover el valor de productos químicos más seguros al tiempo que </a:t>
            </a:r>
            <a:r>
              <a:rPr lang="es-ES" sz="1400" b="1" i="1" dirty="0">
                <a:solidFill>
                  <a:srgbClr val="CC3300"/>
                </a:solidFill>
                <a:cs typeface="Arial" pitchFamily="34" charset="0"/>
              </a:rPr>
              <a:t>reduce los riesgos de productos químicos nocivos</a:t>
            </a:r>
            <a:r>
              <a:rPr lang="es-ES" sz="1400" b="1" dirty="0">
                <a:latin typeface="Arial" pitchFamily="34" charset="0"/>
                <a:cs typeface="Arial" pitchFamily="34" charset="0"/>
              </a:rPr>
              <a:t>. Como tal, ofrece una visión para una estrategia a largo plazo que va más allá de la gestión racional de los productos químicos.</a:t>
            </a:r>
          </a:p>
          <a:p>
            <a:pPr>
              <a:buFont typeface="Wingdings" pitchFamily="2" charset="2"/>
              <a:buChar char="Ø"/>
              <a:defRPr/>
            </a:pPr>
            <a:endParaRPr lang="es-ES" sz="1200" b="1" dirty="0">
              <a:latin typeface="Arial" pitchFamily="34" charset="0"/>
              <a:cs typeface="Arial" pitchFamily="34" charset="0"/>
            </a:endParaRPr>
          </a:p>
          <a:p>
            <a:pPr>
              <a:buFont typeface="Wingdings" pitchFamily="2" charset="2"/>
              <a:buChar char="Ø"/>
              <a:defRPr/>
            </a:pPr>
            <a:r>
              <a:rPr lang="es-ES" sz="1400" b="1" dirty="0">
                <a:latin typeface="Arial" pitchFamily="34" charset="0"/>
                <a:cs typeface="Arial" pitchFamily="34" charset="0"/>
              </a:rPr>
              <a:t> </a:t>
            </a:r>
            <a:r>
              <a:rPr lang="es-ES" sz="1400" b="1" i="1" dirty="0">
                <a:solidFill>
                  <a:srgbClr val="CC3300"/>
                </a:solidFill>
                <a:cs typeface="Arial" pitchFamily="34" charset="0"/>
              </a:rPr>
              <a:t>Resolución UNEA 2/7 sobre la gestión racional de los productos químicos y los desechos</a:t>
            </a:r>
            <a:r>
              <a:rPr lang="es-ES" sz="1400" b="1" dirty="0">
                <a:latin typeface="Arial" pitchFamily="34" charset="0"/>
                <a:cs typeface="Arial" pitchFamily="34" charset="0"/>
              </a:rPr>
              <a:t>, reconoce a la química sostenible, invitando a los países, organizaciones internacionales y otras partes interesadas con experiencia relevante en el tema a presentar mejores prácticas para junio de 2017. En respuesta a esta resolución, el ONU Ambiente está preparando un informe para ser enviado a la UNEA en 2018 que explorará la oportunidades presentadas por la química sostenible y las posibilidades que puede ofrecer para contribuir al logro de la Agenda 2030. </a:t>
            </a:r>
          </a:p>
          <a:p>
            <a:pPr>
              <a:buFont typeface="Wingdings" pitchFamily="2" charset="2"/>
              <a:buChar char="Ø"/>
              <a:defRPr/>
            </a:pPr>
            <a:endParaRPr lang="es-ES" sz="1200" b="1" dirty="0">
              <a:latin typeface="Arial" pitchFamily="34" charset="0"/>
              <a:cs typeface="Arial" pitchFamily="34" charset="0"/>
            </a:endParaRPr>
          </a:p>
          <a:p>
            <a:pPr>
              <a:buFont typeface="Wingdings" pitchFamily="2" charset="2"/>
              <a:buChar char="Ø"/>
              <a:defRPr/>
            </a:pPr>
            <a:r>
              <a:rPr lang="es-ES" sz="1400" b="1" dirty="0">
                <a:latin typeface="Arial" pitchFamily="34" charset="0"/>
                <a:cs typeface="Arial" pitchFamily="34" charset="0"/>
              </a:rPr>
              <a:t> Ocupará un lugar destacado en la </a:t>
            </a:r>
            <a:r>
              <a:rPr lang="es-ES" sz="1400" b="1" i="1" dirty="0">
                <a:solidFill>
                  <a:srgbClr val="CC3300"/>
                </a:solidFill>
                <a:cs typeface="Arial" pitchFamily="34" charset="0"/>
              </a:rPr>
              <a:t>segunda edición de la Perspectiva Mundial de Químicos (GCO-II) </a:t>
            </a:r>
            <a:r>
              <a:rPr lang="es-ES" sz="1400" b="1" dirty="0">
                <a:latin typeface="Arial" pitchFamily="34" charset="0"/>
                <a:cs typeface="Arial" pitchFamily="34" charset="0"/>
              </a:rPr>
              <a:t>que se encuentra en desarrollo.</a:t>
            </a:r>
          </a:p>
          <a:p>
            <a:pPr>
              <a:buFont typeface="Wingdings" pitchFamily="2" charset="2"/>
              <a:buChar char="Ø"/>
              <a:defRPr/>
            </a:pPr>
            <a:endParaRPr lang="es-ES" sz="1200" b="1" dirty="0">
              <a:latin typeface="Arial" pitchFamily="34" charset="0"/>
              <a:cs typeface="Arial" pitchFamily="34" charset="0"/>
            </a:endParaRPr>
          </a:p>
          <a:p>
            <a:pPr>
              <a:buFont typeface="Wingdings" pitchFamily="2" charset="2"/>
              <a:buChar char="Ø"/>
              <a:defRPr/>
            </a:pPr>
            <a:r>
              <a:rPr lang="es-ES" sz="1400" b="1" dirty="0">
                <a:latin typeface="Arial" pitchFamily="34" charset="0"/>
                <a:cs typeface="Arial" pitchFamily="34" charset="0"/>
              </a:rPr>
              <a:t> Mientras tanto, los gobiernos, la industria y la sociedad civil ya están liderando la exploración del potencial completo de la química sostenible, a través de iniciativas como el </a:t>
            </a:r>
            <a:r>
              <a:rPr lang="es-ES" sz="1400" b="1" i="1" dirty="0">
                <a:solidFill>
                  <a:srgbClr val="CC3300"/>
                </a:solidFill>
                <a:cs typeface="Arial" pitchFamily="34" charset="0"/>
              </a:rPr>
              <a:t>Centro Colaborativo Internacional de Química Sostenible (ISC3) o la Plataforma Tecnológica Europea para la Química Sostenible (</a:t>
            </a:r>
            <a:r>
              <a:rPr lang="es-ES" sz="1400" b="1" i="1" dirty="0" err="1">
                <a:solidFill>
                  <a:srgbClr val="CC3300"/>
                </a:solidFill>
                <a:cs typeface="Arial" pitchFamily="34" charset="0"/>
              </a:rPr>
              <a:t>SusChem</a:t>
            </a:r>
            <a:r>
              <a:rPr lang="es-ES" sz="1400" b="1" i="1" dirty="0">
                <a:solidFill>
                  <a:srgbClr val="CC3300"/>
                </a:solidFill>
                <a:cs typeface="Arial" pitchFamily="34"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3">
            <a:extLst>
              <a:ext uri="{FF2B5EF4-FFF2-40B4-BE49-F238E27FC236}">
                <a16:creationId xmlns:a16="http://schemas.microsoft.com/office/drawing/2014/main" id="{F00C42E9-19D6-818C-9A5B-10DD0FD9D766}"/>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27" name="Rectangle 15">
            <a:extLst>
              <a:ext uri="{FF2B5EF4-FFF2-40B4-BE49-F238E27FC236}">
                <a16:creationId xmlns:a16="http://schemas.microsoft.com/office/drawing/2014/main" id="{89B5BCDB-34A7-8B27-B57E-28E88F8401D9}"/>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28" name="Rectangle 17">
            <a:extLst>
              <a:ext uri="{FF2B5EF4-FFF2-40B4-BE49-F238E27FC236}">
                <a16:creationId xmlns:a16="http://schemas.microsoft.com/office/drawing/2014/main" id="{7941500C-74F2-AA1C-C595-1A604CA3EAB5}"/>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29" name="Rectangle 34">
            <a:extLst>
              <a:ext uri="{FF2B5EF4-FFF2-40B4-BE49-F238E27FC236}">
                <a16:creationId xmlns:a16="http://schemas.microsoft.com/office/drawing/2014/main" id="{43D4EA21-B08D-114B-8AA4-4B1530F405BB}"/>
              </a:ext>
            </a:extLst>
          </p:cNvPr>
          <p:cNvSpPr>
            <a:spLocks noChangeArrowheads="1"/>
          </p:cNvSpPr>
          <p:nvPr/>
        </p:nvSpPr>
        <p:spPr bwMode="auto">
          <a:xfrm>
            <a:off x="0" y="0"/>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0" name="Rectangle 36">
            <a:extLst>
              <a:ext uri="{FF2B5EF4-FFF2-40B4-BE49-F238E27FC236}">
                <a16:creationId xmlns:a16="http://schemas.microsoft.com/office/drawing/2014/main" id="{5075CBD3-ED5B-9CEF-6653-61CA6F363E98}"/>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1" name="Rectangle 38">
            <a:extLst>
              <a:ext uri="{FF2B5EF4-FFF2-40B4-BE49-F238E27FC236}">
                <a16:creationId xmlns:a16="http://schemas.microsoft.com/office/drawing/2014/main" id="{CAC39738-55CB-6BF7-866F-CE532B46C206}"/>
              </a:ext>
            </a:extLst>
          </p:cNvPr>
          <p:cNvSpPr>
            <a:spLocks noChangeArrowheads="1"/>
          </p:cNvSpPr>
          <p:nvPr/>
        </p:nvSpPr>
        <p:spPr bwMode="auto">
          <a:xfrm>
            <a:off x="0" y="0"/>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2" name="Rectangle 75">
            <a:extLst>
              <a:ext uri="{FF2B5EF4-FFF2-40B4-BE49-F238E27FC236}">
                <a16:creationId xmlns:a16="http://schemas.microsoft.com/office/drawing/2014/main" id="{66A71D17-9D58-CF2D-FF7E-8E4D96D85C80}"/>
              </a:ext>
            </a:extLst>
          </p:cNvPr>
          <p:cNvSpPr>
            <a:spLocks noChangeArrowheads="1"/>
          </p:cNvSpPr>
          <p:nvPr/>
        </p:nvSpPr>
        <p:spPr bwMode="auto">
          <a:xfrm>
            <a:off x="1803400" y="1817688"/>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3" name="Rectangle 77">
            <a:extLst>
              <a:ext uri="{FF2B5EF4-FFF2-40B4-BE49-F238E27FC236}">
                <a16:creationId xmlns:a16="http://schemas.microsoft.com/office/drawing/2014/main" id="{A9C4A95F-5A17-ED8E-9A23-71FC5E1D1883}"/>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4" name="Rectangle 79">
            <a:extLst>
              <a:ext uri="{FF2B5EF4-FFF2-40B4-BE49-F238E27FC236}">
                <a16:creationId xmlns:a16="http://schemas.microsoft.com/office/drawing/2014/main" id="{D654C1C7-6F8D-2BBD-F4DC-7B35F1056133}"/>
              </a:ext>
            </a:extLst>
          </p:cNvPr>
          <p:cNvSpPr>
            <a:spLocks noChangeArrowheads="1"/>
          </p:cNvSpPr>
          <p:nvPr/>
        </p:nvSpPr>
        <p:spPr bwMode="auto">
          <a:xfrm>
            <a:off x="1803400" y="1817688"/>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184413" name="Text Box 93">
            <a:extLst>
              <a:ext uri="{FF2B5EF4-FFF2-40B4-BE49-F238E27FC236}">
                <a16:creationId xmlns:a16="http://schemas.microsoft.com/office/drawing/2014/main" id="{EC41431A-34E8-0E14-2B52-4F94AA981C9F}"/>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2236" name="47 Grupo">
            <a:extLst>
              <a:ext uri="{FF2B5EF4-FFF2-40B4-BE49-F238E27FC236}">
                <a16:creationId xmlns:a16="http://schemas.microsoft.com/office/drawing/2014/main" id="{B6BC6CB4-F3DC-FE56-6AD5-185BD581899C}"/>
              </a:ext>
            </a:extLst>
          </p:cNvPr>
          <p:cNvGrpSpPr>
            <a:grpSpLocks/>
          </p:cNvGrpSpPr>
          <p:nvPr/>
        </p:nvGrpSpPr>
        <p:grpSpPr bwMode="auto">
          <a:xfrm>
            <a:off x="-11113" y="5661025"/>
            <a:ext cx="9155113" cy="1212850"/>
            <a:chOff x="-10343" y="5804883"/>
            <a:chExt cx="9190855" cy="1069354"/>
          </a:xfrm>
        </p:grpSpPr>
        <p:pic>
          <p:nvPicPr>
            <p:cNvPr id="52254" name="Picture 34">
              <a:extLst>
                <a:ext uri="{FF2B5EF4-FFF2-40B4-BE49-F238E27FC236}">
                  <a16:creationId xmlns:a16="http://schemas.microsoft.com/office/drawing/2014/main" id="{6CC5D918-CFB4-4132-2F7D-F123B76A9C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36">
              <a:extLst>
                <a:ext uri="{FF2B5EF4-FFF2-40B4-BE49-F238E27FC236}">
                  <a16:creationId xmlns:a16="http://schemas.microsoft.com/office/drawing/2014/main" id="{39739C4B-830A-4B27-F52B-B40C5C7C7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38">
              <a:extLst>
                <a:ext uri="{FF2B5EF4-FFF2-40B4-BE49-F238E27FC236}">
                  <a16:creationId xmlns:a16="http://schemas.microsoft.com/office/drawing/2014/main" id="{981DB23E-F32D-4378-3CDE-FDF0CE936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39">
              <a:extLst>
                <a:ext uri="{FF2B5EF4-FFF2-40B4-BE49-F238E27FC236}">
                  <a16:creationId xmlns:a16="http://schemas.microsoft.com/office/drawing/2014/main" id="{CCA09A41-C923-67A0-1B74-24A9D6760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35">
              <a:extLst>
                <a:ext uri="{FF2B5EF4-FFF2-40B4-BE49-F238E27FC236}">
                  <a16:creationId xmlns:a16="http://schemas.microsoft.com/office/drawing/2014/main" id="{0F68E8CF-DE7F-94BC-8D3F-85353736FE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37" name="Rectangle 13">
            <a:extLst>
              <a:ext uri="{FF2B5EF4-FFF2-40B4-BE49-F238E27FC236}">
                <a16:creationId xmlns:a16="http://schemas.microsoft.com/office/drawing/2014/main" id="{99E22574-4B90-80FB-E93D-6BEB64B6A2B5}"/>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8" name="Rectangle 15">
            <a:extLst>
              <a:ext uri="{FF2B5EF4-FFF2-40B4-BE49-F238E27FC236}">
                <a16:creationId xmlns:a16="http://schemas.microsoft.com/office/drawing/2014/main" id="{43B322DC-EE7D-C1C3-BCBB-833663B40B03}"/>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39" name="Rectangle 17">
            <a:extLst>
              <a:ext uri="{FF2B5EF4-FFF2-40B4-BE49-F238E27FC236}">
                <a16:creationId xmlns:a16="http://schemas.microsoft.com/office/drawing/2014/main" id="{11A7F1AE-BF47-FCBC-90D0-5C79E0FDCAD7}"/>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40" name="Rectangle 34">
            <a:extLst>
              <a:ext uri="{FF2B5EF4-FFF2-40B4-BE49-F238E27FC236}">
                <a16:creationId xmlns:a16="http://schemas.microsoft.com/office/drawing/2014/main" id="{B7DE45BF-7F59-7A1D-02AF-C895EFC37118}"/>
              </a:ext>
            </a:extLst>
          </p:cNvPr>
          <p:cNvSpPr>
            <a:spLocks noChangeArrowheads="1"/>
          </p:cNvSpPr>
          <p:nvPr/>
        </p:nvSpPr>
        <p:spPr bwMode="auto">
          <a:xfrm>
            <a:off x="0" y="-15875"/>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41" name="Rectangle 36">
            <a:extLst>
              <a:ext uri="{FF2B5EF4-FFF2-40B4-BE49-F238E27FC236}">
                <a16:creationId xmlns:a16="http://schemas.microsoft.com/office/drawing/2014/main" id="{B72904FE-D838-8521-E061-96E84E6C6BA6}"/>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42" name="Rectangle 38">
            <a:extLst>
              <a:ext uri="{FF2B5EF4-FFF2-40B4-BE49-F238E27FC236}">
                <a16:creationId xmlns:a16="http://schemas.microsoft.com/office/drawing/2014/main" id="{5D20A4F4-000B-55C7-0CF1-950062FA122C}"/>
              </a:ext>
            </a:extLst>
          </p:cNvPr>
          <p:cNvSpPr>
            <a:spLocks noChangeArrowheads="1"/>
          </p:cNvSpPr>
          <p:nvPr/>
        </p:nvSpPr>
        <p:spPr bwMode="auto">
          <a:xfrm>
            <a:off x="0" y="-15875"/>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43" name="Rectangle 75">
            <a:extLst>
              <a:ext uri="{FF2B5EF4-FFF2-40B4-BE49-F238E27FC236}">
                <a16:creationId xmlns:a16="http://schemas.microsoft.com/office/drawing/2014/main" id="{D8674BFC-B480-884B-819D-227007E499A6}"/>
              </a:ext>
            </a:extLst>
          </p:cNvPr>
          <p:cNvSpPr>
            <a:spLocks noChangeArrowheads="1"/>
          </p:cNvSpPr>
          <p:nvPr/>
        </p:nvSpPr>
        <p:spPr bwMode="auto">
          <a:xfrm>
            <a:off x="1803400" y="1801813"/>
            <a:ext cx="184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44" name="Rectangle 77">
            <a:extLst>
              <a:ext uri="{FF2B5EF4-FFF2-40B4-BE49-F238E27FC236}">
                <a16:creationId xmlns:a16="http://schemas.microsoft.com/office/drawing/2014/main" id="{9D50A620-C419-3BFE-2DCE-FD9D8AB88060}"/>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52245" name="Rectangle 79">
            <a:extLst>
              <a:ext uri="{FF2B5EF4-FFF2-40B4-BE49-F238E27FC236}">
                <a16:creationId xmlns:a16="http://schemas.microsoft.com/office/drawing/2014/main" id="{85E8F222-BFA8-4D8C-0B13-9108FACC7897}"/>
              </a:ext>
            </a:extLst>
          </p:cNvPr>
          <p:cNvSpPr>
            <a:spLocks noChangeArrowheads="1"/>
          </p:cNvSpPr>
          <p:nvPr/>
        </p:nvSpPr>
        <p:spPr bwMode="auto">
          <a:xfrm>
            <a:off x="1803400" y="1801813"/>
            <a:ext cx="1846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s-AR" altLang="es-ES" sz="1900">
              <a:latin typeface="Arial Black" panose="020B0A04020102020204" pitchFamily="34" charset="0"/>
            </a:endParaRPr>
          </a:p>
        </p:txBody>
      </p:sp>
      <p:sp>
        <p:nvSpPr>
          <p:cNvPr id="63" name="Text Box 93">
            <a:extLst>
              <a:ext uri="{FF2B5EF4-FFF2-40B4-BE49-F238E27FC236}">
                <a16:creationId xmlns:a16="http://schemas.microsoft.com/office/drawing/2014/main" id="{0FEE1A4E-AD3D-F189-FA8E-C2240A70631D}"/>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52247" name="63 Grupo">
            <a:extLst>
              <a:ext uri="{FF2B5EF4-FFF2-40B4-BE49-F238E27FC236}">
                <a16:creationId xmlns:a16="http://schemas.microsoft.com/office/drawing/2014/main" id="{E9E4EFFF-9679-9014-4F24-23D8FB029EEB}"/>
              </a:ext>
            </a:extLst>
          </p:cNvPr>
          <p:cNvGrpSpPr>
            <a:grpSpLocks/>
          </p:cNvGrpSpPr>
          <p:nvPr/>
        </p:nvGrpSpPr>
        <p:grpSpPr bwMode="auto">
          <a:xfrm>
            <a:off x="-11113" y="5645150"/>
            <a:ext cx="9155113" cy="1212850"/>
            <a:chOff x="-10343" y="5804883"/>
            <a:chExt cx="9190855" cy="1069354"/>
          </a:xfrm>
        </p:grpSpPr>
        <p:pic>
          <p:nvPicPr>
            <p:cNvPr id="52249" name="Picture 34">
              <a:extLst>
                <a:ext uri="{FF2B5EF4-FFF2-40B4-BE49-F238E27FC236}">
                  <a16:creationId xmlns:a16="http://schemas.microsoft.com/office/drawing/2014/main" id="{2B00FEDE-AC44-19CB-8B5C-6250D7971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36">
              <a:extLst>
                <a:ext uri="{FF2B5EF4-FFF2-40B4-BE49-F238E27FC236}">
                  <a16:creationId xmlns:a16="http://schemas.microsoft.com/office/drawing/2014/main" id="{69516197-9C33-90EC-E74D-67446E4D8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38">
              <a:extLst>
                <a:ext uri="{FF2B5EF4-FFF2-40B4-BE49-F238E27FC236}">
                  <a16:creationId xmlns:a16="http://schemas.microsoft.com/office/drawing/2014/main" id="{F1B55A09-2BF1-B547-1D30-B123CA200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39">
              <a:extLst>
                <a:ext uri="{FF2B5EF4-FFF2-40B4-BE49-F238E27FC236}">
                  <a16:creationId xmlns:a16="http://schemas.microsoft.com/office/drawing/2014/main" id="{BF1388BE-45D1-C873-391A-6D3D29C0A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35">
              <a:extLst>
                <a:ext uri="{FF2B5EF4-FFF2-40B4-BE49-F238E27FC236}">
                  <a16:creationId xmlns:a16="http://schemas.microsoft.com/office/drawing/2014/main" id="{9612A226-B900-493D-5DA3-49B4E4CF79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126A2515-8C40-CE4B-8BC0-E01BB8C55E63}"/>
              </a:ext>
            </a:extLst>
          </p:cNvPr>
          <p:cNvSpPr>
            <a:spLocks noChangeArrowheads="1"/>
          </p:cNvSpPr>
          <p:nvPr/>
        </p:nvSpPr>
        <p:spPr bwMode="auto">
          <a:xfrm>
            <a:off x="250825" y="0"/>
            <a:ext cx="8785225" cy="5740400"/>
          </a:xfrm>
          <a:prstGeom prst="rect">
            <a:avLst/>
          </a:prstGeom>
          <a:noFill/>
          <a:ln w="9525">
            <a:noFill/>
            <a:miter lim="800000"/>
            <a:headEnd/>
            <a:tailEnd/>
          </a:ln>
          <a:effectLst/>
        </p:spPr>
        <p:txBody>
          <a:bodyPr>
            <a:spAutoFit/>
          </a:bodyPr>
          <a:lstStyle/>
          <a:p>
            <a:pPr algn="ctr">
              <a:buFont typeface="Wingdings" pitchFamily="2" charset="2"/>
              <a:buNone/>
              <a:defRPr/>
            </a:pPr>
            <a:r>
              <a:rPr lang="es-ES_tradnl" sz="2400" b="1" dirty="0">
                <a:solidFill>
                  <a:srgbClr val="3E9CB2"/>
                </a:solidFill>
                <a:effectLst>
                  <a:outerShdw blurRad="38100" dist="38100" dir="2700000" algn="tl">
                    <a:srgbClr val="000000"/>
                  </a:outerShdw>
                </a:effectLst>
              </a:rPr>
              <a:t>NUEVOS CONCEPTOS Y NO TAN NUEVOS</a:t>
            </a:r>
          </a:p>
          <a:p>
            <a:pPr>
              <a:defRPr/>
            </a:pPr>
            <a:endParaRPr lang="es-ES" sz="1000" dirty="0">
              <a:latin typeface="+mj-lt"/>
              <a:cs typeface="Arial" pitchFamily="34" charset="0"/>
            </a:endParaRPr>
          </a:p>
          <a:p>
            <a:pPr>
              <a:buFont typeface="Wingdings" pitchFamily="2" charset="2"/>
              <a:buChar char="Ø"/>
              <a:defRPr/>
            </a:pPr>
            <a:r>
              <a:rPr lang="es-ES" sz="1500" b="1" dirty="0">
                <a:latin typeface="Arial" pitchFamily="34" charset="0"/>
                <a:cs typeface="Arial" pitchFamily="34" charset="0"/>
              </a:rPr>
              <a:t> </a:t>
            </a:r>
            <a:r>
              <a:rPr lang="es-ES" sz="1400" b="1" i="1" dirty="0">
                <a:solidFill>
                  <a:srgbClr val="CC3300"/>
                </a:solidFill>
                <a:cs typeface="Arial" pitchFamily="34" charset="0"/>
              </a:rPr>
              <a:t>“Química Sostenible”: </a:t>
            </a:r>
            <a:r>
              <a:rPr lang="es-ES" sz="1400" b="1" dirty="0">
                <a:latin typeface="Arial" pitchFamily="34" charset="0"/>
                <a:cs typeface="Arial" pitchFamily="34" charset="0"/>
              </a:rPr>
              <a:t>también llamada </a:t>
            </a:r>
            <a:r>
              <a:rPr lang="es-ES" sz="1400" b="1" i="1" dirty="0">
                <a:solidFill>
                  <a:srgbClr val="FF9900"/>
                </a:solidFill>
                <a:effectLst>
                  <a:outerShdw blurRad="38100" dist="38100" dir="2700000" algn="tl">
                    <a:srgbClr val="000000">
                      <a:alpha val="43137"/>
                    </a:srgbClr>
                  </a:outerShdw>
                </a:effectLst>
                <a:latin typeface="Arial" pitchFamily="34" charset="0"/>
                <a:cs typeface="Arial" pitchFamily="34" charset="0"/>
              </a:rPr>
              <a:t>química verde</a:t>
            </a:r>
            <a:r>
              <a:rPr lang="es-ES" sz="1400" b="1" dirty="0">
                <a:latin typeface="Arial" pitchFamily="34" charset="0"/>
                <a:cs typeface="Arial" pitchFamily="34" charset="0"/>
              </a:rPr>
              <a:t>, consiste en una filosofía química dirigida hacia el diseño de productos y procesos químicos que implica la reducción o eliminación de productos químicos principalmente peligrosos, para los materiales, las personas y el ambiente. Actualmente sus bases se resumen en </a:t>
            </a:r>
            <a:r>
              <a:rPr lang="es-ES" sz="1400" b="1" i="1" dirty="0">
                <a:solidFill>
                  <a:srgbClr val="FF9900"/>
                </a:solidFill>
                <a:effectLst>
                  <a:outerShdw blurRad="38100" dist="38100" dir="2700000" algn="tl">
                    <a:srgbClr val="000000">
                      <a:alpha val="43137"/>
                    </a:srgbClr>
                  </a:outerShdw>
                </a:effectLst>
                <a:latin typeface="Arial" pitchFamily="34" charset="0"/>
                <a:cs typeface="Arial" pitchFamily="34" charset="0"/>
              </a:rPr>
              <a:t>12 principios</a:t>
            </a:r>
            <a:r>
              <a:rPr lang="es-ES" sz="1400" b="1" dirty="0">
                <a:latin typeface="Arial" pitchFamily="34" charset="0"/>
                <a:cs typeface="Arial" pitchFamily="34" charset="0"/>
              </a:rPr>
              <a:t>:</a:t>
            </a:r>
          </a:p>
          <a:p>
            <a:pPr>
              <a:buFont typeface="Wingdings" pitchFamily="2" charset="2"/>
              <a:buChar char="Ø"/>
              <a:defRPr/>
            </a:pPr>
            <a:endParaRPr lang="es-ES" sz="1200" b="1" dirty="0">
              <a:latin typeface="Arial" pitchFamily="34" charset="0"/>
              <a:cs typeface="Arial" pitchFamily="34" charset="0"/>
            </a:endParaRP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Prevención</a:t>
            </a:r>
            <a:r>
              <a:rPr lang="es-ES" sz="1200" dirty="0">
                <a:latin typeface="Arial" pitchFamily="34" charset="0"/>
                <a:cs typeface="Arial" pitchFamily="34" charset="0"/>
              </a:rPr>
              <a:t>. Es mejor prevenir la formación de residuos que tratar de limpiar tras su formación. </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Eficiencia atómica</a:t>
            </a:r>
            <a:r>
              <a:rPr lang="es-ES" sz="1200" i="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s-ES" sz="1200" dirty="0">
                <a:latin typeface="Arial" pitchFamily="34" charset="0"/>
                <a:cs typeface="Arial" pitchFamily="34" charset="0"/>
              </a:rPr>
              <a:t>Los métodos sintéticos deben ser diseñados para conseguir la máxima incorporación en el producto final de todas las materias usadas en el proceso.</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Síntesis segura. </a:t>
            </a:r>
            <a:r>
              <a:rPr lang="es-ES" sz="1200" dirty="0">
                <a:latin typeface="Arial" pitchFamily="34" charset="0"/>
                <a:cs typeface="Arial" pitchFamily="34" charset="0"/>
              </a:rPr>
              <a:t>En cuanto posible, se deben diseñar metodologías sintéticas para el uso y la generación de sustancias con escasa toxicidad humana y ambiental.</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Productos seguros. </a:t>
            </a:r>
            <a:r>
              <a:rPr lang="es-ES" sz="1200" dirty="0">
                <a:latin typeface="Arial" pitchFamily="34" charset="0"/>
                <a:cs typeface="Arial" pitchFamily="34" charset="0"/>
              </a:rPr>
              <a:t>Se deben diseñar productos químicos que, preservando la eficacia de su función, presenten una toxicidad escasa.</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Disolventes seguros. </a:t>
            </a:r>
            <a:r>
              <a:rPr lang="es-ES" sz="1200" dirty="0">
                <a:latin typeface="Arial" pitchFamily="34" charset="0"/>
                <a:cs typeface="Arial" pitchFamily="34" charset="0"/>
              </a:rPr>
              <a:t>Las sustancias auxiliares (disolventes, agentes de separación, etc.) deben resultar innecesarias en lo posible y, cuanto menos deben ser inocuas.</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Eficiencia energética. </a:t>
            </a:r>
            <a:r>
              <a:rPr lang="es-ES" sz="1200" dirty="0">
                <a:latin typeface="Arial" pitchFamily="34" charset="0"/>
                <a:cs typeface="Arial" pitchFamily="34" charset="0"/>
              </a:rPr>
              <a:t>Las necesidades energéticas deben ser consideradas en relación a sus impactos ambientales y económicos. Los métodos sintéticos deben ser llevados a temperatura y presión ambiente.</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Fuentes renovables. </a:t>
            </a:r>
            <a:r>
              <a:rPr lang="es-ES" sz="1200" dirty="0">
                <a:latin typeface="Arial" pitchFamily="34" charset="0"/>
                <a:cs typeface="Arial" pitchFamily="34" charset="0"/>
              </a:rPr>
              <a:t>Las materias de partida deben ser renovables y no extinguibles, en la medida que esto resulte practicable técnica y económicamente.</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Evitar derivados. </a:t>
            </a:r>
            <a:r>
              <a:rPr lang="es-ES" sz="1200" dirty="0">
                <a:latin typeface="Arial" pitchFamily="34" charset="0"/>
                <a:cs typeface="Arial" pitchFamily="34" charset="0"/>
              </a:rPr>
              <a:t>La formación innecesaria de derivados (bloqueo de grupos, protección/desprotección, modificación temporal de procesos físicos/químicos) debe ser evitada en cuanto sea posible.</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Catalizadores. </a:t>
            </a:r>
            <a:r>
              <a:rPr lang="es-ES" sz="1200" dirty="0">
                <a:latin typeface="Arial" pitchFamily="34" charset="0"/>
                <a:cs typeface="Arial" pitchFamily="34" charset="0"/>
              </a:rPr>
              <a:t>Los reactivos catalíticos (tan selectivos como sea posible) son superiores a los </a:t>
            </a:r>
            <a:r>
              <a:rPr lang="es-ES" sz="1200" dirty="0" err="1">
                <a:latin typeface="Arial" pitchFamily="34" charset="0"/>
                <a:cs typeface="Arial" pitchFamily="34" charset="0"/>
              </a:rPr>
              <a:t>estequiométricos</a:t>
            </a:r>
            <a:r>
              <a:rPr lang="es-ES" sz="1200" dirty="0">
                <a:latin typeface="Arial" pitchFamily="34" charset="0"/>
                <a:cs typeface="Arial" pitchFamily="34" charset="0"/>
              </a:rPr>
              <a:t>.</a:t>
            </a:r>
          </a:p>
          <a:p>
            <a:pPr marL="342900" indent="-342900">
              <a:buFont typeface="+mj-lt"/>
              <a:buAutoNum type="arabicPeriod"/>
              <a:defRPr/>
            </a:pPr>
            <a:r>
              <a:rPr lang="es-ES" sz="1200" b="1" i="1" dirty="0" err="1">
                <a:solidFill>
                  <a:srgbClr val="C00000"/>
                </a:solidFill>
                <a:effectLst>
                  <a:outerShdw blurRad="38100" dist="38100" dir="2700000" algn="tl">
                    <a:srgbClr val="000000">
                      <a:alpha val="43137"/>
                    </a:srgbClr>
                  </a:outerShdw>
                </a:effectLst>
                <a:latin typeface="Arial" pitchFamily="34" charset="0"/>
                <a:cs typeface="Arial" pitchFamily="34" charset="0"/>
              </a:rPr>
              <a:t>Biodegradabilidad</a:t>
            </a: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s-ES" sz="1200" dirty="0">
                <a:latin typeface="Arial" pitchFamily="34" charset="0"/>
                <a:cs typeface="Arial" pitchFamily="34" charset="0"/>
              </a:rPr>
              <a:t>Los productos químicos han de ser diseñados de manera que, al final de su función, no persistan en el ambiente, sino que se fragmenten en productos de degradación inerte.</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Polución. </a:t>
            </a:r>
            <a:r>
              <a:rPr lang="es-ES" sz="1200" dirty="0">
                <a:latin typeface="Arial" pitchFamily="34" charset="0"/>
                <a:cs typeface="Arial" pitchFamily="34" charset="0"/>
              </a:rPr>
              <a:t>Se deben desarrollar las metodologías analíticas que permitan el monitoreo a tiempo real durante el proceso y el control previo a la formación de sustancias peligrosas.</a:t>
            </a:r>
          </a:p>
          <a:p>
            <a:pPr marL="342900" indent="-342900">
              <a:buFont typeface="+mj-lt"/>
              <a:buAutoNum type="arabicPeriod"/>
              <a:defRPr/>
            </a:pPr>
            <a:r>
              <a:rPr lang="es-ES" sz="1200" b="1" i="1" dirty="0">
                <a:solidFill>
                  <a:srgbClr val="C00000"/>
                </a:solidFill>
                <a:effectLst>
                  <a:outerShdw blurRad="38100" dist="38100" dir="2700000" algn="tl">
                    <a:srgbClr val="000000">
                      <a:alpha val="43137"/>
                    </a:srgbClr>
                  </a:outerShdw>
                </a:effectLst>
                <a:latin typeface="Arial" pitchFamily="34" charset="0"/>
                <a:cs typeface="Arial" pitchFamily="34" charset="0"/>
              </a:rPr>
              <a:t>Prevención de accidentes. </a:t>
            </a:r>
            <a:r>
              <a:rPr lang="es-ES" sz="1200" dirty="0">
                <a:latin typeface="Arial" pitchFamily="34" charset="0"/>
                <a:cs typeface="Arial" pitchFamily="34" charset="0"/>
              </a:rPr>
              <a:t>Las sustancias y las formas de su uso en un proceso químico, deben ser elegidas de manera que resulte mínima la posibilidad de accidentes.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5" name="Rectangle 15"/>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7" name="Rectangle 1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4" name="Rectangle 34"/>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6" name="Rectangle 36"/>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8" name="Rectangle 38"/>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5" name="Rectangle 75"/>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7" name="Rectangle 7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9" name="Rectangle 79"/>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413" name="Text Box 93"/>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5132" name="47 Grupo"/>
          <p:cNvGrpSpPr>
            <a:grpSpLocks/>
          </p:cNvGrpSpPr>
          <p:nvPr/>
        </p:nvGrpSpPr>
        <p:grpSpPr bwMode="auto">
          <a:xfrm>
            <a:off x="-11113" y="5661025"/>
            <a:ext cx="9155113" cy="1212850"/>
            <a:chOff x="-10343" y="5804883"/>
            <a:chExt cx="9190855" cy="1069354"/>
          </a:xfrm>
        </p:grpSpPr>
        <p:pic>
          <p:nvPicPr>
            <p:cNvPr id="5154"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5" name="Rectangle 15"/>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6" name="Rectangle 1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7" name="Rectangle 34"/>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8" name="Rectangle 36"/>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9" name="Rectangle 38"/>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0" name="Rectangle 75"/>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1" name="Rectangle 7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2" name="Rectangle 79"/>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3" name="Text Box 93"/>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5143" name="63 Grupo"/>
          <p:cNvGrpSpPr>
            <a:grpSpLocks/>
          </p:cNvGrpSpPr>
          <p:nvPr/>
        </p:nvGrpSpPr>
        <p:grpSpPr bwMode="auto">
          <a:xfrm>
            <a:off x="-11113" y="5645150"/>
            <a:ext cx="9155113" cy="1212850"/>
            <a:chOff x="-10343" y="5804883"/>
            <a:chExt cx="9190855" cy="1069354"/>
          </a:xfrm>
        </p:grpSpPr>
        <p:pic>
          <p:nvPicPr>
            <p:cNvPr id="5149"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2"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8" name="Rectangle 2"/>
          <p:cNvSpPr>
            <a:spLocks noChangeArrowheads="1"/>
          </p:cNvSpPr>
          <p:nvPr/>
        </p:nvSpPr>
        <p:spPr bwMode="auto">
          <a:xfrm>
            <a:off x="250825" y="1092200"/>
            <a:ext cx="8785225" cy="4030663"/>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0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CONVENIO DE BASILEA Sobre el control de los </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0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Movimientos transfronterizos de desechos peligrosos y otros desechos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0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objetivos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s-ES" sz="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Reducción de movimientos transfronterizos de desechos peligrosos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Prevención y la minimización de su generación en cantidad y peligrosidad considerando aspectos técnicos, sociales y económicos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Promover la transferencia de tecnología para la gestión racional de tales desechos y la autosuficiencia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1" name="Text Box 6"/>
          <p:cNvSpPr txBox="1">
            <a:spLocks noChangeArrowheads="1"/>
          </p:cNvSpPr>
          <p:nvPr/>
        </p:nvSpPr>
        <p:spPr bwMode="auto">
          <a:xfrm>
            <a:off x="142875" y="4706938"/>
            <a:ext cx="9037638" cy="954087"/>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rPr>
              <a:t>Centros Regionales y de Coordinación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rPr>
              <a:t>Centro Regional Basilea para América del Sur (CRBAS)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rPr>
              <a:t>Ministerio de Ambiente y Desarrollo Sustentable de la Nación (MADS)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rPr>
              <a:t>Instituto Nacional de Tecnología Industrial (INTI)  </a:t>
            </a:r>
            <a:r>
              <a:rPr kumimoji="0" lang="es-E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www.inti.gob.ar/basilea/</a:t>
            </a:r>
            <a:endParaRPr kumimoji="0" lang="es-ES" sz="1000" b="0" i="0" u="none" strike="noStrike" kern="1200" cap="none" spc="0" normalizeH="0" baseline="0" noProof="0" dirty="0">
              <a:ln>
                <a:noFill/>
              </a:ln>
              <a:solidFill>
                <a:srgbClr val="FF9900"/>
              </a:solidFill>
              <a:effectLst/>
              <a:uLnTx/>
              <a:uFillTx/>
              <a:latin typeface="Arial" pitchFamily="34" charset="0"/>
              <a:ea typeface="+mn-ea"/>
              <a:cs typeface="Arial" pitchFamily="34" charset="0"/>
            </a:endParaRPr>
          </a:p>
        </p:txBody>
      </p:sp>
      <p:pic>
        <p:nvPicPr>
          <p:cNvPr id="5147" name="Picture 2" descr="Logo Basilea_Ch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425" y="4508500"/>
            <a:ext cx="22447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8" name="Picture 4" descr="https://encrypted-tbn3.gstatic.com/images?q=tbn:ANd9GcT2loraX9Rc-YiIDpKKhsz4pVGnEIwjG4MKLQxXCvJ9QWVi9_bIhcDi1Gl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9513" y="115888"/>
            <a:ext cx="14287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024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C0C9AD0F-D656-CFC5-A4CA-5D8AE1B47C1E}"/>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CFB0031B-CCDC-AC96-8019-46E72BFA0FD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BB0DAA65-713F-3339-921B-5F79CEC6B108}"/>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4A1E3E06-42B1-46B8-95DB-00F4D11818D0}"/>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DBD50048-B655-0891-64CA-5CB0DC9558D1}"/>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91023605-0B1C-806E-E532-C1D718CE900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CA38445C-1396-3371-14C7-65B261421D88}"/>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D219CCA9-5795-F8FB-AF1A-6D70FE8276D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46320AED-89A7-A9B2-1213-8C457C577DA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465CDF83-DF15-9825-D023-D9909B833685}"/>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8204" name="47 Grupo">
            <a:extLst>
              <a:ext uri="{FF2B5EF4-FFF2-40B4-BE49-F238E27FC236}">
                <a16:creationId xmlns:a16="http://schemas.microsoft.com/office/drawing/2014/main" id="{0DD3D814-406B-1A92-A564-F67EFA4B7A5D}"/>
              </a:ext>
            </a:extLst>
          </p:cNvPr>
          <p:cNvGrpSpPr>
            <a:grpSpLocks/>
          </p:cNvGrpSpPr>
          <p:nvPr/>
        </p:nvGrpSpPr>
        <p:grpSpPr bwMode="auto">
          <a:xfrm>
            <a:off x="-11113" y="5661025"/>
            <a:ext cx="9155113" cy="1212850"/>
            <a:chOff x="-10343" y="5804883"/>
            <a:chExt cx="9190855" cy="1069354"/>
          </a:xfrm>
        </p:grpSpPr>
        <p:pic>
          <p:nvPicPr>
            <p:cNvPr id="8225" name="Picture 34">
              <a:extLst>
                <a:ext uri="{FF2B5EF4-FFF2-40B4-BE49-F238E27FC236}">
                  <a16:creationId xmlns:a16="http://schemas.microsoft.com/office/drawing/2014/main" id="{366251FB-343F-38AA-6FE0-35C90E855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36">
              <a:extLst>
                <a:ext uri="{FF2B5EF4-FFF2-40B4-BE49-F238E27FC236}">
                  <a16:creationId xmlns:a16="http://schemas.microsoft.com/office/drawing/2014/main" id="{7826BD2D-4480-FD20-551B-48C28D87D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8">
              <a:extLst>
                <a:ext uri="{FF2B5EF4-FFF2-40B4-BE49-F238E27FC236}">
                  <a16:creationId xmlns:a16="http://schemas.microsoft.com/office/drawing/2014/main" id="{0CA915FD-4D49-D89C-4716-D05749304F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9">
              <a:extLst>
                <a:ext uri="{FF2B5EF4-FFF2-40B4-BE49-F238E27FC236}">
                  <a16:creationId xmlns:a16="http://schemas.microsoft.com/office/drawing/2014/main" id="{D58E3D1C-6ADA-270C-A318-B672F0320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5">
              <a:extLst>
                <a:ext uri="{FF2B5EF4-FFF2-40B4-BE49-F238E27FC236}">
                  <a16:creationId xmlns:a16="http://schemas.microsoft.com/office/drawing/2014/main" id="{C79FCBB4-7CE7-6F0B-F115-235EF33B3F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0A55F95D-71EA-A47D-56BC-9435D72A364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C0D21BE1-29F9-0C8B-FCEB-C97EFFE98A9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D911032B-B80B-086E-4049-6AA641D8E5C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B85AC135-6B31-F881-553A-84F7828549B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F77E7477-E17C-F7B0-54F1-2462A1A842AB}"/>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577EE37B-8234-2E11-0D35-BD95E374E393}"/>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0031561E-F157-651D-902F-1DE13C620296}"/>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7AB53CEE-9277-90FF-A310-C072CF9C1F1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EE04A943-5C81-838B-DA63-055E4F00263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0845FDAC-BA62-CEBA-3B15-94B235FC8156}"/>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8215" name="63 Grupo">
            <a:extLst>
              <a:ext uri="{FF2B5EF4-FFF2-40B4-BE49-F238E27FC236}">
                <a16:creationId xmlns:a16="http://schemas.microsoft.com/office/drawing/2014/main" id="{C497BCFB-1504-068E-08FC-339F914A1BDF}"/>
              </a:ext>
            </a:extLst>
          </p:cNvPr>
          <p:cNvGrpSpPr>
            <a:grpSpLocks/>
          </p:cNvGrpSpPr>
          <p:nvPr/>
        </p:nvGrpSpPr>
        <p:grpSpPr bwMode="auto">
          <a:xfrm>
            <a:off x="-11113" y="5645150"/>
            <a:ext cx="9155113" cy="1212850"/>
            <a:chOff x="-10343" y="5804883"/>
            <a:chExt cx="9190855" cy="1069354"/>
          </a:xfrm>
        </p:grpSpPr>
        <p:pic>
          <p:nvPicPr>
            <p:cNvPr id="8220" name="Picture 34">
              <a:extLst>
                <a:ext uri="{FF2B5EF4-FFF2-40B4-BE49-F238E27FC236}">
                  <a16:creationId xmlns:a16="http://schemas.microsoft.com/office/drawing/2014/main" id="{1B2440CB-4048-10E3-212D-88C93ECA4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36">
              <a:extLst>
                <a:ext uri="{FF2B5EF4-FFF2-40B4-BE49-F238E27FC236}">
                  <a16:creationId xmlns:a16="http://schemas.microsoft.com/office/drawing/2014/main" id="{66354AE2-B030-DDF2-9F7B-45140D62C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8">
              <a:extLst>
                <a:ext uri="{FF2B5EF4-FFF2-40B4-BE49-F238E27FC236}">
                  <a16:creationId xmlns:a16="http://schemas.microsoft.com/office/drawing/2014/main" id="{412E4022-DFC1-A48B-7877-D42F9989B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9">
              <a:extLst>
                <a:ext uri="{FF2B5EF4-FFF2-40B4-BE49-F238E27FC236}">
                  <a16:creationId xmlns:a16="http://schemas.microsoft.com/office/drawing/2014/main" id="{49757985-D53E-086A-53A3-F6B0F8063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35">
              <a:extLst>
                <a:ext uri="{FF2B5EF4-FFF2-40B4-BE49-F238E27FC236}">
                  <a16:creationId xmlns:a16="http://schemas.microsoft.com/office/drawing/2014/main" id="{EAD2111E-86ED-8F80-111B-1B8D2A53A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006A91BB-171B-5F30-90BE-B388671C31DB}"/>
              </a:ext>
            </a:extLst>
          </p:cNvPr>
          <p:cNvSpPr>
            <a:spLocks noChangeArrowheads="1"/>
          </p:cNvSpPr>
          <p:nvPr/>
        </p:nvSpPr>
        <p:spPr bwMode="auto">
          <a:xfrm>
            <a:off x="242888" y="928688"/>
            <a:ext cx="8785225" cy="4724400"/>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p>
          <a:p>
            <a:pPr algn="ctr">
              <a:buFont typeface="Wingdings" pitchFamily="2" charset="2"/>
              <a:buNone/>
              <a:defRPr/>
            </a:pPr>
            <a:endParaRPr lang="es-ES" sz="1800" b="1" dirty="0">
              <a:effectLst>
                <a:outerShdw blurRad="38100" dist="38100" dir="2700000" algn="tl">
                  <a:srgbClr val="FFFFFF"/>
                </a:outerShdw>
              </a:effectLst>
            </a:endParaRPr>
          </a:p>
          <a:p>
            <a:pPr algn="ctr">
              <a:defRPr/>
            </a:pPr>
            <a:r>
              <a:rPr lang="es-ES" sz="1800" b="1" dirty="0">
                <a:effectLst>
                  <a:outerShdw blurRad="38100" dist="38100" dir="2700000" algn="tl">
                    <a:srgbClr val="000000">
                      <a:alpha val="43137"/>
                    </a:srgbClr>
                  </a:outerShdw>
                </a:effectLst>
                <a:latin typeface="Arial" pitchFamily="34" charset="0"/>
                <a:cs typeface="Arial" pitchFamily="34" charset="0"/>
              </a:rPr>
              <a:t>Acoge el proceso consultivo sobre opciones de financiación respecto de los productos químicos y los desechos:</a:t>
            </a:r>
          </a:p>
          <a:p>
            <a:pPr>
              <a:defRPr/>
            </a:pPr>
            <a:endParaRPr lang="es-ES" sz="1000" dirty="0">
              <a:latin typeface="Arial" pitchFamily="34" charset="0"/>
              <a:cs typeface="Arial" pitchFamily="34" charset="0"/>
            </a:endParaRPr>
          </a:p>
          <a:p>
            <a:pPr>
              <a:buFont typeface="Wingdings" pitchFamily="2" charset="2"/>
              <a:buChar char="Ø"/>
              <a:defRPr/>
            </a:pPr>
            <a:r>
              <a:rPr lang="es-ES" sz="1700" dirty="0">
                <a:latin typeface="Arial" pitchFamily="34" charset="0"/>
                <a:cs typeface="Arial" pitchFamily="34" charset="0"/>
              </a:rPr>
              <a:t> </a:t>
            </a:r>
            <a:r>
              <a:rPr lang="es-ES" sz="1600" dirty="0">
                <a:latin typeface="Arial" pitchFamily="34" charset="0"/>
                <a:cs typeface="Arial" pitchFamily="34" charset="0"/>
              </a:rPr>
              <a:t>Presupuestos, Estrategias y Planes de Desarrollo Nacionales (</a:t>
            </a:r>
            <a:r>
              <a:rPr lang="es-ES" sz="1600" b="1" i="1" dirty="0" err="1">
                <a:solidFill>
                  <a:srgbClr val="CC3300"/>
                </a:solidFill>
                <a:effectLst>
                  <a:outerShdw blurRad="38100" dist="38100" dir="2700000" algn="tl">
                    <a:srgbClr val="000000">
                      <a:alpha val="43137"/>
                    </a:srgbClr>
                  </a:outerShdw>
                </a:effectLst>
              </a:rPr>
              <a:t>maintreaming</a:t>
            </a:r>
            <a:r>
              <a:rPr lang="es-ES" sz="1600"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Involucramiento de la Industria: asociaciones público privadas (</a:t>
            </a:r>
            <a:r>
              <a:rPr lang="es-ES" sz="1600" b="1" i="1" dirty="0" err="1">
                <a:solidFill>
                  <a:srgbClr val="CC3300"/>
                </a:solidFill>
                <a:effectLst>
                  <a:outerShdw blurRad="38100" dist="38100" dir="2700000" algn="tl">
                    <a:srgbClr val="000000">
                      <a:alpha val="43137"/>
                    </a:srgbClr>
                  </a:outerShdw>
                </a:effectLst>
                <a:latin typeface="Arial" pitchFamily="34" charset="0"/>
                <a:cs typeface="Arial" pitchFamily="34" charset="0"/>
              </a:rPr>
              <a:t>P</a:t>
            </a:r>
            <a:r>
              <a:rPr lang="es-ES" sz="1600" b="1" i="1" dirty="0" err="1">
                <a:solidFill>
                  <a:srgbClr val="CC3300"/>
                </a:solidFill>
                <a:effectLst>
                  <a:outerShdw blurRad="38100" dist="38100" dir="2700000" algn="tl">
                    <a:srgbClr val="000000">
                      <a:alpha val="43137"/>
                    </a:srgbClr>
                  </a:outerShdw>
                </a:effectLst>
              </a:rPr>
              <a:t>rivate</a:t>
            </a:r>
            <a:r>
              <a:rPr lang="es-ES" sz="1600" b="1" i="1" dirty="0">
                <a:solidFill>
                  <a:srgbClr val="CC3300"/>
                </a:solidFill>
                <a:effectLst>
                  <a:outerShdw blurRad="38100" dist="38100" dir="2700000" algn="tl">
                    <a:srgbClr val="000000">
                      <a:alpha val="43137"/>
                    </a:srgbClr>
                  </a:outerShdw>
                </a:effectLst>
              </a:rPr>
              <a:t> </a:t>
            </a:r>
            <a:r>
              <a:rPr lang="es-ES" sz="1600" b="1" i="1" dirty="0" err="1">
                <a:solidFill>
                  <a:srgbClr val="CC3300"/>
                </a:solidFill>
                <a:effectLst>
                  <a:outerShdw blurRad="38100" dist="38100" dir="2700000" algn="tl">
                    <a:srgbClr val="000000">
                      <a:alpha val="43137"/>
                    </a:srgbClr>
                  </a:outerShdw>
                </a:effectLst>
              </a:rPr>
              <a:t>Public</a:t>
            </a:r>
            <a:r>
              <a:rPr lang="es-ES" sz="1600" b="1" i="1" dirty="0">
                <a:solidFill>
                  <a:srgbClr val="CC3300"/>
                </a:solidFill>
                <a:effectLst>
                  <a:outerShdw blurRad="38100" dist="38100" dir="2700000" algn="tl">
                    <a:srgbClr val="000000">
                      <a:alpha val="43137"/>
                    </a:srgbClr>
                  </a:outerShdw>
                </a:effectLst>
              </a:rPr>
              <a:t> </a:t>
            </a:r>
            <a:r>
              <a:rPr lang="es-ES" sz="1600" b="1" i="1" dirty="0" err="1">
                <a:solidFill>
                  <a:srgbClr val="CC3300"/>
                </a:solidFill>
                <a:effectLst>
                  <a:outerShdw blurRad="38100" dist="38100" dir="2700000" algn="tl">
                    <a:srgbClr val="000000">
                      <a:alpha val="43137"/>
                    </a:srgbClr>
                  </a:outerShdw>
                </a:effectLst>
              </a:rPr>
              <a:t>Partnerships</a:t>
            </a:r>
            <a:r>
              <a:rPr lang="es-ES" sz="1600" b="1" i="1" dirty="0">
                <a:solidFill>
                  <a:srgbClr val="CC3300"/>
                </a:solidFill>
                <a:effectLst>
                  <a:outerShdw blurRad="38100" dist="38100" dir="2700000" algn="tl">
                    <a:srgbClr val="000000">
                      <a:alpha val="43137"/>
                    </a:srgbClr>
                  </a:outerShdw>
                </a:effectLst>
              </a:rPr>
              <a:t>-PPP</a:t>
            </a:r>
            <a:r>
              <a:rPr lang="es-ES" sz="1600" dirty="0">
                <a:latin typeface="Arial" pitchFamily="34" charset="0"/>
                <a:cs typeface="Arial" pitchFamily="34" charset="0"/>
              </a:rPr>
              <a:t>)</a:t>
            </a:r>
          </a:p>
          <a:p>
            <a:pPr>
              <a:buFont typeface="Wingdings" pitchFamily="2" charset="2"/>
              <a:buChar char="Ø"/>
              <a:defRPr/>
            </a:pPr>
            <a:endParaRPr lang="es-ES" sz="8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Financiamiento externo: Fondo para el Medio Ambiente Mundial (FMAM; Global </a:t>
            </a:r>
            <a:r>
              <a:rPr lang="es-ES" sz="1600" dirty="0" err="1">
                <a:latin typeface="Arial" pitchFamily="34" charset="0"/>
                <a:cs typeface="Arial" pitchFamily="34" charset="0"/>
              </a:rPr>
              <a:t>Environment</a:t>
            </a:r>
            <a:r>
              <a:rPr lang="es-ES" sz="1600" dirty="0">
                <a:latin typeface="Arial" pitchFamily="34" charset="0"/>
                <a:cs typeface="Arial" pitchFamily="34" charset="0"/>
              </a:rPr>
              <a:t> </a:t>
            </a:r>
            <a:r>
              <a:rPr lang="es-ES" sz="1600" dirty="0" err="1">
                <a:latin typeface="Arial" pitchFamily="34" charset="0"/>
                <a:cs typeface="Arial" pitchFamily="34" charset="0"/>
              </a:rPr>
              <a:t>Facility</a:t>
            </a:r>
            <a:r>
              <a:rPr lang="es-ES" sz="1600" dirty="0">
                <a:latin typeface="Arial" pitchFamily="34" charset="0"/>
                <a:cs typeface="Arial" pitchFamily="34" charset="0"/>
              </a:rPr>
              <a:t>-GEF) Ventana </a:t>
            </a:r>
            <a:r>
              <a:rPr lang="es-ES" sz="1600" b="1" i="1" dirty="0">
                <a:solidFill>
                  <a:srgbClr val="CC3300"/>
                </a:solidFill>
                <a:effectLst>
                  <a:outerShdw blurRad="38100" dist="38100" dir="2700000" algn="tl">
                    <a:srgbClr val="000000">
                      <a:alpha val="43137"/>
                    </a:srgbClr>
                  </a:outerShdw>
                </a:effectLst>
              </a:rPr>
              <a:t>Área Focal “Químicos y Desechos”  </a:t>
            </a:r>
            <a:r>
              <a:rPr lang="es-ES" sz="1600" dirty="0">
                <a:latin typeface="Arial" pitchFamily="34" charset="0"/>
                <a:cs typeface="Arial" pitchFamily="34" charset="0"/>
              </a:rPr>
              <a:t>6to. Periodo de Reposiciones 6th </a:t>
            </a:r>
            <a:r>
              <a:rPr lang="es-ES" sz="1600" dirty="0" err="1">
                <a:latin typeface="Arial" pitchFamily="34" charset="0"/>
                <a:cs typeface="Arial" pitchFamily="34" charset="0"/>
              </a:rPr>
              <a:t>Replenishment</a:t>
            </a:r>
            <a:r>
              <a:rPr lang="es-ES" sz="1600" dirty="0">
                <a:latin typeface="Arial" pitchFamily="34" charset="0"/>
                <a:cs typeface="Arial" pitchFamily="34" charset="0"/>
              </a:rPr>
              <a:t>, GEF-6 554 millones USD, 2014-2018; 7th </a:t>
            </a:r>
            <a:r>
              <a:rPr lang="es-ES" sz="1600" dirty="0" err="1">
                <a:latin typeface="Arial" pitchFamily="34" charset="0"/>
                <a:cs typeface="Arial" pitchFamily="34" charset="0"/>
              </a:rPr>
              <a:t>Replenishment</a:t>
            </a:r>
            <a:r>
              <a:rPr lang="es-ES" sz="1600" dirty="0">
                <a:latin typeface="Arial" pitchFamily="34" charset="0"/>
                <a:cs typeface="Arial" pitchFamily="34" charset="0"/>
              </a:rPr>
              <a:t>, GEF-7 599 millones USD 2019-2022, 8th </a:t>
            </a:r>
            <a:r>
              <a:rPr lang="es-ES" sz="1600" dirty="0" err="1">
                <a:latin typeface="Arial" pitchFamily="34" charset="0"/>
                <a:cs typeface="Arial" pitchFamily="34" charset="0"/>
              </a:rPr>
              <a:t>Replenishment</a:t>
            </a:r>
            <a:r>
              <a:rPr lang="es-ES" sz="1600" dirty="0">
                <a:latin typeface="Arial" pitchFamily="34" charset="0"/>
                <a:cs typeface="Arial" pitchFamily="34" charset="0"/>
              </a:rPr>
              <a:t> GEF-8 800 millones USD 2023-2026 </a:t>
            </a:r>
          </a:p>
          <a:p>
            <a:pPr>
              <a:buFont typeface="Wingdings" pitchFamily="2" charset="2"/>
              <a:buChar char="ü"/>
              <a:defRPr/>
            </a:pPr>
            <a:r>
              <a:rPr lang="es-ES" sz="1200" dirty="0">
                <a:latin typeface="Arial" pitchFamily="34" charset="0"/>
                <a:cs typeface="Arial" pitchFamily="34" charset="0"/>
              </a:rPr>
              <a:t> GEF-6: 375 millones Contaminantes Orgánicos Persistentes (</a:t>
            </a:r>
            <a:r>
              <a:rPr lang="es-ES" sz="1200" dirty="0" err="1">
                <a:latin typeface="Arial" pitchFamily="34" charset="0"/>
                <a:cs typeface="Arial" pitchFamily="34" charset="0"/>
              </a:rPr>
              <a:t>COPs</a:t>
            </a:r>
            <a:r>
              <a:rPr lang="es-ES" sz="1200" dirty="0">
                <a:latin typeface="Arial" pitchFamily="34" charset="0"/>
                <a:cs typeface="Arial" pitchFamily="34" charset="0"/>
              </a:rPr>
              <a:t>); GEF-7: 358 millones; GEF-8: 413 millones</a:t>
            </a:r>
          </a:p>
          <a:p>
            <a:pPr>
              <a:buFont typeface="Wingdings" pitchFamily="2" charset="2"/>
              <a:buChar char="ü"/>
              <a:defRPr/>
            </a:pPr>
            <a:r>
              <a:rPr lang="es-ES" sz="1200" dirty="0">
                <a:latin typeface="Arial" pitchFamily="34" charset="0"/>
                <a:cs typeface="Arial" pitchFamily="34" charset="0"/>
              </a:rPr>
              <a:t> GEF-6: 141 millones Mercurio; GEF-7: 206 millones; GEF-8 269 millones</a:t>
            </a:r>
          </a:p>
          <a:p>
            <a:pPr>
              <a:buFont typeface="Wingdings" pitchFamily="2" charset="2"/>
              <a:buChar char="ü"/>
              <a:defRPr/>
            </a:pPr>
            <a:r>
              <a:rPr lang="es-ES" sz="1200" dirty="0">
                <a:latin typeface="Arial" pitchFamily="34" charset="0"/>
                <a:cs typeface="Arial" pitchFamily="34" charset="0"/>
              </a:rPr>
              <a:t> GEF-6: 13 millones Programa SAICM; GEF-7: 12 millones; GEF-8: 65 millones</a:t>
            </a:r>
          </a:p>
          <a:p>
            <a:pPr>
              <a:buFont typeface="Wingdings" pitchFamily="2" charset="2"/>
              <a:buChar char="ü"/>
              <a:defRPr/>
            </a:pPr>
            <a:r>
              <a:rPr lang="es-ES" sz="1200" dirty="0">
                <a:latin typeface="Arial" pitchFamily="34" charset="0"/>
                <a:cs typeface="Arial" pitchFamily="34" charset="0"/>
              </a:rPr>
              <a:t> GEF-6: 25 millones Sustancias que agotan la capa de Ozono (Convenio de Viena sobre la Protección de la Capa Ozono-ODS); GEF-7: 23 millones; GEF-8: 13 millones</a:t>
            </a:r>
          </a:p>
        </p:txBody>
      </p:sp>
      <p:sp>
        <p:nvSpPr>
          <p:cNvPr id="42" name="Rectangle 92">
            <a:extLst>
              <a:ext uri="{FF2B5EF4-FFF2-40B4-BE49-F238E27FC236}">
                <a16:creationId xmlns:a16="http://schemas.microsoft.com/office/drawing/2014/main" id="{1847C54C-23B0-83FD-F7C6-A79E9D8FEF98}"/>
              </a:ext>
            </a:extLst>
          </p:cNvPr>
          <p:cNvSpPr>
            <a:spLocks noChangeArrowheads="1"/>
          </p:cNvSpPr>
          <p:nvPr/>
        </p:nvSpPr>
        <p:spPr bwMode="auto">
          <a:xfrm>
            <a:off x="0" y="-26988"/>
            <a:ext cx="9144000" cy="9556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8218" name="Picture 42" descr="http://www.unep.org/about/portals/24119/images/Rio20Logo.jpg">
            <a:hlinkClick r:id="rId7"/>
            <a:extLst>
              <a:ext uri="{FF2B5EF4-FFF2-40B4-BE49-F238E27FC236}">
                <a16:creationId xmlns:a16="http://schemas.microsoft.com/office/drawing/2014/main" id="{8C89CB6F-8D74-6848-8E3F-A54175678A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3663" y="-46038"/>
            <a:ext cx="1335087" cy="93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38" descr="Resultado de imagen para logo fondo para el medio ambiente mundial">
            <a:extLst>
              <a:ext uri="{FF2B5EF4-FFF2-40B4-BE49-F238E27FC236}">
                <a16:creationId xmlns:a16="http://schemas.microsoft.com/office/drawing/2014/main" id="{A65B01E7-052D-B38B-E074-DEE7237A7D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7988" y="2452688"/>
            <a:ext cx="927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5" name="Rectangle 15"/>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7" name="Rectangle 1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4" name="Rectangle 34"/>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6" name="Rectangle 36"/>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8" name="Rectangle 38"/>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5" name="Rectangle 75"/>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7" name="Rectangle 7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9" name="Rectangle 79"/>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413" name="Text Box 93"/>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6156" name="47 Grupo"/>
          <p:cNvGrpSpPr>
            <a:grpSpLocks/>
          </p:cNvGrpSpPr>
          <p:nvPr/>
        </p:nvGrpSpPr>
        <p:grpSpPr bwMode="auto">
          <a:xfrm>
            <a:off x="-11113" y="5661025"/>
            <a:ext cx="9155113" cy="1212850"/>
            <a:chOff x="-10343" y="5804883"/>
            <a:chExt cx="9190855" cy="1069354"/>
          </a:xfrm>
        </p:grpSpPr>
        <p:pic>
          <p:nvPicPr>
            <p:cNvPr id="6176"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5" name="Rectangle 15"/>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6" name="Rectangle 1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7" name="Rectangle 34"/>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8" name="Rectangle 36"/>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9" name="Rectangle 38"/>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0" name="Rectangle 75"/>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1" name="Rectangle 7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2" name="Rectangle 79"/>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3" name="Text Box 93"/>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6167" name="63 Grupo"/>
          <p:cNvGrpSpPr>
            <a:grpSpLocks/>
          </p:cNvGrpSpPr>
          <p:nvPr/>
        </p:nvGrpSpPr>
        <p:grpSpPr bwMode="auto">
          <a:xfrm>
            <a:off x="-11113" y="5645150"/>
            <a:ext cx="9155113" cy="1212850"/>
            <a:chOff x="-10343" y="5804883"/>
            <a:chExt cx="9190855" cy="1069354"/>
          </a:xfrm>
        </p:grpSpPr>
        <p:pic>
          <p:nvPicPr>
            <p:cNvPr id="6171"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8" name="Rectangle 2"/>
          <p:cNvSpPr>
            <a:spLocks noChangeArrowheads="1"/>
          </p:cNvSpPr>
          <p:nvPr/>
        </p:nvSpPr>
        <p:spPr bwMode="auto">
          <a:xfrm>
            <a:off x="250825" y="1092200"/>
            <a:ext cx="8785225" cy="4878388"/>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4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CONVENIO DE BASILEA</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4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Cumplimiento de objetivos</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s-ES" sz="12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s-ES" sz="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Prevención del uso de sustancias peligrosas en los productos y procesos, y métodos de producción que prevengan y minimicen la generación de desechos en la fuente</a:t>
            </a:r>
            <a:b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br>
            <a:endPar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Jerarquización del manejo de desechos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s-ES" sz="18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Manejo Ambientalmente Racional (MAR)  </a:t>
            </a: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internalizando costos, conservando recursos y reduciendo la contaminación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Disociar el crecimiento económico del consumo de recursos y de los efectos sobre el ambiente asociados con la generación de desechos </a:t>
            </a:r>
            <a:r>
              <a:rPr kumimoji="0" lang="es-ES" sz="18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a:t>
            </a:r>
            <a:r>
              <a:rPr kumimoji="0" lang="es-ES" sz="1800" b="1" i="1" u="none" strike="noStrike" kern="1200" cap="none" spc="0" normalizeH="0" baseline="0" noProof="0" dirty="0" err="1">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Decoupling</a:t>
            </a:r>
            <a:r>
              <a:rPr kumimoji="0" lang="es-ES" sz="18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6170" name="Picture 4" descr="https://encrypted-tbn3.gstatic.com/images?q=tbn:ANd9GcT2loraX9Rc-YiIDpKKhsz4pVGnEIwjG4MKLQxXCvJ9QWVi9_bIhcDi1Gl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9513" y="115888"/>
            <a:ext cx="14287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7515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5" name="Rectangle 15"/>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7" name="Rectangle 1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4" name="Rectangle 34"/>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6" name="Rectangle 36"/>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8" name="Rectangle 38"/>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5" name="Rectangle 75"/>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7" name="Rectangle 7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9" name="Rectangle 79"/>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413" name="Text Box 93"/>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7180" name="47 Grupo"/>
          <p:cNvGrpSpPr>
            <a:grpSpLocks/>
          </p:cNvGrpSpPr>
          <p:nvPr/>
        </p:nvGrpSpPr>
        <p:grpSpPr bwMode="auto">
          <a:xfrm>
            <a:off x="-11113" y="5661025"/>
            <a:ext cx="9155113" cy="1212850"/>
            <a:chOff x="-10343" y="5804883"/>
            <a:chExt cx="9190855" cy="1069354"/>
          </a:xfrm>
        </p:grpSpPr>
        <p:pic>
          <p:nvPicPr>
            <p:cNvPr id="720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5" name="Rectangle 15"/>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6" name="Rectangle 1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7" name="Rectangle 34"/>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8" name="Rectangle 36"/>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9" name="Rectangle 38"/>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0" name="Rectangle 75"/>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1" name="Rectangle 7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2" name="Rectangle 79"/>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3" name="Text Box 93"/>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7191" name="63 Grupo"/>
          <p:cNvGrpSpPr>
            <a:grpSpLocks/>
          </p:cNvGrpSpPr>
          <p:nvPr/>
        </p:nvGrpSpPr>
        <p:grpSpPr bwMode="auto">
          <a:xfrm>
            <a:off x="-11113" y="5645150"/>
            <a:ext cx="9155113" cy="1212850"/>
            <a:chOff x="-10343" y="5804883"/>
            <a:chExt cx="9190855" cy="1069354"/>
          </a:xfrm>
        </p:grpSpPr>
        <p:pic>
          <p:nvPicPr>
            <p:cNvPr id="7197"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p:cNvSpPr>
            <a:spLocks noChangeArrowheads="1"/>
          </p:cNvSpPr>
          <p:nvPr/>
        </p:nvSpPr>
        <p:spPr bwMode="auto">
          <a:xfrm>
            <a:off x="0" y="0"/>
            <a:ext cx="9144000" cy="857250"/>
          </a:xfrm>
          <a:prstGeom prst="rect">
            <a:avLst/>
          </a:prstGeom>
          <a:solidFill>
            <a:schemeClr val="bg1"/>
          </a:soli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8" name="Rectangle 2"/>
          <p:cNvSpPr>
            <a:spLocks noChangeArrowheads="1"/>
          </p:cNvSpPr>
          <p:nvPr/>
        </p:nvSpPr>
        <p:spPr bwMode="auto">
          <a:xfrm>
            <a:off x="142875" y="857250"/>
            <a:ext cx="8893175" cy="4894263"/>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18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DÉCIMA REUNIÓN DE LAS PARTES CONVENIO DE BASILEA</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18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COP10 - CARTAGENA DE INDIAS, OCTUBRE 2011</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s-ES" sz="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itchFamily="34" charset="0"/>
              </a:rPr>
              <a:t>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“Declaración de Cartagena”:  </a:t>
            </a: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la prevención, minimización y recuperación de los desechos peligrosos y otros desechos: promueven los tres pilares del desarrollo sostenible (social, económico y  ambiental)</a:t>
            </a:r>
            <a:endPar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endParaRPr kumimoji="0" lang="es-ES" sz="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itchFamily="34" charset="0"/>
              </a:rPr>
              <a:t> </a:t>
            </a: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Decisión BC-10/2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“Marco estratégico para la Implementación del Convenio de Basilea para el periodo 2012-2021”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itchFamily="34" charset="0"/>
              </a:rPr>
              <a:t> Decisión BC-10/3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“Iniciativa patrocinada por los países de Indonesia y Suiza para Mejorar la Eficacia del Convenio de Basilea”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defRPr/>
            </a:pPr>
            <a:r>
              <a:rPr kumimoji="0" lang="es-ES" sz="1400" b="1" i="1"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Enmienda de Prohibición: Anexo VII Convenio de Basilea países Organización para la Cooperación y el Desarrollo Económico (OCDE), Unión Europea y Liechtenstein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defRPr/>
            </a:pP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Elaboración de Directrices: Marco para el Manejo Ambientalmente Racional (MAR) Decisión BC-11/1 Sección II – </a:t>
            </a: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pitchFamily="34" charset="0"/>
                <a:ea typeface="+mn-ea"/>
                <a:cs typeface="Arial" pitchFamily="34" charset="0"/>
              </a:rPr>
              <a:t>ESM </a:t>
            </a:r>
            <a:r>
              <a:rPr kumimoji="0" lang="es-ES" sz="1400" b="1" i="0" u="none" strike="noStrike" kern="1200" cap="none" spc="0" normalizeH="0" baseline="0" noProof="0" dirty="0" err="1">
                <a:ln>
                  <a:noFill/>
                </a:ln>
                <a:solidFill>
                  <a:srgbClr val="FF9900"/>
                </a:solidFill>
                <a:effectLst>
                  <a:outerShdw blurRad="38100" dist="38100" dir="2700000" algn="tl">
                    <a:srgbClr val="000000">
                      <a:alpha val="43137"/>
                    </a:srgbClr>
                  </a:outerShdw>
                </a:effectLst>
                <a:uLnTx/>
                <a:uFillTx/>
                <a:latin typeface="Arial" pitchFamily="34" charset="0"/>
                <a:ea typeface="+mn-ea"/>
                <a:cs typeface="Arial" pitchFamily="34" charset="0"/>
              </a:rPr>
              <a:t>Toolkit</a:t>
            </a: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pitchFamily="34" charset="0"/>
                <a:ea typeface="+mn-ea"/>
                <a:cs typeface="Arial" pitchFamily="34" charset="0"/>
              </a:rPr>
              <a:t>:  manuales prácticos, guías y fichas técnicas, planes pilotos,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defRPr/>
            </a:pP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Provisión de Mayor Claridad Jurídica: </a:t>
            </a:r>
            <a:r>
              <a:rPr kumimoji="0" lang="es-ES" sz="14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pitchFamily="34" charset="0"/>
                <a:ea typeface="+mn-ea"/>
                <a:cs typeface="Arial" pitchFamily="34" charset="0"/>
              </a:rPr>
              <a:t>Glosario de Términos </a:t>
            </a: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(desechos y no desechos, desechos peligrosos y no peligrosos, eliminación y eliminación final, reciclado, restauración (</a:t>
            </a:r>
            <a:r>
              <a:rPr kumimoji="0" lang="es-ES" sz="1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refurbishment</a:t>
            </a: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reparación, </a:t>
            </a:r>
            <a:r>
              <a:rPr kumimoji="0" lang="es-ES" sz="1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reuso</a:t>
            </a: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y </a:t>
            </a:r>
            <a:r>
              <a:rPr kumimoji="0" lang="es-ES" sz="1400" b="1"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reuso</a:t>
            </a: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directo,  entre otros términos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defRPr/>
            </a:pP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Fortalecimiento de los Centros Regionales y de Coordinación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defRPr/>
            </a:pPr>
            <a:r>
              <a:rPr kumimoji="0" lang="es-E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Mayor eficacia de la lucha contra el Tráfico Ilícito, creación de la Red Ambiental para Optimizar el Cumplimiento de los Reglamentos sobre el Tráfico Ilícito (ENFORCE) </a:t>
            </a:r>
          </a:p>
        </p:txBody>
      </p:sp>
      <p:pic>
        <p:nvPicPr>
          <p:cNvPr id="7194" name="Picture 2" descr="Report of the tenth Meeting of the Conference of the Part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063" y="71438"/>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0" y="214313"/>
            <a:ext cx="1428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39" descr="http://www.basel.int/Portals/4/Basel%20Convention/graphics/logos/2015cops-b-240x16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3688" y="142875"/>
            <a:ext cx="10001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362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40 Triángulo isósceles"/>
          <p:cNvSpPr/>
          <p:nvPr/>
        </p:nvSpPr>
        <p:spPr bwMode="auto">
          <a:xfrm rot="10800000">
            <a:off x="1000100" y="1785926"/>
            <a:ext cx="7286676" cy="3786215"/>
          </a:xfrm>
          <a:prstGeom prst="triangle">
            <a:avLst/>
          </a:prstGeom>
          <a:solidFill>
            <a:srgbClr val="00B050"/>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3" name="Rectangle 13"/>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5" name="Rectangle 15"/>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7" name="Rectangle 1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4" name="Rectangle 34"/>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6" name="Rectangle 36"/>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8" name="Rectangle 38"/>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5" name="Rectangle 75"/>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7" name="Rectangle 7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9" name="Rectangle 79"/>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413" name="Text Box 93"/>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8205" name="47 Grupo"/>
          <p:cNvGrpSpPr>
            <a:grpSpLocks/>
          </p:cNvGrpSpPr>
          <p:nvPr/>
        </p:nvGrpSpPr>
        <p:grpSpPr bwMode="auto">
          <a:xfrm>
            <a:off x="-11113" y="5661025"/>
            <a:ext cx="9155113" cy="1212850"/>
            <a:chOff x="-10343" y="5804883"/>
            <a:chExt cx="9190855" cy="1069354"/>
          </a:xfrm>
        </p:grpSpPr>
        <p:pic>
          <p:nvPicPr>
            <p:cNvPr id="8226"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5" name="Rectangle 15"/>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6" name="Rectangle 1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7" name="Rectangle 34"/>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8" name="Rectangle 36"/>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9" name="Rectangle 38"/>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0" name="Rectangle 75"/>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1" name="Rectangle 7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2" name="Rectangle 79"/>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3" name="Text Box 93"/>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8216" name="63 Grupo"/>
          <p:cNvGrpSpPr>
            <a:grpSpLocks/>
          </p:cNvGrpSpPr>
          <p:nvPr/>
        </p:nvGrpSpPr>
        <p:grpSpPr bwMode="auto">
          <a:xfrm>
            <a:off x="-11113" y="5645150"/>
            <a:ext cx="9155113" cy="1212850"/>
            <a:chOff x="-10343" y="5804883"/>
            <a:chExt cx="9190855" cy="1069354"/>
          </a:xfrm>
        </p:grpSpPr>
        <p:pic>
          <p:nvPicPr>
            <p:cNvPr id="8221"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p:cNvSpPr>
            <a:spLocks noChangeArrowheads="1"/>
          </p:cNvSpPr>
          <p:nvPr/>
        </p:nvSpPr>
        <p:spPr bwMode="auto">
          <a:xfrm>
            <a:off x="0" y="0"/>
            <a:ext cx="9144000" cy="785813"/>
          </a:xfrm>
          <a:prstGeom prst="rect">
            <a:avLst/>
          </a:prstGeom>
          <a:solidFill>
            <a:schemeClr val="bg1"/>
          </a:soli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8" name="Rectangle 2"/>
          <p:cNvSpPr>
            <a:spLocks noChangeArrowheads="1"/>
          </p:cNvSpPr>
          <p:nvPr/>
        </p:nvSpPr>
        <p:spPr bwMode="auto">
          <a:xfrm>
            <a:off x="250825" y="714375"/>
            <a:ext cx="8785225" cy="4154488"/>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0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Principios rectores de la Decisión BC-10/2 </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0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“Marco estratégico para la Implementación del Convenio de Basilea para el periodo 2012-2021”</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s-ES" sz="1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Reconocer la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jerarquía de gestión de los desechos</a:t>
            </a: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Prevención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s-ES" sz="22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Minimización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 Reutilización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 Reciclado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s-ES" sz="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otro tipo de recuperación, incluida la </a:t>
            </a:r>
            <a:r>
              <a:rPr kumimoji="0" lang="es-E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Recuperación de Energía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rial Black" panose="020B0A04020102020204" pitchFamily="34" charset="0"/>
                <a:ea typeface="+mn-ea"/>
                <a:cs typeface="+mn-cs"/>
              </a:rPr>
              <a:t> Eliminación Final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…al hacerlo, alentar las opciones de tratamiento que obtengan los mejores resultados ambientales generales, teniendo en cuenta el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enfoque del ciclo de vida</a:t>
            </a:r>
          </a:p>
        </p:txBody>
      </p:sp>
      <p:pic>
        <p:nvPicPr>
          <p:cNvPr id="8219" name="Picture 2" descr="Report of the tenth Meeting of the Conference of the Part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0800" y="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6" name="37 Rectángulo"/>
          <p:cNvSpPr>
            <a:spLocks noChangeArrowheads="1"/>
          </p:cNvSpPr>
          <p:nvPr/>
        </p:nvSpPr>
        <p:spPr bwMode="auto">
          <a:xfrm>
            <a:off x="0" y="4926013"/>
            <a:ext cx="9144000" cy="646112"/>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altLang="es-E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Black" panose="020B0A04020102020204" pitchFamily="34" charset="0"/>
                <a:ea typeface="+mn-ea"/>
                <a:cs typeface="Arial" charset="0"/>
              </a:rPr>
              <a:t>Producción Limpia, Transferencia de Tecnología, Mejores Técnicas Disponibles y Mejores Prácticas Ambientales (BAT and BEP)</a:t>
            </a:r>
          </a:p>
        </p:txBody>
      </p:sp>
    </p:spTree>
    <p:extLst>
      <p:ext uri="{BB962C8B-B14F-4D97-AF65-F5344CB8AC3E}">
        <p14:creationId xmlns:p14="http://schemas.microsoft.com/office/powerpoint/2010/main" val="847382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5" name="Rectangle 15"/>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37" name="Rectangle 1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4" name="Rectangle 34"/>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6" name="Rectangle 36"/>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58" name="Rectangle 38"/>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5" name="Rectangle 75"/>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7" name="Rectangle 77"/>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399" name="Rectangle 79"/>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184413" name="Text Box 93"/>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9228" name="47 Grupo"/>
          <p:cNvGrpSpPr>
            <a:grpSpLocks/>
          </p:cNvGrpSpPr>
          <p:nvPr/>
        </p:nvGrpSpPr>
        <p:grpSpPr bwMode="auto">
          <a:xfrm>
            <a:off x="-11113" y="5661025"/>
            <a:ext cx="9155113" cy="1212850"/>
            <a:chOff x="-10343" y="5804883"/>
            <a:chExt cx="9190855" cy="1069354"/>
          </a:xfrm>
        </p:grpSpPr>
        <p:pic>
          <p:nvPicPr>
            <p:cNvPr id="9248"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5" name="Rectangle 15"/>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6" name="Rectangle 1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7" name="Rectangle 34"/>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8" name="Rectangle 36"/>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9" name="Rectangle 38"/>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0" name="Rectangle 75"/>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1" name="Rectangle 77"/>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2" name="Rectangle 79"/>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3" name="Text Box 93"/>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24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Black" panose="020B0A04020102020204" pitchFamily="34" charset="0"/>
              <a:ea typeface="+mn-ea"/>
              <a:cs typeface="+mn-cs"/>
            </a:endParaRPr>
          </a:p>
        </p:txBody>
      </p:sp>
      <p:grpSp>
        <p:nvGrpSpPr>
          <p:cNvPr id="9239" name="63 Grupo"/>
          <p:cNvGrpSpPr>
            <a:grpSpLocks/>
          </p:cNvGrpSpPr>
          <p:nvPr/>
        </p:nvGrpSpPr>
        <p:grpSpPr bwMode="auto">
          <a:xfrm>
            <a:off x="-11113" y="5645150"/>
            <a:ext cx="9155113" cy="1212850"/>
            <a:chOff x="-10343" y="5804883"/>
            <a:chExt cx="9190855" cy="1069354"/>
          </a:xfrm>
        </p:grpSpPr>
        <p:pic>
          <p:nvPicPr>
            <p:cNvPr id="9243"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p:cNvSpPr>
            <a:spLocks noChangeArrowheads="1"/>
          </p:cNvSpPr>
          <p:nvPr/>
        </p:nvSpPr>
        <p:spPr bwMode="auto">
          <a:xfrm>
            <a:off x="0" y="0"/>
            <a:ext cx="9144000" cy="1052513"/>
          </a:xfrm>
          <a:prstGeom prst="rect">
            <a:avLst/>
          </a:prstGeom>
          <a:solidFill>
            <a:schemeClr val="bg1"/>
          </a:solidFill>
          <a:ln w="9525">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AR" sz="19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8" name="Rectangle 2"/>
          <p:cNvSpPr>
            <a:spLocks noChangeArrowheads="1"/>
          </p:cNvSpPr>
          <p:nvPr/>
        </p:nvSpPr>
        <p:spPr bwMode="auto">
          <a:xfrm>
            <a:off x="250825" y="1052513"/>
            <a:ext cx="8785225" cy="4554537"/>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2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Principios rectores de la Decisión BC-10/2 </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22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rPr>
              <a:t>“Marco estratégico para la Implementación del Convenio de Basilea periodo 2012-2021”</a:t>
            </a: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s-ES" sz="1600" b="1" i="0" u="none" strike="noStrike" kern="1200" cap="all" spc="0" normalizeH="0" baseline="0" noProof="0" dirty="0">
              <a:ln>
                <a:noFill/>
              </a:ln>
              <a:solidFill>
                <a:srgbClr val="3E9CB2"/>
              </a:solidFill>
              <a:effectLst>
                <a:outerShdw blurRad="38100" dist="38100" dir="2700000" algn="tl">
                  <a:srgbClr val="000000"/>
                </a:outerShdw>
              </a:effectLst>
              <a:uLnTx/>
              <a:uFillTx/>
              <a:latin typeface="Arial Black" panose="020B0A040201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Utilizar instrumentos de la política de gestión de los desechos, tales como: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Uso sostenible de los recursos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Reconocimiento de los desechos como recurso, cuando proceda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Gestión integrada de los desechos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Enfoque del ciclo de vida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Principio del que contamina paga</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Responsabilidad ampliada de los productores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(Responsabilidad Extendida del Productor-REP)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Principio de precaución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Principio de proximidad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Modalidades de asociación, cooperación y sinergias</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 (Asociaciones público-privadas; </a:t>
            </a:r>
            <a:r>
              <a:rPr kumimoji="0" lang="es-ES" sz="1600" b="1" i="1" u="none" strike="noStrike" kern="1200" cap="none" spc="0" normalizeH="0" baseline="0" noProof="0" dirty="0" err="1">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partnerships</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 </a:t>
            </a:r>
            <a:r>
              <a:rPr kumimoji="0" lang="es-ES" sz="1600" b="1" i="1"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Arial Black" panose="020B0A04020102020204" pitchFamily="34" charset="0"/>
                <a:ea typeface="+mn-ea"/>
                <a:cs typeface="+mn-cs"/>
              </a:rPr>
              <a:t>Consumo y producción sostenibles </a:t>
            </a:r>
            <a:r>
              <a:rPr kumimoji="0" lang="es-ES" sz="16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Black" panose="020B0A04020102020204" pitchFamily="34" charset="0"/>
                <a:ea typeface="+mn-ea"/>
                <a:cs typeface="+mn-cs"/>
              </a:rPr>
              <a:t>(CPS)</a:t>
            </a:r>
            <a:endParaRPr kumimoji="0" lang="es-ES" sz="1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endParaRPr>
          </a:p>
        </p:txBody>
      </p:sp>
      <p:pic>
        <p:nvPicPr>
          <p:cNvPr id="9242" name="Picture 2" descr="Report of the tenth Meeting of the Conference of the Part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0800" y="115888"/>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2726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4" name="Rectangle 34">
            <a:extLst>
              <a:ext uri="{FF2B5EF4-FFF2-40B4-BE49-F238E27FC236}">
                <a16:creationId xmlns:a16="http://schemas.microsoft.com/office/drawing/2014/main" id="{02E30AC6-3698-9BA9-AE5C-2AC569442925}"/>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C313104D-CCA7-FD73-862C-DD0C4AE39C0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373F901C-34FF-8063-6A60-8BBF82DC349B}"/>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F9613AC2-3CEA-37C1-31EA-517AD3D307ED}"/>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sp>
        <p:nvSpPr>
          <p:cNvPr id="27" name="Rectangle 2">
            <a:extLst>
              <a:ext uri="{FF2B5EF4-FFF2-40B4-BE49-F238E27FC236}">
                <a16:creationId xmlns:a16="http://schemas.microsoft.com/office/drawing/2014/main" id="{9D28D7E8-70A9-26C6-315D-C1B4B1C3D3E0}"/>
              </a:ext>
            </a:extLst>
          </p:cNvPr>
          <p:cNvSpPr>
            <a:spLocks noChangeArrowheads="1"/>
          </p:cNvSpPr>
          <p:nvPr/>
        </p:nvSpPr>
        <p:spPr bwMode="auto">
          <a:xfrm>
            <a:off x="120650" y="2619375"/>
            <a:ext cx="5329238" cy="3108325"/>
          </a:xfrm>
          <a:prstGeom prst="rect">
            <a:avLst/>
          </a:prstGeom>
          <a:noFill/>
          <a:ln w="9525">
            <a:noFill/>
            <a:miter lim="800000"/>
            <a:headEnd/>
            <a:tailEnd/>
          </a:ln>
          <a:effectLst/>
        </p:spPr>
        <p:txBody>
          <a:bodyPr>
            <a:spAutoFit/>
          </a:bodyPr>
          <a:lstStyle/>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a:p>
            <a:pPr>
              <a:buFont typeface="Wingdings" pitchFamily="2" charset="2"/>
              <a:buNone/>
              <a:defRPr/>
            </a:pPr>
            <a:r>
              <a:rPr lang="es-ES_tradnl" sz="2800" b="1" dirty="0">
                <a:solidFill>
                  <a:srgbClr val="3E9CB2"/>
                </a:solidFill>
                <a:effectLst>
                  <a:outerShdw blurRad="38100" dist="38100" dir="2700000" algn="tl">
                    <a:srgbClr val="000000"/>
                  </a:outerShdw>
                </a:effectLst>
              </a:rPr>
              <a:t>      ¡MUCHAS GRACIAS!</a:t>
            </a:r>
          </a:p>
          <a:p>
            <a:pPr algn="ctr">
              <a:buFont typeface="Wingdings" pitchFamily="2" charset="2"/>
              <a:buNone/>
              <a:defRPr/>
            </a:pPr>
            <a:r>
              <a:rPr lang="es-ES_tradnl" sz="2800" b="1">
                <a:solidFill>
                  <a:srgbClr val="3E9CB2"/>
                </a:solidFill>
                <a:effectLst>
                  <a:outerShdw blurRad="38100" dist="38100" dir="2700000" algn="tl">
                    <a:srgbClr val="000000"/>
                  </a:outerShdw>
                </a:effectLst>
              </a:rPr>
              <a:t>   </a:t>
            </a:r>
            <a:r>
              <a:rPr lang="es-ES_tradnl" sz="2800" b="1" smtClean="0">
                <a:solidFill>
                  <a:srgbClr val="3E9CB2"/>
                </a:solidFill>
                <a:effectLst>
                  <a:outerShdw blurRad="38100" dist="38100" dir="2700000" algn="tl">
                    <a:srgbClr val="000000"/>
                  </a:outerShdw>
                </a:effectLst>
              </a:rPr>
              <a:t>acapra@inti.gob.ar</a:t>
            </a:r>
            <a:endParaRPr lang="es-ES_tradnl" sz="2800" b="1"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a:p>
            <a:pPr algn="ctr">
              <a:buFont typeface="Wingdings" pitchFamily="2" charset="2"/>
              <a:buNone/>
              <a:defRPr/>
            </a:pPr>
            <a:r>
              <a:rPr lang="es-ES_tradnl" sz="2800" b="1" dirty="0" smtClean="0">
                <a:solidFill>
                  <a:srgbClr val="3E9CB2"/>
                </a:solidFill>
                <a:effectLst>
                  <a:outerShdw blurRad="38100" dist="38100" dir="2700000" algn="tl">
                    <a:srgbClr val="000000"/>
                  </a:outerShdw>
                </a:effectLst>
              </a:rPr>
              <a:t>Noviembre</a:t>
            </a:r>
            <a:r>
              <a:rPr lang="es-ES_tradnl" sz="2800" b="1" dirty="0" smtClean="0">
                <a:solidFill>
                  <a:srgbClr val="3E9CB2"/>
                </a:solidFill>
                <a:effectLst>
                  <a:outerShdw blurRad="38100" dist="38100" dir="2700000" algn="tl">
                    <a:srgbClr val="000000"/>
                  </a:outerShdw>
                </a:effectLst>
              </a:rPr>
              <a:t> </a:t>
            </a:r>
            <a:r>
              <a:rPr lang="es-ES_tradnl" sz="2800" b="1" dirty="0" smtClean="0">
                <a:solidFill>
                  <a:srgbClr val="3E9CB2"/>
                </a:solidFill>
                <a:effectLst>
                  <a:outerShdw blurRad="38100" dist="38100" dir="2700000" algn="tl">
                    <a:srgbClr val="000000"/>
                  </a:outerShdw>
                </a:effectLst>
              </a:rPr>
              <a:t>2023</a:t>
            </a:r>
            <a:endParaRPr lang="es-ES_tradnl" sz="2800" b="1"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2800" b="1" dirty="0">
              <a:solidFill>
                <a:srgbClr val="3E9CB2"/>
              </a:solidFill>
              <a:effectLst>
                <a:outerShdw blurRad="38100" dist="38100" dir="2700000" algn="tl">
                  <a:srgbClr val="000000"/>
                </a:outerShdw>
              </a:effectLst>
            </a:endParaRPr>
          </a:p>
        </p:txBody>
      </p:sp>
      <p:sp>
        <p:nvSpPr>
          <p:cNvPr id="32" name="Rectangle 13">
            <a:extLst>
              <a:ext uri="{FF2B5EF4-FFF2-40B4-BE49-F238E27FC236}">
                <a16:creationId xmlns:a16="http://schemas.microsoft.com/office/drawing/2014/main" id="{9B6DF1BA-8684-C142-E31F-12A927A330EC}"/>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3" name="Rectangle 15">
            <a:extLst>
              <a:ext uri="{FF2B5EF4-FFF2-40B4-BE49-F238E27FC236}">
                <a16:creationId xmlns:a16="http://schemas.microsoft.com/office/drawing/2014/main" id="{99BC396B-A863-2A1D-DDCB-BF042FC8C553}"/>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4" name="Rectangle 17">
            <a:extLst>
              <a:ext uri="{FF2B5EF4-FFF2-40B4-BE49-F238E27FC236}">
                <a16:creationId xmlns:a16="http://schemas.microsoft.com/office/drawing/2014/main" id="{197AE597-473A-C428-DCC3-D2F5CC702EE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5" name="Rectangle 34">
            <a:extLst>
              <a:ext uri="{FF2B5EF4-FFF2-40B4-BE49-F238E27FC236}">
                <a16:creationId xmlns:a16="http://schemas.microsoft.com/office/drawing/2014/main" id="{DC786911-D0B6-B210-BB01-728CF8A894B0}"/>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6" name="Rectangle 36">
            <a:extLst>
              <a:ext uri="{FF2B5EF4-FFF2-40B4-BE49-F238E27FC236}">
                <a16:creationId xmlns:a16="http://schemas.microsoft.com/office/drawing/2014/main" id="{01872276-5298-6E59-67EF-0BAD3C9F1F63}"/>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7" name="Rectangle 38">
            <a:extLst>
              <a:ext uri="{FF2B5EF4-FFF2-40B4-BE49-F238E27FC236}">
                <a16:creationId xmlns:a16="http://schemas.microsoft.com/office/drawing/2014/main" id="{0E49ADBD-E0B5-B19D-B921-8BD423A46A39}"/>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8" name="Rectangle 75">
            <a:extLst>
              <a:ext uri="{FF2B5EF4-FFF2-40B4-BE49-F238E27FC236}">
                <a16:creationId xmlns:a16="http://schemas.microsoft.com/office/drawing/2014/main" id="{7E3C70B9-DCFC-D42A-43EE-03B417DB0A7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39" name="Rectangle 77">
            <a:extLst>
              <a:ext uri="{FF2B5EF4-FFF2-40B4-BE49-F238E27FC236}">
                <a16:creationId xmlns:a16="http://schemas.microsoft.com/office/drawing/2014/main" id="{9EF11FD9-834A-C1A0-8408-B53CFA8CF08C}"/>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2" name="Rectangle 79">
            <a:extLst>
              <a:ext uri="{FF2B5EF4-FFF2-40B4-BE49-F238E27FC236}">
                <a16:creationId xmlns:a16="http://schemas.microsoft.com/office/drawing/2014/main" id="{7DE84F39-70CD-2757-F1E7-1FF8D0F366C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3" name="Rectangle 92">
            <a:extLst>
              <a:ext uri="{FF2B5EF4-FFF2-40B4-BE49-F238E27FC236}">
                <a16:creationId xmlns:a16="http://schemas.microsoft.com/office/drawing/2014/main" id="{09611B50-4416-55A0-CDCB-E131723E2030}"/>
              </a:ext>
            </a:extLst>
          </p:cNvPr>
          <p:cNvSpPr>
            <a:spLocks noChangeArrowheads="1"/>
          </p:cNvSpPr>
          <p:nvPr/>
        </p:nvSpPr>
        <p:spPr bwMode="auto">
          <a:xfrm>
            <a:off x="0" y="-26988"/>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53265" name="0 Imagen">
            <a:extLst>
              <a:ext uri="{FF2B5EF4-FFF2-40B4-BE49-F238E27FC236}">
                <a16:creationId xmlns:a16="http://schemas.microsoft.com/office/drawing/2014/main" id="{318E60F4-9A6F-9904-0EBE-7990AA5CE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3500"/>
            <a:ext cx="100806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44 Imagen">
            <a:extLst>
              <a:ext uri="{FF2B5EF4-FFF2-40B4-BE49-F238E27FC236}">
                <a16:creationId xmlns:a16="http://schemas.microsoft.com/office/drawing/2014/main" id="{6E309CDE-0C34-8872-5408-0362A690B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2713"/>
            <a:ext cx="11350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13">
            <a:extLst>
              <a:ext uri="{FF2B5EF4-FFF2-40B4-BE49-F238E27FC236}">
                <a16:creationId xmlns:a16="http://schemas.microsoft.com/office/drawing/2014/main" id="{F3F270BC-4333-3C2D-0384-6AC82B36A715}"/>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8" name="Rectangle 15">
            <a:extLst>
              <a:ext uri="{FF2B5EF4-FFF2-40B4-BE49-F238E27FC236}">
                <a16:creationId xmlns:a16="http://schemas.microsoft.com/office/drawing/2014/main" id="{0C6B62AD-84AA-3BA0-F20B-4DD57FE8CF6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49" name="Rectangle 17">
            <a:extLst>
              <a:ext uri="{FF2B5EF4-FFF2-40B4-BE49-F238E27FC236}">
                <a16:creationId xmlns:a16="http://schemas.microsoft.com/office/drawing/2014/main" id="{11B7E301-5FBB-CC91-DB41-05C9202D6A1E}"/>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0" name="Rectangle 34">
            <a:extLst>
              <a:ext uri="{FF2B5EF4-FFF2-40B4-BE49-F238E27FC236}">
                <a16:creationId xmlns:a16="http://schemas.microsoft.com/office/drawing/2014/main" id="{98697C29-F9E9-ABAA-308B-7406E79837C0}"/>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1" name="Rectangle 36">
            <a:extLst>
              <a:ext uri="{FF2B5EF4-FFF2-40B4-BE49-F238E27FC236}">
                <a16:creationId xmlns:a16="http://schemas.microsoft.com/office/drawing/2014/main" id="{78CCEAC8-CEF3-5E2E-52A2-AA3F7E8EA28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2" name="Rectangle 38">
            <a:extLst>
              <a:ext uri="{FF2B5EF4-FFF2-40B4-BE49-F238E27FC236}">
                <a16:creationId xmlns:a16="http://schemas.microsoft.com/office/drawing/2014/main" id="{7A598719-ABFC-72AB-0B6F-44DA446AF69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3" name="Rectangle 75">
            <a:extLst>
              <a:ext uri="{FF2B5EF4-FFF2-40B4-BE49-F238E27FC236}">
                <a16:creationId xmlns:a16="http://schemas.microsoft.com/office/drawing/2014/main" id="{C25AA066-BFC4-02B8-17CF-B9F9EDC47413}"/>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4" name="Rectangle 77">
            <a:extLst>
              <a:ext uri="{FF2B5EF4-FFF2-40B4-BE49-F238E27FC236}">
                <a16:creationId xmlns:a16="http://schemas.microsoft.com/office/drawing/2014/main" id="{0071B04A-3008-2B3E-1EC7-B1A8FE660DE0}"/>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79">
            <a:extLst>
              <a:ext uri="{FF2B5EF4-FFF2-40B4-BE49-F238E27FC236}">
                <a16:creationId xmlns:a16="http://schemas.microsoft.com/office/drawing/2014/main" id="{CB4CC111-7C62-FD86-813B-8308F2ACA1CB}"/>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92">
            <a:extLst>
              <a:ext uri="{FF2B5EF4-FFF2-40B4-BE49-F238E27FC236}">
                <a16:creationId xmlns:a16="http://schemas.microsoft.com/office/drawing/2014/main" id="{7FFE0EA6-2CF3-EA05-04E9-55145B061681}"/>
              </a:ext>
            </a:extLst>
          </p:cNvPr>
          <p:cNvSpPr>
            <a:spLocks noChangeArrowheads="1"/>
          </p:cNvSpPr>
          <p:nvPr/>
        </p:nvSpPr>
        <p:spPr bwMode="auto">
          <a:xfrm>
            <a:off x="0" y="-42863"/>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53277" name="Picture 5">
            <a:extLst>
              <a:ext uri="{FF2B5EF4-FFF2-40B4-BE49-F238E27FC236}">
                <a16:creationId xmlns:a16="http://schemas.microsoft.com/office/drawing/2014/main" id="{25EA87E5-F6B5-64A3-E507-9AE52E348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981075"/>
            <a:ext cx="36734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78" name="47 Grupo">
            <a:extLst>
              <a:ext uri="{FF2B5EF4-FFF2-40B4-BE49-F238E27FC236}">
                <a16:creationId xmlns:a16="http://schemas.microsoft.com/office/drawing/2014/main" id="{438D3BCA-542F-23B1-A3EA-78C6124C35E8}"/>
              </a:ext>
            </a:extLst>
          </p:cNvPr>
          <p:cNvGrpSpPr>
            <a:grpSpLocks/>
          </p:cNvGrpSpPr>
          <p:nvPr/>
        </p:nvGrpSpPr>
        <p:grpSpPr bwMode="auto">
          <a:xfrm>
            <a:off x="-11113" y="5805488"/>
            <a:ext cx="9191626" cy="1068387"/>
            <a:chOff x="-10343" y="5804883"/>
            <a:chExt cx="9190855" cy="1069354"/>
          </a:xfrm>
        </p:grpSpPr>
        <p:pic>
          <p:nvPicPr>
            <p:cNvPr id="53280" name="Picture 34">
              <a:extLst>
                <a:ext uri="{FF2B5EF4-FFF2-40B4-BE49-F238E27FC236}">
                  <a16:creationId xmlns:a16="http://schemas.microsoft.com/office/drawing/2014/main" id="{AEABDC2D-F53B-0733-0DE3-2AF98891E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1" name="Picture 36">
              <a:extLst>
                <a:ext uri="{FF2B5EF4-FFF2-40B4-BE49-F238E27FC236}">
                  <a16:creationId xmlns:a16="http://schemas.microsoft.com/office/drawing/2014/main" id="{1D42769F-0436-462F-43D1-B6E3DC0DB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2" name="Picture 38">
              <a:extLst>
                <a:ext uri="{FF2B5EF4-FFF2-40B4-BE49-F238E27FC236}">
                  <a16:creationId xmlns:a16="http://schemas.microsoft.com/office/drawing/2014/main" id="{9BC4B619-3D08-81A7-23F4-FBFE00395A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3" name="Picture 39">
              <a:extLst>
                <a:ext uri="{FF2B5EF4-FFF2-40B4-BE49-F238E27FC236}">
                  <a16:creationId xmlns:a16="http://schemas.microsoft.com/office/drawing/2014/main" id="{06097F79-59E0-E576-13CC-24CE5BDA62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4" name="Picture 35">
              <a:extLst>
                <a:ext uri="{FF2B5EF4-FFF2-40B4-BE49-F238E27FC236}">
                  <a16:creationId xmlns:a16="http://schemas.microsoft.com/office/drawing/2014/main" id="{9B1016B2-E386-D053-937B-922CC0AE15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Line 9">
            <a:extLst>
              <a:ext uri="{FF2B5EF4-FFF2-40B4-BE49-F238E27FC236}">
                <a16:creationId xmlns:a16="http://schemas.microsoft.com/office/drawing/2014/main" id="{38BD1CE6-95A2-21DD-ED08-DBB37DD51E8A}"/>
              </a:ext>
            </a:extLst>
          </p:cNvPr>
          <p:cNvSpPr>
            <a:spLocks noChangeShapeType="1"/>
          </p:cNvSpPr>
          <p:nvPr/>
        </p:nvSpPr>
        <p:spPr bwMode="auto">
          <a:xfrm>
            <a:off x="509588" y="1000125"/>
            <a:ext cx="8077200" cy="0"/>
          </a:xfrm>
          <a:prstGeom prst="line">
            <a:avLst/>
          </a:prstGeom>
          <a:noFill/>
          <a:ln w="76200">
            <a:solidFill>
              <a:srgbClr val="99CC00"/>
            </a:solidFill>
            <a:round/>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1746192E-FDCB-D7B7-3FD5-4481B9560AE2}"/>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94F2C3CE-A951-2E75-B27D-7A729FBD8AFA}"/>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D33BD5A7-95BA-F9E4-BA77-C85EABE1949F}"/>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65238C5B-324D-EDEA-8A88-40400757F591}"/>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38C605F0-EB7B-7216-05C1-133C738562F7}"/>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DD2411DF-EDDD-24E0-00D0-2D0CBD5789F0}"/>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01FB472E-3B37-4538-4BF7-7FDDE065484D}"/>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00744F49-C269-B39E-7699-2B66E61D62A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7F4C1DFB-BBBB-EE8C-F566-4926FB7D012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0C8C460A-66B3-F004-C773-51CF67AC1866}"/>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9228" name="47 Grupo">
            <a:extLst>
              <a:ext uri="{FF2B5EF4-FFF2-40B4-BE49-F238E27FC236}">
                <a16:creationId xmlns:a16="http://schemas.microsoft.com/office/drawing/2014/main" id="{F792B4D3-E8CB-CA77-EDDC-F0D106CC8004}"/>
              </a:ext>
            </a:extLst>
          </p:cNvPr>
          <p:cNvGrpSpPr>
            <a:grpSpLocks/>
          </p:cNvGrpSpPr>
          <p:nvPr/>
        </p:nvGrpSpPr>
        <p:grpSpPr bwMode="auto">
          <a:xfrm>
            <a:off x="-11113" y="5661025"/>
            <a:ext cx="9155113" cy="1212850"/>
            <a:chOff x="-10343" y="5804883"/>
            <a:chExt cx="9190855" cy="1069354"/>
          </a:xfrm>
        </p:grpSpPr>
        <p:pic>
          <p:nvPicPr>
            <p:cNvPr id="9248" name="Picture 34">
              <a:extLst>
                <a:ext uri="{FF2B5EF4-FFF2-40B4-BE49-F238E27FC236}">
                  <a16:creationId xmlns:a16="http://schemas.microsoft.com/office/drawing/2014/main" id="{50232E3D-802A-A567-AE4E-6C9991DB4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Picture 36">
              <a:extLst>
                <a:ext uri="{FF2B5EF4-FFF2-40B4-BE49-F238E27FC236}">
                  <a16:creationId xmlns:a16="http://schemas.microsoft.com/office/drawing/2014/main" id="{FFA6B903-D5A7-B488-6316-BDAD8A153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8">
              <a:extLst>
                <a:ext uri="{FF2B5EF4-FFF2-40B4-BE49-F238E27FC236}">
                  <a16:creationId xmlns:a16="http://schemas.microsoft.com/office/drawing/2014/main" id="{97357E8E-AC3C-2249-7C2A-FBF3B1D63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39">
              <a:extLst>
                <a:ext uri="{FF2B5EF4-FFF2-40B4-BE49-F238E27FC236}">
                  <a16:creationId xmlns:a16="http://schemas.microsoft.com/office/drawing/2014/main" id="{45959A23-0D94-C1EB-1064-A1827FDEA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5">
              <a:extLst>
                <a:ext uri="{FF2B5EF4-FFF2-40B4-BE49-F238E27FC236}">
                  <a16:creationId xmlns:a16="http://schemas.microsoft.com/office/drawing/2014/main" id="{7D266267-C4E7-6D14-E406-D3F8E3A953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522C45CD-2869-6708-F0EF-7C80BF634EE7}"/>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9395FEFA-F86C-848B-BA38-5E1DC5F3BC05}"/>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1DC6B4E5-4BA7-C091-48DC-9C3E9CD89246}"/>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B1E47264-5E93-E203-CA95-21FFC73D1671}"/>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E120ECFA-71FF-DA3B-F7CC-D61EF5667760}"/>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D5069547-2776-2C00-2CAE-82207F078952}"/>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3A14B0CA-A098-9758-369B-5BBB2DA18791}"/>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4FC4CF3B-726E-20F5-CC0F-5CEA7BA0168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B47A6E69-5D81-9360-A11D-20FEE46E0D1F}"/>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CF05C504-CC7E-6C65-FDED-7A3CE7F6F0F3}"/>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9239" name="63 Grupo">
            <a:extLst>
              <a:ext uri="{FF2B5EF4-FFF2-40B4-BE49-F238E27FC236}">
                <a16:creationId xmlns:a16="http://schemas.microsoft.com/office/drawing/2014/main" id="{FC5607E4-8E33-E311-29ED-873C7AA049FF}"/>
              </a:ext>
            </a:extLst>
          </p:cNvPr>
          <p:cNvGrpSpPr>
            <a:grpSpLocks/>
          </p:cNvGrpSpPr>
          <p:nvPr/>
        </p:nvGrpSpPr>
        <p:grpSpPr bwMode="auto">
          <a:xfrm>
            <a:off x="-11113" y="5645150"/>
            <a:ext cx="9155113" cy="1212850"/>
            <a:chOff x="-10343" y="5804883"/>
            <a:chExt cx="9190855" cy="1069354"/>
          </a:xfrm>
        </p:grpSpPr>
        <p:pic>
          <p:nvPicPr>
            <p:cNvPr id="9243" name="Picture 34">
              <a:extLst>
                <a:ext uri="{FF2B5EF4-FFF2-40B4-BE49-F238E27FC236}">
                  <a16:creationId xmlns:a16="http://schemas.microsoft.com/office/drawing/2014/main" id="{2CBDE254-946B-E4AC-D8B9-C0310EAB8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6">
              <a:extLst>
                <a:ext uri="{FF2B5EF4-FFF2-40B4-BE49-F238E27FC236}">
                  <a16:creationId xmlns:a16="http://schemas.microsoft.com/office/drawing/2014/main" id="{12EAEE14-DD6F-7FB9-1E6A-D2736CB24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38">
              <a:extLst>
                <a:ext uri="{FF2B5EF4-FFF2-40B4-BE49-F238E27FC236}">
                  <a16:creationId xmlns:a16="http://schemas.microsoft.com/office/drawing/2014/main" id="{B4F7AFCC-FE63-E1A2-041A-909A46F46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39">
              <a:extLst>
                <a:ext uri="{FF2B5EF4-FFF2-40B4-BE49-F238E27FC236}">
                  <a16:creationId xmlns:a16="http://schemas.microsoft.com/office/drawing/2014/main" id="{09DB45E3-6C32-6E60-18E9-DD72B52EE0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35">
              <a:extLst>
                <a:ext uri="{FF2B5EF4-FFF2-40B4-BE49-F238E27FC236}">
                  <a16:creationId xmlns:a16="http://schemas.microsoft.com/office/drawing/2014/main" id="{1606371B-A439-5EE3-9899-B1C25A73C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86843FA2-A7F0-F51C-DC44-F3F501BF025B}"/>
              </a:ext>
            </a:extLst>
          </p:cNvPr>
          <p:cNvSpPr>
            <a:spLocks noChangeArrowheads="1"/>
          </p:cNvSpPr>
          <p:nvPr/>
        </p:nvSpPr>
        <p:spPr bwMode="auto">
          <a:xfrm>
            <a:off x="250825" y="746125"/>
            <a:ext cx="8785225" cy="4862870"/>
          </a:xfrm>
          <a:prstGeom prst="rect">
            <a:avLst/>
          </a:prstGeom>
          <a:noFill/>
          <a:ln w="9525">
            <a:noFill/>
            <a:miter lim="800000"/>
            <a:headEnd/>
            <a:tailEnd/>
          </a:ln>
          <a:effectLst/>
        </p:spPr>
        <p:txBody>
          <a:bodyPr>
            <a:spAutoFit/>
          </a:bodyPr>
          <a:lstStyle/>
          <a:p>
            <a:pPr algn="ctr">
              <a:buFont typeface="Wingdings" pitchFamily="2" charset="2"/>
              <a:buNone/>
              <a:defRPr/>
            </a:pPr>
            <a:r>
              <a:rPr lang="es-ES" sz="2400" b="1" cap="all" dirty="0">
                <a:solidFill>
                  <a:srgbClr val="3E9CB2"/>
                </a:solidFill>
                <a:effectLst>
                  <a:outerShdw blurRad="38100" dist="38100" dir="2700000" algn="tl">
                    <a:srgbClr val="000000"/>
                  </a:outerShdw>
                </a:effectLst>
              </a:rPr>
              <a:t>Productos químicos y desechos  Río+20 párrafos 213 a 223</a:t>
            </a:r>
            <a:endParaRPr lang="es-ES_tradnl"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_tradnl" sz="800" b="1" dirty="0">
              <a:effectLst>
                <a:outerShdw blurRad="38100" dist="38100" dir="2700000" algn="tl">
                  <a:srgbClr val="FFFFFF"/>
                </a:outerShdw>
              </a:effectLst>
              <a:latin typeface="Arial" pitchFamily="34" charset="0"/>
              <a:cs typeface="Arial" pitchFamily="34" charset="0"/>
            </a:endParaRPr>
          </a:p>
          <a:p>
            <a:pPr>
              <a:buFont typeface="Wingdings" pitchFamily="2" charset="2"/>
              <a:buChar char="Ø"/>
              <a:defRPr/>
            </a:pPr>
            <a:r>
              <a:rPr lang="es-AR" sz="1800" b="1" dirty="0"/>
              <a:t> </a:t>
            </a:r>
            <a:r>
              <a:rPr lang="es-AR" sz="1600" b="1" i="1" dirty="0">
                <a:solidFill>
                  <a:srgbClr val="CC3300"/>
                </a:solidFill>
                <a:effectLst>
                  <a:outerShdw blurRad="38100" dist="38100" dir="2700000" algn="tl">
                    <a:srgbClr val="000000">
                      <a:alpha val="43137"/>
                    </a:srgbClr>
                  </a:outerShdw>
                </a:effectLst>
              </a:rPr>
              <a:t>Gestión/Manejo Ambientalmente Racional (GAR-MAR)</a:t>
            </a:r>
            <a:endParaRPr lang="es-AR" sz="1600" dirty="0">
              <a:latin typeface="Arial" pitchFamily="34" charset="0"/>
              <a:cs typeface="Arial" pitchFamily="34" charset="0"/>
            </a:endParaRPr>
          </a:p>
          <a:p>
            <a:pPr>
              <a:buFont typeface="Wingdings" pitchFamily="2" charset="2"/>
              <a:buChar char="Ø"/>
              <a:defRPr/>
            </a:pPr>
            <a:r>
              <a:rPr lang="es-AR" sz="1400" dirty="0">
                <a:latin typeface="Arial" pitchFamily="34" charset="0"/>
                <a:cs typeface="Arial" pitchFamily="34" charset="0"/>
              </a:rPr>
              <a:t> Cooperación Internacional</a:t>
            </a:r>
          </a:p>
          <a:p>
            <a:pPr>
              <a:buFont typeface="Wingdings" pitchFamily="2" charset="2"/>
              <a:buChar char="Ø"/>
              <a:defRPr/>
            </a:pPr>
            <a:r>
              <a:rPr lang="es-AR" sz="1400" dirty="0">
                <a:latin typeface="Arial" pitchFamily="34" charset="0"/>
                <a:cs typeface="Arial" pitchFamily="34" charset="0"/>
              </a:rPr>
              <a:t> </a:t>
            </a:r>
            <a:r>
              <a:rPr lang="es-ES" sz="1400" dirty="0">
                <a:latin typeface="Arial" pitchFamily="34" charset="0"/>
                <a:cs typeface="Arial" pitchFamily="34" charset="0"/>
              </a:rPr>
              <a:t>Compromiso con un enfoque de la gestión racional de desechos a todos niveles</a:t>
            </a:r>
          </a:p>
          <a:p>
            <a:pPr>
              <a:buFont typeface="Wingdings" pitchFamily="2" charset="2"/>
              <a:buChar char="Ø"/>
              <a:defRPr/>
            </a:pPr>
            <a:r>
              <a:rPr lang="es-ES" sz="1400" dirty="0">
                <a:latin typeface="Arial" pitchFamily="34" charset="0"/>
                <a:cs typeface="Arial" pitchFamily="34" charset="0"/>
              </a:rPr>
              <a:t> Preocupación por la carencia de capacidad para gestionar racionalmente los desechos durante todo su ciclo de vida. Reforzar estructuras de gobernanza</a:t>
            </a:r>
          </a:p>
          <a:p>
            <a:pPr>
              <a:buFont typeface="Wingdings" pitchFamily="2" charset="2"/>
              <a:buChar char="Ø"/>
              <a:defRPr/>
            </a:pPr>
            <a:r>
              <a:rPr lang="es-ES" sz="1400" dirty="0">
                <a:latin typeface="Arial" pitchFamily="34" charset="0"/>
                <a:cs typeface="Arial" pitchFamily="34" charset="0"/>
              </a:rPr>
              <a:t> Mayor coordinación y cooperación entre convenios sobre productos químicos y desechos:</a:t>
            </a:r>
          </a:p>
          <a:p>
            <a:pPr>
              <a:buFont typeface="Wingdings" pitchFamily="2" charset="2"/>
              <a:buChar char="ü"/>
              <a:defRPr/>
            </a:pPr>
            <a:r>
              <a:rPr lang="es-ES" sz="1400" dirty="0">
                <a:solidFill>
                  <a:srgbClr val="CC3300"/>
                </a:solidFill>
                <a:latin typeface="Arial" pitchFamily="34" charset="0"/>
                <a:cs typeface="Arial" pitchFamily="34" charset="0"/>
              </a:rPr>
              <a:t>Convenios de Basilea </a:t>
            </a:r>
            <a:r>
              <a:rPr lang="es-ES" sz="1400" b="1" i="1" dirty="0">
                <a:solidFill>
                  <a:srgbClr val="CC3300"/>
                </a:solidFill>
                <a:latin typeface="Arial" pitchFamily="34" charset="0"/>
                <a:cs typeface="Arial" pitchFamily="34" charset="0"/>
              </a:rPr>
              <a:t>“El Movimiento Transfronterizo de Desechos Peligrosos y su Eliminación y otros Desechos”</a:t>
            </a:r>
          </a:p>
          <a:p>
            <a:pPr>
              <a:buFont typeface="Wingdings" pitchFamily="2" charset="2"/>
              <a:buChar char="ü"/>
              <a:defRPr/>
            </a:pPr>
            <a:r>
              <a:rPr lang="es-ES" sz="1400" dirty="0">
                <a:solidFill>
                  <a:srgbClr val="CC3300"/>
                </a:solidFill>
                <a:latin typeface="Arial" pitchFamily="34" charset="0"/>
                <a:cs typeface="Arial" pitchFamily="34" charset="0"/>
              </a:rPr>
              <a:t> Convenio de Estocolmo sobre </a:t>
            </a:r>
            <a:r>
              <a:rPr lang="es-ES" sz="1400" b="1" i="1" dirty="0">
                <a:solidFill>
                  <a:srgbClr val="CC3300"/>
                </a:solidFill>
                <a:latin typeface="Arial" pitchFamily="34" charset="0"/>
                <a:cs typeface="Arial" pitchFamily="34" charset="0"/>
              </a:rPr>
              <a:t>“Contaminantes Orgánicos Persistentes” </a:t>
            </a:r>
          </a:p>
          <a:p>
            <a:pPr>
              <a:buFont typeface="Wingdings" pitchFamily="2" charset="2"/>
              <a:buChar char="ü"/>
              <a:defRPr/>
            </a:pPr>
            <a:r>
              <a:rPr lang="es-ES" sz="1400" dirty="0">
                <a:solidFill>
                  <a:srgbClr val="CC3300"/>
                </a:solidFill>
                <a:latin typeface="Arial" pitchFamily="34" charset="0"/>
                <a:cs typeface="Arial" pitchFamily="34" charset="0"/>
              </a:rPr>
              <a:t>Convenio de Rotterdam  sobre  </a:t>
            </a:r>
            <a:r>
              <a:rPr lang="es-ES" sz="1400" b="1" i="1" dirty="0">
                <a:solidFill>
                  <a:srgbClr val="CC3300"/>
                </a:solidFill>
                <a:latin typeface="Arial" pitchFamily="34" charset="0"/>
                <a:cs typeface="Arial" pitchFamily="34" charset="0"/>
              </a:rPr>
              <a:t>“El Procedimiento de Consentimiento Fundamentado Previo aplicable a ciertos  plaguicidas y productos químicos  peligrosos objeto de comercio internacional” </a:t>
            </a:r>
          </a:p>
          <a:p>
            <a:pPr>
              <a:buFont typeface="Wingdings" pitchFamily="2" charset="2"/>
              <a:buChar char="ü"/>
              <a:defRPr/>
            </a:pPr>
            <a:r>
              <a:rPr lang="es-ES" sz="1400" dirty="0">
                <a:solidFill>
                  <a:srgbClr val="CC3300"/>
                </a:solidFill>
                <a:latin typeface="Arial" pitchFamily="34" charset="0"/>
                <a:cs typeface="Arial" pitchFamily="34" charset="0"/>
              </a:rPr>
              <a:t> Programas </a:t>
            </a:r>
            <a:r>
              <a:rPr lang="es-ES" sz="1400" b="1" i="1" dirty="0">
                <a:solidFill>
                  <a:srgbClr val="CC3300"/>
                </a:solidFill>
                <a:latin typeface="Arial" pitchFamily="34" charset="0"/>
                <a:cs typeface="Arial" pitchFamily="34" charset="0"/>
              </a:rPr>
              <a:t>“Enfoque Estratégico para la gestión de los productos químicos a nivel internacional” </a:t>
            </a:r>
            <a:r>
              <a:rPr lang="es-ES" sz="1400" dirty="0">
                <a:solidFill>
                  <a:srgbClr val="CC3300"/>
                </a:solidFill>
                <a:latin typeface="Arial" pitchFamily="34" charset="0"/>
                <a:cs typeface="Arial" pitchFamily="34" charset="0"/>
              </a:rPr>
              <a:t>(</a:t>
            </a:r>
            <a:r>
              <a:rPr lang="es-ES" sz="1400" b="1" dirty="0">
                <a:solidFill>
                  <a:srgbClr val="CC3300"/>
                </a:solidFill>
                <a:effectLst>
                  <a:outerShdw blurRad="38100" dist="38100" dir="2700000" algn="tl">
                    <a:srgbClr val="000000">
                      <a:alpha val="43137"/>
                    </a:srgbClr>
                  </a:outerShdw>
                </a:effectLst>
                <a:latin typeface="Arial" pitchFamily="34" charset="0"/>
                <a:cs typeface="Arial" pitchFamily="34" charset="0"/>
              </a:rPr>
              <a:t>SAICM</a:t>
            </a:r>
            <a:r>
              <a:rPr lang="es-ES" sz="1400" dirty="0">
                <a:solidFill>
                  <a:srgbClr val="CC3300"/>
                </a:solidFill>
                <a:latin typeface="Arial" pitchFamily="34" charset="0"/>
                <a:cs typeface="Arial" pitchFamily="34" charset="0"/>
              </a:rPr>
              <a:t>) y la </a:t>
            </a:r>
            <a:r>
              <a:rPr lang="es-ES" sz="1400" b="1" i="1" dirty="0">
                <a:solidFill>
                  <a:srgbClr val="CC3300"/>
                </a:solidFill>
                <a:latin typeface="Arial" pitchFamily="34" charset="0"/>
                <a:cs typeface="Arial" pitchFamily="34" charset="0"/>
              </a:rPr>
              <a:t>“</a:t>
            </a:r>
            <a:r>
              <a:rPr lang="es-ES_tradnl" sz="1400" b="1" i="1" dirty="0">
                <a:solidFill>
                  <a:srgbClr val="CC3300"/>
                </a:solidFill>
                <a:latin typeface="Arial" pitchFamily="34" charset="0"/>
                <a:cs typeface="Arial" pitchFamily="34" charset="0"/>
              </a:rPr>
              <a:t>Conferencia Internacional sobre Gestión de los Productos Químicos”</a:t>
            </a:r>
            <a:r>
              <a:rPr lang="es-ES_tradnl" sz="1400" dirty="0">
                <a:solidFill>
                  <a:srgbClr val="CC3300"/>
                </a:solidFill>
                <a:latin typeface="Arial" pitchFamily="34" charset="0"/>
                <a:cs typeface="Arial" pitchFamily="34" charset="0"/>
              </a:rPr>
              <a:t> (</a:t>
            </a:r>
            <a:r>
              <a:rPr lang="es-ES_tradnl" sz="1400" b="1" dirty="0">
                <a:solidFill>
                  <a:srgbClr val="CC3300"/>
                </a:solidFill>
                <a:effectLst>
                  <a:outerShdw blurRad="38100" dist="38100" dir="2700000" algn="tl">
                    <a:srgbClr val="000000">
                      <a:alpha val="43137"/>
                    </a:srgbClr>
                  </a:outerShdw>
                </a:effectLst>
                <a:latin typeface="Arial" pitchFamily="34" charset="0"/>
                <a:cs typeface="Arial" pitchFamily="34" charset="0"/>
              </a:rPr>
              <a:t>ICCM</a:t>
            </a:r>
            <a:r>
              <a:rPr lang="es-ES_tradnl" sz="1400" dirty="0">
                <a:solidFill>
                  <a:srgbClr val="CC3300"/>
                </a:solidFill>
                <a:latin typeface="Arial" pitchFamily="34" charset="0"/>
                <a:cs typeface="Arial" pitchFamily="34" charset="0"/>
              </a:rPr>
              <a:t>)</a:t>
            </a:r>
            <a:endParaRPr lang="es-ES" sz="1400" b="1" i="1" dirty="0">
              <a:solidFill>
                <a:srgbClr val="CC3300"/>
              </a:solidFill>
              <a:latin typeface="Arial" pitchFamily="34" charset="0"/>
              <a:cs typeface="Arial" pitchFamily="34" charset="0"/>
            </a:endParaRPr>
          </a:p>
          <a:p>
            <a:pPr>
              <a:buFont typeface="Wingdings" pitchFamily="2" charset="2"/>
              <a:buChar char="ü"/>
              <a:defRPr/>
            </a:pPr>
            <a:r>
              <a:rPr lang="es-ES" sz="1400" dirty="0">
                <a:solidFill>
                  <a:srgbClr val="CC3300"/>
                </a:solidFill>
                <a:latin typeface="Arial" pitchFamily="34" charset="0"/>
                <a:cs typeface="Arial" pitchFamily="34" charset="0"/>
              </a:rPr>
              <a:t> Centros regionales y de Coordinación del Convenio de Basilea y Estocolmo </a:t>
            </a:r>
          </a:p>
          <a:p>
            <a:pPr algn="ctr">
              <a:defRPr/>
            </a:pPr>
            <a:endParaRPr lang="es-ES" sz="1500" b="1" dirty="0" smtClean="0">
              <a:solidFill>
                <a:srgbClr val="FF99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s-ES" sz="1400" b="1" dirty="0" smtClean="0">
                <a:solidFill>
                  <a:srgbClr val="FF9900"/>
                </a:solidFill>
                <a:effectLst>
                  <a:outerShdw blurRad="38100" dist="38100" dir="2700000" algn="tl">
                    <a:srgbClr val="000000">
                      <a:alpha val="43137"/>
                    </a:srgbClr>
                  </a:outerShdw>
                </a:effectLst>
                <a:latin typeface="Arial" pitchFamily="34" charset="0"/>
                <a:cs typeface="Arial" pitchFamily="34" charset="0"/>
              </a:rPr>
              <a:t>Convenio </a:t>
            </a:r>
            <a:r>
              <a:rPr lang="es-ES" sz="1400" b="1" dirty="0">
                <a:solidFill>
                  <a:srgbClr val="FF9900"/>
                </a:solidFill>
                <a:effectLst>
                  <a:outerShdw blurRad="38100" dist="38100" dir="2700000" algn="tl">
                    <a:srgbClr val="000000">
                      <a:alpha val="43137"/>
                    </a:srgbClr>
                  </a:outerShdw>
                </a:effectLst>
                <a:latin typeface="Arial" pitchFamily="34" charset="0"/>
                <a:cs typeface="Arial" pitchFamily="34" charset="0"/>
              </a:rPr>
              <a:t>de Minamata sobre “El Mercurio” aprobado en Conferencia de Plenipotenciarios Kumamoto, Japón, Octubre 2013, </a:t>
            </a:r>
            <a:r>
              <a:rPr lang="es-AR" sz="1400" b="1" dirty="0">
                <a:solidFill>
                  <a:srgbClr val="FF9900"/>
                </a:solidFill>
                <a:effectLst>
                  <a:outerShdw blurRad="38100" dist="38100" dir="2700000" algn="tl">
                    <a:srgbClr val="000000">
                      <a:alpha val="43137"/>
                    </a:srgbClr>
                  </a:outerShdw>
                </a:effectLst>
                <a:latin typeface="Arial" pitchFamily="34" charset="0"/>
                <a:cs typeface="Arial" pitchFamily="34" charset="0"/>
              </a:rPr>
              <a:t>entró en vigor en Agosto de 2017</a:t>
            </a:r>
          </a:p>
          <a:p>
            <a:pPr algn="ctr">
              <a:defRPr/>
            </a:pPr>
            <a:r>
              <a:rPr lang="es-AR" sz="1400" b="1" dirty="0">
                <a:solidFill>
                  <a:srgbClr val="FF9900"/>
                </a:solidFill>
                <a:effectLst>
                  <a:outerShdw blurRad="38100" dist="38100" dir="2700000" algn="tl">
                    <a:srgbClr val="000000">
                      <a:alpha val="43137"/>
                    </a:srgbClr>
                  </a:outerShdw>
                </a:effectLst>
                <a:latin typeface="Arial" pitchFamily="34" charset="0"/>
                <a:cs typeface="Arial" pitchFamily="34" charset="0"/>
              </a:rPr>
              <a:t>Conferencia de las Partes (</a:t>
            </a:r>
            <a:r>
              <a:rPr lang="es-AR" sz="1400" b="1" dirty="0" smtClean="0">
                <a:solidFill>
                  <a:srgbClr val="FF9900"/>
                </a:solidFill>
                <a:effectLst>
                  <a:outerShdw blurRad="38100" dist="38100" dir="2700000" algn="tl">
                    <a:srgbClr val="000000">
                      <a:alpha val="43137"/>
                    </a:srgbClr>
                  </a:outerShdw>
                </a:effectLst>
                <a:latin typeface="Arial" pitchFamily="34" charset="0"/>
                <a:cs typeface="Arial" pitchFamily="34" charset="0"/>
              </a:rPr>
              <a:t>COP5), 30 de Octubre al 3 de Noviembre, Ginebra, Suiza</a:t>
            </a:r>
            <a:endParaRPr lang="es-AR" sz="1400" b="1" dirty="0">
              <a:solidFill>
                <a:srgbClr val="FF9900"/>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Rectangle 92">
            <a:extLst>
              <a:ext uri="{FF2B5EF4-FFF2-40B4-BE49-F238E27FC236}">
                <a16:creationId xmlns:a16="http://schemas.microsoft.com/office/drawing/2014/main" id="{1C6B1B76-5670-3517-3C6E-0F2439CD13D7}"/>
              </a:ext>
            </a:extLst>
          </p:cNvPr>
          <p:cNvSpPr>
            <a:spLocks noChangeArrowheads="1"/>
          </p:cNvSpPr>
          <p:nvPr/>
        </p:nvSpPr>
        <p:spPr bwMode="auto">
          <a:xfrm>
            <a:off x="0" y="-26988"/>
            <a:ext cx="9144000" cy="828676"/>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9242" name="Picture 42" descr="http://www.unep.org/about/portals/24119/images/Rio20Logo.jpg">
            <a:hlinkClick r:id="rId7"/>
            <a:extLst>
              <a:ext uri="{FF2B5EF4-FFF2-40B4-BE49-F238E27FC236}">
                <a16:creationId xmlns:a16="http://schemas.microsoft.com/office/drawing/2014/main" id="{884DD717-ACEE-F52F-42FA-52A34EAA0E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4763"/>
            <a:ext cx="11112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92E5B654-17E0-79F4-3753-266E2F319D46}"/>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77EDCEDF-EDAD-3511-2BC7-D48310C6E269}"/>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3F216369-211C-1EB7-F285-75F766A9B2CD}"/>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3CB52D0D-1628-3E34-93F8-0BEB7E095E18}"/>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0B618278-5A26-CEC0-D621-3BDC62B6CD8D}"/>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79C37738-B3FF-D486-CEEB-24BB8383CEFE}"/>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25E2E3A4-1F53-2C16-7147-AFE2703A3FD9}"/>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729DC58B-5103-3B21-7BDE-408A98D06620}"/>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CAA7F52F-6BC4-A65A-9824-1FAA13C12A12}"/>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57E56449-2337-B8B4-CC55-F128F4929FD9}"/>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0252" name="47 Grupo">
            <a:extLst>
              <a:ext uri="{FF2B5EF4-FFF2-40B4-BE49-F238E27FC236}">
                <a16:creationId xmlns:a16="http://schemas.microsoft.com/office/drawing/2014/main" id="{8F4FEADD-83A4-BF08-7EB8-D21ED6771CD4}"/>
              </a:ext>
            </a:extLst>
          </p:cNvPr>
          <p:cNvGrpSpPr>
            <a:grpSpLocks/>
          </p:cNvGrpSpPr>
          <p:nvPr/>
        </p:nvGrpSpPr>
        <p:grpSpPr bwMode="auto">
          <a:xfrm>
            <a:off x="-11113" y="5661025"/>
            <a:ext cx="9155113" cy="1212850"/>
            <a:chOff x="-10343" y="5804883"/>
            <a:chExt cx="9190855" cy="1069354"/>
          </a:xfrm>
        </p:grpSpPr>
        <p:pic>
          <p:nvPicPr>
            <p:cNvPr id="10274" name="Picture 34">
              <a:extLst>
                <a:ext uri="{FF2B5EF4-FFF2-40B4-BE49-F238E27FC236}">
                  <a16:creationId xmlns:a16="http://schemas.microsoft.com/office/drawing/2014/main" id="{8D12AF8B-73A7-280B-952E-AA6DCF905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36">
              <a:extLst>
                <a:ext uri="{FF2B5EF4-FFF2-40B4-BE49-F238E27FC236}">
                  <a16:creationId xmlns:a16="http://schemas.microsoft.com/office/drawing/2014/main" id="{919110BB-25C1-FE05-42B6-8045C7D00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8">
              <a:extLst>
                <a:ext uri="{FF2B5EF4-FFF2-40B4-BE49-F238E27FC236}">
                  <a16:creationId xmlns:a16="http://schemas.microsoft.com/office/drawing/2014/main" id="{A5F60FBD-D2DD-7728-2886-464E3D9F7D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39">
              <a:extLst>
                <a:ext uri="{FF2B5EF4-FFF2-40B4-BE49-F238E27FC236}">
                  <a16:creationId xmlns:a16="http://schemas.microsoft.com/office/drawing/2014/main" id="{27C9BF2A-24D3-23C1-0C93-BEBED78FE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35">
              <a:extLst>
                <a:ext uri="{FF2B5EF4-FFF2-40B4-BE49-F238E27FC236}">
                  <a16:creationId xmlns:a16="http://schemas.microsoft.com/office/drawing/2014/main" id="{9CE36EFD-2121-92B4-28B3-A6D0A67DF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angle 92">
            <a:extLst>
              <a:ext uri="{FF2B5EF4-FFF2-40B4-BE49-F238E27FC236}">
                <a16:creationId xmlns:a16="http://schemas.microsoft.com/office/drawing/2014/main" id="{6DF305EE-00B8-6411-2ED2-4BE5C4B9CF9F}"/>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54" name="Rectangle 13">
            <a:extLst>
              <a:ext uri="{FF2B5EF4-FFF2-40B4-BE49-F238E27FC236}">
                <a16:creationId xmlns:a16="http://schemas.microsoft.com/office/drawing/2014/main" id="{AD37F5EB-56DE-573D-8F66-767968E3B5C0}"/>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FC1B708F-7D9A-487B-DCCB-33DA2988450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C1E10AF2-BF19-D284-F0EA-A34ACE20C94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C3573AA0-93C5-E164-96D2-2BB44519DCEF}"/>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9A6A8477-8718-F73D-1FFF-44B7FB3A5635}"/>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81BC7FBC-D4FD-CBF3-CCF9-5CC61C86C82A}"/>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EB331B75-DF18-8DCE-C16D-0F1D10309F8B}"/>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AA960B70-B7F4-46CD-DA20-4C239FFE2E8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B8F70DDD-2067-3022-9649-5DB261DDCEE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CF1D14A8-CF73-80A5-14A6-C402CCCF7F14}"/>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0264" name="63 Grupo">
            <a:extLst>
              <a:ext uri="{FF2B5EF4-FFF2-40B4-BE49-F238E27FC236}">
                <a16:creationId xmlns:a16="http://schemas.microsoft.com/office/drawing/2014/main" id="{AFC3CA7D-E136-D2C5-3388-8CF36F268040}"/>
              </a:ext>
            </a:extLst>
          </p:cNvPr>
          <p:cNvGrpSpPr>
            <a:grpSpLocks/>
          </p:cNvGrpSpPr>
          <p:nvPr/>
        </p:nvGrpSpPr>
        <p:grpSpPr bwMode="auto">
          <a:xfrm>
            <a:off x="-11113" y="5645150"/>
            <a:ext cx="9155113" cy="1212850"/>
            <a:chOff x="-10343" y="5804883"/>
            <a:chExt cx="9190855" cy="1069354"/>
          </a:xfrm>
        </p:grpSpPr>
        <p:pic>
          <p:nvPicPr>
            <p:cNvPr id="10269" name="Picture 34">
              <a:extLst>
                <a:ext uri="{FF2B5EF4-FFF2-40B4-BE49-F238E27FC236}">
                  <a16:creationId xmlns:a16="http://schemas.microsoft.com/office/drawing/2014/main" id="{77B553D0-A8D2-91B6-F9BC-2C5CA1A76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6">
              <a:extLst>
                <a:ext uri="{FF2B5EF4-FFF2-40B4-BE49-F238E27FC236}">
                  <a16:creationId xmlns:a16="http://schemas.microsoft.com/office/drawing/2014/main" id="{5E098DA4-71E7-2234-D2EE-6EAE3F017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8">
              <a:extLst>
                <a:ext uri="{FF2B5EF4-FFF2-40B4-BE49-F238E27FC236}">
                  <a16:creationId xmlns:a16="http://schemas.microsoft.com/office/drawing/2014/main" id="{2C59894A-B558-CE87-DEA5-64ED187F97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9">
              <a:extLst>
                <a:ext uri="{FF2B5EF4-FFF2-40B4-BE49-F238E27FC236}">
                  <a16:creationId xmlns:a16="http://schemas.microsoft.com/office/drawing/2014/main" id="{BC29D10C-816B-2693-16A6-6AACFABC76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35">
              <a:extLst>
                <a:ext uri="{FF2B5EF4-FFF2-40B4-BE49-F238E27FC236}">
                  <a16:creationId xmlns:a16="http://schemas.microsoft.com/office/drawing/2014/main" id="{903B6D19-096E-8897-2FE5-0144ED2F33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 name="Rectangle 92">
            <a:extLst>
              <a:ext uri="{FF2B5EF4-FFF2-40B4-BE49-F238E27FC236}">
                <a16:creationId xmlns:a16="http://schemas.microsoft.com/office/drawing/2014/main" id="{56F877FA-831E-335B-EAD7-881E076435EC}"/>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sp>
        <p:nvSpPr>
          <p:cNvPr id="48" name="Rectangle 2">
            <a:extLst>
              <a:ext uri="{FF2B5EF4-FFF2-40B4-BE49-F238E27FC236}">
                <a16:creationId xmlns:a16="http://schemas.microsoft.com/office/drawing/2014/main" id="{50A6C5D8-C6A8-5BB6-4F20-E59EF55C1242}"/>
              </a:ext>
            </a:extLst>
          </p:cNvPr>
          <p:cNvSpPr>
            <a:spLocks noChangeArrowheads="1"/>
          </p:cNvSpPr>
          <p:nvPr/>
        </p:nvSpPr>
        <p:spPr bwMode="auto">
          <a:xfrm>
            <a:off x="250825" y="928688"/>
            <a:ext cx="8785225" cy="4462462"/>
          </a:xfrm>
          <a:prstGeom prst="rect">
            <a:avLst/>
          </a:prstGeom>
          <a:noFill/>
          <a:ln w="9525">
            <a:noFill/>
            <a:miter lim="800000"/>
            <a:headEnd/>
            <a:tailEnd/>
          </a:ln>
          <a:effectLst/>
        </p:spPr>
        <p:txBody>
          <a:bodyPr>
            <a:spAutoFit/>
          </a:bodyPr>
          <a:lstStyle/>
          <a:p>
            <a:pPr algn="ctr">
              <a:buFont typeface="Wingdings" pitchFamily="2" charset="2"/>
              <a:buNone/>
              <a:defRPr/>
            </a:pPr>
            <a:endParaRPr lang="es-AR" sz="2400" b="1" cap="all" dirty="0">
              <a:solidFill>
                <a:srgbClr val="3E9CB2"/>
              </a:solidFill>
              <a:effectLst>
                <a:outerShdw blurRad="38100" dist="38100" dir="2700000" algn="tl">
                  <a:srgbClr val="000000"/>
                </a:outerShdw>
              </a:effectLst>
            </a:endParaRPr>
          </a:p>
          <a:p>
            <a:pPr algn="ctr">
              <a:buFont typeface="Wingdings" pitchFamily="2" charset="2"/>
              <a:buNone/>
              <a:defRPr/>
            </a:pPr>
            <a:r>
              <a:rPr lang="es-AR" sz="2400" b="1" cap="all" dirty="0">
                <a:solidFill>
                  <a:srgbClr val="3E9CB2"/>
                </a:solidFill>
                <a:effectLst>
                  <a:outerShdw blurRad="38100" dist="38100" dir="2700000" algn="tl">
                    <a:srgbClr val="000000"/>
                  </a:outerShdw>
                </a:effectLst>
              </a:rPr>
              <a:t>I ASAMBLEA DE LAS NACIONES UNIDAS para el medio </a:t>
            </a:r>
            <a:r>
              <a:rPr lang="es-AR" sz="2400" b="1" cap="all" dirty="0" err="1">
                <a:solidFill>
                  <a:srgbClr val="3E9CB2"/>
                </a:solidFill>
                <a:effectLst>
                  <a:outerShdw blurRad="38100" dist="38100" dir="2700000" algn="tl">
                    <a:srgbClr val="000000"/>
                  </a:outerShdw>
                </a:effectLst>
              </a:rPr>
              <a:t>AMBIENTe</a:t>
            </a:r>
            <a:r>
              <a:rPr lang="es-AR" sz="2400" b="1" cap="all" dirty="0">
                <a:solidFill>
                  <a:srgbClr val="3E9CB2"/>
                </a:solidFill>
                <a:effectLst>
                  <a:outerShdw blurRad="38100" dist="38100" dir="2700000" algn="tl">
                    <a:srgbClr val="000000"/>
                  </a:outerShdw>
                </a:effectLst>
              </a:rPr>
              <a:t> (</a:t>
            </a:r>
            <a:r>
              <a:rPr lang="es-AR" sz="2400" b="1" cap="all" dirty="0" err="1">
                <a:solidFill>
                  <a:srgbClr val="3E9CB2"/>
                </a:solidFill>
                <a:effectLst>
                  <a:outerShdw blurRad="38100" dist="38100" dir="2700000" algn="tl">
                    <a:srgbClr val="000000"/>
                  </a:outerShdw>
                </a:effectLst>
              </a:rPr>
              <a:t>anuma</a:t>
            </a:r>
            <a:r>
              <a:rPr lang="es-AR" sz="2400" b="1" cap="all" dirty="0">
                <a:solidFill>
                  <a:srgbClr val="3E9CB2"/>
                </a:solidFill>
                <a:effectLst>
                  <a:outerShdw blurRad="38100" dist="38100" dir="2700000" algn="tl">
                    <a:srgbClr val="000000"/>
                  </a:outerShdw>
                </a:effectLst>
              </a:rPr>
              <a:t>); UNEA</a:t>
            </a:r>
          </a:p>
          <a:p>
            <a:pPr algn="ctr">
              <a:buFont typeface="Wingdings" pitchFamily="2" charset="2"/>
              <a:buNone/>
              <a:defRPr/>
            </a:pPr>
            <a:r>
              <a:rPr lang="es-AR" sz="2400" b="1" cap="all" dirty="0">
                <a:solidFill>
                  <a:srgbClr val="3E9CB2"/>
                </a:solidFill>
                <a:effectLst>
                  <a:outerShdw blurRad="38100" dist="38100" dir="2700000" algn="tl">
                    <a:srgbClr val="000000"/>
                  </a:outerShdw>
                </a:effectLst>
              </a:rPr>
              <a:t>Nairobi, </a:t>
            </a:r>
            <a:r>
              <a:rPr lang="es-AR" sz="2400" b="1" cap="all" dirty="0" err="1">
                <a:solidFill>
                  <a:srgbClr val="3E9CB2"/>
                </a:solidFill>
                <a:effectLst>
                  <a:outerShdw blurRad="38100" dist="38100" dir="2700000" algn="tl">
                    <a:srgbClr val="000000"/>
                  </a:outerShdw>
                </a:effectLst>
              </a:rPr>
              <a:t>kenia</a:t>
            </a:r>
            <a:r>
              <a:rPr lang="es-AR" sz="2400" b="1" cap="all" dirty="0">
                <a:solidFill>
                  <a:srgbClr val="3E9CB2"/>
                </a:solidFill>
                <a:effectLst>
                  <a:outerShdw blurRad="38100" dist="38100" dir="2700000" algn="tl">
                    <a:srgbClr val="000000"/>
                  </a:outerShdw>
                </a:effectLst>
              </a:rPr>
              <a:t>, junio 2014</a:t>
            </a:r>
          </a:p>
          <a:p>
            <a:pPr algn="ctr">
              <a:buFont typeface="Wingdings" pitchFamily="2" charset="2"/>
              <a:buNone/>
              <a:defRPr/>
            </a:pPr>
            <a:endParaRPr lang="es-AR" sz="1000" b="1" dirty="0">
              <a:effectLst>
                <a:outerShdw blurRad="38100" dist="38100" dir="2700000" algn="tl">
                  <a:srgbClr val="FFFFFF"/>
                </a:outerShdw>
              </a:effectLst>
            </a:endParaRPr>
          </a:p>
          <a:p>
            <a:pPr algn="ctr">
              <a:buFont typeface="Wingdings" pitchFamily="2" charset="2"/>
              <a:buNone/>
              <a:defRPr/>
            </a:pPr>
            <a:endParaRPr lang="es-AR" sz="1000" b="1" dirty="0">
              <a:effectLst>
                <a:outerShdw blurRad="38100" dist="38100" dir="2700000" algn="tl">
                  <a:srgbClr val="FFFFFF"/>
                </a:outerShdw>
              </a:effectLst>
            </a:endParaRPr>
          </a:p>
          <a:p>
            <a:pPr>
              <a:buFont typeface="Wingdings" pitchFamily="2" charset="2"/>
              <a:buChar char="Ø"/>
              <a:defRPr/>
            </a:pPr>
            <a:r>
              <a:rPr lang="es-AR" sz="1700" dirty="0">
                <a:latin typeface="Arial" pitchFamily="34" charset="0"/>
                <a:cs typeface="Arial" pitchFamily="34" charset="0"/>
              </a:rPr>
              <a:t> </a:t>
            </a:r>
            <a:r>
              <a:rPr lang="es-AR" sz="1800" dirty="0">
                <a:effectLst>
                  <a:outerShdw blurRad="38100" dist="38100" dir="2700000" algn="tl">
                    <a:srgbClr val="000000">
                      <a:alpha val="43137"/>
                    </a:srgbClr>
                  </a:outerShdw>
                </a:effectLst>
              </a:rPr>
              <a:t>Resolución PNUMA/ANUMA.1/5 sobre </a:t>
            </a:r>
            <a:r>
              <a:rPr lang="es-AR" sz="1700" b="1" i="1" dirty="0">
                <a:solidFill>
                  <a:srgbClr val="CC3300"/>
                </a:solidFill>
                <a:effectLst>
                  <a:outerShdw blurRad="38100" dist="38100" dir="2700000" algn="tl">
                    <a:srgbClr val="000000">
                      <a:alpha val="43137"/>
                    </a:srgbClr>
                  </a:outerShdw>
                </a:effectLst>
              </a:rPr>
              <a:t>“Químicos y Desechos”</a:t>
            </a:r>
            <a:r>
              <a:rPr lang="es-AR" sz="1800" b="1" dirty="0">
                <a:effectLst>
                  <a:outerShdw blurRad="38100" dist="38100" dir="2700000" algn="tl">
                    <a:srgbClr val="000000">
                      <a:alpha val="43137"/>
                    </a:srgbClr>
                  </a:outerShdw>
                </a:effectLst>
              </a:rPr>
              <a:t> </a:t>
            </a:r>
          </a:p>
          <a:p>
            <a:pPr>
              <a:defRPr/>
            </a:pPr>
            <a:endParaRPr lang="es-AR" sz="1800" b="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Resolución PNUMA/ANUMA.1/6 sobre </a:t>
            </a:r>
            <a:r>
              <a:rPr lang="es-AR" sz="1800" b="1" i="1" dirty="0">
                <a:effectLst>
                  <a:outerShdw blurRad="38100" dist="38100" dir="2700000" algn="tl">
                    <a:srgbClr val="000000">
                      <a:alpha val="43137"/>
                    </a:srgbClr>
                  </a:outerShdw>
                </a:effectLst>
              </a:rPr>
              <a:t>“Desechos plásticos marinos y micro-plásticos”</a:t>
            </a:r>
          </a:p>
          <a:p>
            <a:pPr>
              <a:defRPr/>
            </a:pPr>
            <a:endParaRPr lang="es-AR" sz="1800" b="1" i="1" dirty="0">
              <a:effectLst>
                <a:outerShdw blurRad="38100" dist="38100" dir="2700000" algn="tl">
                  <a:srgbClr val="000000">
                    <a:alpha val="43137"/>
                  </a:srgbClr>
                </a:outerShdw>
              </a:effectLst>
            </a:endParaRPr>
          </a:p>
          <a:p>
            <a:pPr>
              <a:buFont typeface="Wingdings" pitchFamily="2" charset="2"/>
              <a:buChar char="Ø"/>
              <a:defRPr/>
            </a:pPr>
            <a:r>
              <a:rPr lang="es-AR" sz="1800" b="1" dirty="0">
                <a:effectLst>
                  <a:outerShdw blurRad="38100" dist="38100" dir="2700000" algn="tl">
                    <a:srgbClr val="000000">
                      <a:alpha val="43137"/>
                    </a:srgbClr>
                  </a:outerShdw>
                </a:effectLst>
              </a:rPr>
              <a:t>Resolución PNUMA/ANUMA.1/7 sobre </a:t>
            </a:r>
            <a:r>
              <a:rPr lang="es-AR" sz="1800" b="1" i="1" dirty="0">
                <a:effectLst>
                  <a:outerShdw blurRad="38100" dist="38100" dir="2700000" algn="tl">
                    <a:srgbClr val="000000">
                      <a:alpha val="43137"/>
                    </a:srgbClr>
                  </a:outerShdw>
                </a:effectLst>
              </a:rPr>
              <a:t>“Fortalecimiento de la función del PNUMA en la promoción de la calidad de aire”</a:t>
            </a:r>
          </a:p>
          <a:p>
            <a:pPr>
              <a:defRPr/>
            </a:pPr>
            <a:endParaRPr lang="es-AR" sz="1700" b="1" i="1" dirty="0">
              <a:solidFill>
                <a:srgbClr val="CC3300"/>
              </a:solidFill>
              <a:effectLst>
                <a:outerShdw blurRad="38100" dist="38100" dir="2700000" algn="tl">
                  <a:srgbClr val="000000">
                    <a:alpha val="43137"/>
                  </a:srgbClr>
                </a:outerShdw>
              </a:effectLst>
            </a:endParaRPr>
          </a:p>
          <a:p>
            <a:pPr>
              <a:defRPr/>
            </a:pPr>
            <a:endParaRPr lang="es-AR" sz="1200" dirty="0">
              <a:latin typeface="Arial" pitchFamily="34" charset="0"/>
              <a:cs typeface="Arial" pitchFamily="34" charset="0"/>
            </a:endParaRPr>
          </a:p>
          <a:p>
            <a:pPr>
              <a:defRPr/>
            </a:pPr>
            <a:r>
              <a:rPr lang="es-AR" sz="1200" dirty="0">
                <a:effectLst>
                  <a:outerShdw blurRad="38100" dist="38100" dir="2700000" algn="tl">
                    <a:srgbClr val="000000">
                      <a:alpha val="43137"/>
                    </a:srgbClr>
                  </a:outerShdw>
                </a:effectLst>
              </a:rPr>
              <a:t>http://www.unep.org/unea/en/</a:t>
            </a:r>
            <a:endParaRPr lang="es-AR" sz="1200" dirty="0">
              <a:latin typeface="Arial" pitchFamily="34" charset="0"/>
              <a:cs typeface="Arial" pitchFamily="34" charset="0"/>
            </a:endParaRPr>
          </a:p>
        </p:txBody>
      </p:sp>
      <p:pic>
        <p:nvPicPr>
          <p:cNvPr id="10267" name="Picture 46" descr="https://encrypted-tbn1.gstatic.com/images?q=tbn:ANd9GcSrI0cx7A2UzYMug_6iyIeUvkW8XCN-u4SObpoGEPdRfHG0YpbyYXbcK2k">
            <a:hlinkClick r:id="rId7"/>
            <a:extLst>
              <a:ext uri="{FF2B5EF4-FFF2-40B4-BE49-F238E27FC236}">
                <a16:creationId xmlns:a16="http://schemas.microsoft.com/office/drawing/2014/main" id="{4C3E7A03-D53D-5C4F-39B9-E1145C1935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4797425"/>
            <a:ext cx="106838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0" descr="http://www.unep.org/about/portals/50240/images/unea_logo.jpg">
            <a:hlinkClick r:id="rId9"/>
            <a:extLst>
              <a:ext uri="{FF2B5EF4-FFF2-40B4-BE49-F238E27FC236}">
                <a16:creationId xmlns:a16="http://schemas.microsoft.com/office/drawing/2014/main" id="{AEB97E4D-F9A8-D886-595B-B4588BBFD2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9763" y="115888"/>
            <a:ext cx="254476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3" name="Rectangle 13">
            <a:extLst>
              <a:ext uri="{FF2B5EF4-FFF2-40B4-BE49-F238E27FC236}">
                <a16:creationId xmlns:a16="http://schemas.microsoft.com/office/drawing/2014/main" id="{E7D68D80-E33C-5C41-F5B4-AF752FAA3D83}"/>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5" name="Rectangle 15">
            <a:extLst>
              <a:ext uri="{FF2B5EF4-FFF2-40B4-BE49-F238E27FC236}">
                <a16:creationId xmlns:a16="http://schemas.microsoft.com/office/drawing/2014/main" id="{0C9588ED-3D48-EE1C-876E-A56D6DE6ECB6}"/>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37" name="Rectangle 17">
            <a:extLst>
              <a:ext uri="{FF2B5EF4-FFF2-40B4-BE49-F238E27FC236}">
                <a16:creationId xmlns:a16="http://schemas.microsoft.com/office/drawing/2014/main" id="{2C83E394-FDBD-DA8B-DDAF-9B60BCABD52B}"/>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4" name="Rectangle 34">
            <a:extLst>
              <a:ext uri="{FF2B5EF4-FFF2-40B4-BE49-F238E27FC236}">
                <a16:creationId xmlns:a16="http://schemas.microsoft.com/office/drawing/2014/main" id="{76BCB632-F694-A784-BE4B-5696072FF599}"/>
              </a:ext>
            </a:extLst>
          </p:cNvPr>
          <p:cNvSpPr>
            <a:spLocks noChangeArrowheads="1"/>
          </p:cNvSpPr>
          <p:nvPr/>
        </p:nvSpPr>
        <p:spPr bwMode="auto">
          <a:xfrm>
            <a:off x="0" y="0"/>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6" name="Rectangle 36">
            <a:extLst>
              <a:ext uri="{FF2B5EF4-FFF2-40B4-BE49-F238E27FC236}">
                <a16:creationId xmlns:a16="http://schemas.microsoft.com/office/drawing/2014/main" id="{92B7AC08-90C8-743F-D31C-A97411EECF61}"/>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58" name="Rectangle 38">
            <a:extLst>
              <a:ext uri="{FF2B5EF4-FFF2-40B4-BE49-F238E27FC236}">
                <a16:creationId xmlns:a16="http://schemas.microsoft.com/office/drawing/2014/main" id="{2CCB8C16-976C-BD5A-1B16-F77EFA910AEC}"/>
              </a:ext>
            </a:extLst>
          </p:cNvPr>
          <p:cNvSpPr>
            <a:spLocks noChangeArrowheads="1"/>
          </p:cNvSpPr>
          <p:nvPr/>
        </p:nvSpPr>
        <p:spPr bwMode="auto">
          <a:xfrm>
            <a:off x="0" y="0"/>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5" name="Rectangle 75">
            <a:extLst>
              <a:ext uri="{FF2B5EF4-FFF2-40B4-BE49-F238E27FC236}">
                <a16:creationId xmlns:a16="http://schemas.microsoft.com/office/drawing/2014/main" id="{FE4448CA-1C1C-B109-25AB-0849843262EB}"/>
              </a:ext>
            </a:extLst>
          </p:cNvPr>
          <p:cNvSpPr>
            <a:spLocks noChangeArrowheads="1"/>
          </p:cNvSpPr>
          <p:nvPr/>
        </p:nvSpPr>
        <p:spPr bwMode="auto">
          <a:xfrm>
            <a:off x="1803400" y="1817688"/>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7" name="Rectangle 77">
            <a:extLst>
              <a:ext uri="{FF2B5EF4-FFF2-40B4-BE49-F238E27FC236}">
                <a16:creationId xmlns:a16="http://schemas.microsoft.com/office/drawing/2014/main" id="{2A6C2301-C62D-0EEC-77A3-39DBCB1CA49E}"/>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399" name="Rectangle 79">
            <a:extLst>
              <a:ext uri="{FF2B5EF4-FFF2-40B4-BE49-F238E27FC236}">
                <a16:creationId xmlns:a16="http://schemas.microsoft.com/office/drawing/2014/main" id="{D495B6DC-2720-C66E-F499-4B03B1C8EC11}"/>
              </a:ext>
            </a:extLst>
          </p:cNvPr>
          <p:cNvSpPr>
            <a:spLocks noChangeArrowheads="1"/>
          </p:cNvSpPr>
          <p:nvPr/>
        </p:nvSpPr>
        <p:spPr bwMode="auto">
          <a:xfrm>
            <a:off x="1803400" y="1817688"/>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184413" name="Text Box 93">
            <a:extLst>
              <a:ext uri="{FF2B5EF4-FFF2-40B4-BE49-F238E27FC236}">
                <a16:creationId xmlns:a16="http://schemas.microsoft.com/office/drawing/2014/main" id="{A75E6DB8-69BC-B387-A6BE-35D748D69AEC}"/>
              </a:ext>
            </a:extLst>
          </p:cNvPr>
          <p:cNvSpPr txBox="1">
            <a:spLocks noChangeArrowheads="1"/>
          </p:cNvSpPr>
          <p:nvPr/>
        </p:nvSpPr>
        <p:spPr bwMode="auto">
          <a:xfrm>
            <a:off x="1166813" y="5473700"/>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1276" name="47 Grupo">
            <a:extLst>
              <a:ext uri="{FF2B5EF4-FFF2-40B4-BE49-F238E27FC236}">
                <a16:creationId xmlns:a16="http://schemas.microsoft.com/office/drawing/2014/main" id="{56A6C520-ED38-135D-E6DC-84186CC86429}"/>
              </a:ext>
            </a:extLst>
          </p:cNvPr>
          <p:cNvGrpSpPr>
            <a:grpSpLocks/>
          </p:cNvGrpSpPr>
          <p:nvPr/>
        </p:nvGrpSpPr>
        <p:grpSpPr bwMode="auto">
          <a:xfrm>
            <a:off x="-11113" y="5661025"/>
            <a:ext cx="9155113" cy="1212850"/>
            <a:chOff x="-10343" y="5804883"/>
            <a:chExt cx="9190855" cy="1069354"/>
          </a:xfrm>
        </p:grpSpPr>
        <p:pic>
          <p:nvPicPr>
            <p:cNvPr id="11296" name="Picture 34">
              <a:extLst>
                <a:ext uri="{FF2B5EF4-FFF2-40B4-BE49-F238E27FC236}">
                  <a16:creationId xmlns:a16="http://schemas.microsoft.com/office/drawing/2014/main" id="{A158E220-4E3A-9A59-CE8C-EC5A72B5D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7" name="Picture 36">
              <a:extLst>
                <a:ext uri="{FF2B5EF4-FFF2-40B4-BE49-F238E27FC236}">
                  <a16:creationId xmlns:a16="http://schemas.microsoft.com/office/drawing/2014/main" id="{9E73D484-42DC-FCCD-F4B2-A5BDD375A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8" name="Picture 38">
              <a:extLst>
                <a:ext uri="{FF2B5EF4-FFF2-40B4-BE49-F238E27FC236}">
                  <a16:creationId xmlns:a16="http://schemas.microsoft.com/office/drawing/2014/main" id="{0899E67D-D64E-80B0-0D2F-BEC1D048D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39">
              <a:extLst>
                <a:ext uri="{FF2B5EF4-FFF2-40B4-BE49-F238E27FC236}">
                  <a16:creationId xmlns:a16="http://schemas.microsoft.com/office/drawing/2014/main" id="{DDC1F18A-3DE4-D9ED-E06B-81A76DB261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5">
              <a:extLst>
                <a:ext uri="{FF2B5EF4-FFF2-40B4-BE49-F238E27FC236}">
                  <a16:creationId xmlns:a16="http://schemas.microsoft.com/office/drawing/2014/main" id="{6F168262-70F3-FCAC-7804-48BFB971E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Rectangle 13">
            <a:extLst>
              <a:ext uri="{FF2B5EF4-FFF2-40B4-BE49-F238E27FC236}">
                <a16:creationId xmlns:a16="http://schemas.microsoft.com/office/drawing/2014/main" id="{299EE49C-13D3-E904-AFF3-8E6BFD1C92C9}"/>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5" name="Rectangle 15">
            <a:extLst>
              <a:ext uri="{FF2B5EF4-FFF2-40B4-BE49-F238E27FC236}">
                <a16:creationId xmlns:a16="http://schemas.microsoft.com/office/drawing/2014/main" id="{AC8A9DD5-D701-1727-424C-100E3837341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6" name="Rectangle 17">
            <a:extLst>
              <a:ext uri="{FF2B5EF4-FFF2-40B4-BE49-F238E27FC236}">
                <a16:creationId xmlns:a16="http://schemas.microsoft.com/office/drawing/2014/main" id="{467ACE46-05C5-23B6-45F1-18BF75FE8C68}"/>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7" name="Rectangle 34">
            <a:extLst>
              <a:ext uri="{FF2B5EF4-FFF2-40B4-BE49-F238E27FC236}">
                <a16:creationId xmlns:a16="http://schemas.microsoft.com/office/drawing/2014/main" id="{10FC487B-9068-FD74-75CF-958576147966}"/>
              </a:ext>
            </a:extLst>
          </p:cNvPr>
          <p:cNvSpPr>
            <a:spLocks noChangeArrowheads="1"/>
          </p:cNvSpPr>
          <p:nvPr/>
        </p:nvSpPr>
        <p:spPr bwMode="auto">
          <a:xfrm>
            <a:off x="0" y="-15875"/>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8" name="Rectangle 36">
            <a:extLst>
              <a:ext uri="{FF2B5EF4-FFF2-40B4-BE49-F238E27FC236}">
                <a16:creationId xmlns:a16="http://schemas.microsoft.com/office/drawing/2014/main" id="{4AA88BEF-AD68-72F0-FF52-CD94B685C51E}"/>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59" name="Rectangle 38">
            <a:extLst>
              <a:ext uri="{FF2B5EF4-FFF2-40B4-BE49-F238E27FC236}">
                <a16:creationId xmlns:a16="http://schemas.microsoft.com/office/drawing/2014/main" id="{2DA2F32E-17BB-39BD-EC9D-0A97B471938C}"/>
              </a:ext>
            </a:extLst>
          </p:cNvPr>
          <p:cNvSpPr>
            <a:spLocks noChangeArrowheads="1"/>
          </p:cNvSpPr>
          <p:nvPr/>
        </p:nvSpPr>
        <p:spPr bwMode="auto">
          <a:xfrm>
            <a:off x="0" y="-15875"/>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0" name="Rectangle 75">
            <a:extLst>
              <a:ext uri="{FF2B5EF4-FFF2-40B4-BE49-F238E27FC236}">
                <a16:creationId xmlns:a16="http://schemas.microsoft.com/office/drawing/2014/main" id="{1272E1E2-7F9D-896C-FEE9-CC8DA1891B5C}"/>
              </a:ext>
            </a:extLst>
          </p:cNvPr>
          <p:cNvSpPr>
            <a:spLocks noChangeArrowheads="1"/>
          </p:cNvSpPr>
          <p:nvPr/>
        </p:nvSpPr>
        <p:spPr bwMode="auto">
          <a:xfrm>
            <a:off x="1803400" y="1801813"/>
            <a:ext cx="1844675"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1" name="Rectangle 77">
            <a:extLst>
              <a:ext uri="{FF2B5EF4-FFF2-40B4-BE49-F238E27FC236}">
                <a16:creationId xmlns:a16="http://schemas.microsoft.com/office/drawing/2014/main" id="{D24F0C79-514C-5218-3764-919E5FF5E547}"/>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2" name="Rectangle 79">
            <a:extLst>
              <a:ext uri="{FF2B5EF4-FFF2-40B4-BE49-F238E27FC236}">
                <a16:creationId xmlns:a16="http://schemas.microsoft.com/office/drawing/2014/main" id="{16537DE7-AE1F-CA42-8D6B-C34FB11374D2}"/>
              </a:ext>
            </a:extLst>
          </p:cNvPr>
          <p:cNvSpPr>
            <a:spLocks noChangeArrowheads="1"/>
          </p:cNvSpPr>
          <p:nvPr/>
        </p:nvSpPr>
        <p:spPr bwMode="auto">
          <a:xfrm>
            <a:off x="1803400" y="1801813"/>
            <a:ext cx="1846263" cy="0"/>
          </a:xfrm>
          <a:prstGeom prst="rect">
            <a:avLst/>
          </a:prstGeom>
          <a:noFill/>
          <a:ln w="9525">
            <a:noFill/>
            <a:miter lim="800000"/>
            <a:headEnd/>
            <a:tailEnd/>
          </a:ln>
          <a:effectLst/>
        </p:spPr>
        <p:txBody>
          <a:bodyPr wrap="none">
            <a:spAutoFit/>
          </a:bodyPr>
          <a:lstStyle/>
          <a:p>
            <a:pPr>
              <a:defRPr/>
            </a:pPr>
            <a:endParaRPr lang="es-AR">
              <a:effectLst>
                <a:outerShdw blurRad="38100" dist="38100" dir="2700000" algn="tl">
                  <a:srgbClr val="000000">
                    <a:alpha val="43137"/>
                  </a:srgbClr>
                </a:outerShdw>
              </a:effectLst>
            </a:endParaRPr>
          </a:p>
        </p:txBody>
      </p:sp>
      <p:sp>
        <p:nvSpPr>
          <p:cNvPr id="63" name="Text Box 93">
            <a:extLst>
              <a:ext uri="{FF2B5EF4-FFF2-40B4-BE49-F238E27FC236}">
                <a16:creationId xmlns:a16="http://schemas.microsoft.com/office/drawing/2014/main" id="{759D4C6B-EDC1-DE35-6F30-150ACEB8EDE1}"/>
              </a:ext>
            </a:extLst>
          </p:cNvPr>
          <p:cNvSpPr txBox="1">
            <a:spLocks noChangeArrowheads="1"/>
          </p:cNvSpPr>
          <p:nvPr/>
        </p:nvSpPr>
        <p:spPr bwMode="auto">
          <a:xfrm>
            <a:off x="1166813" y="5457825"/>
            <a:ext cx="184150" cy="457200"/>
          </a:xfrm>
          <a:prstGeom prst="rect">
            <a:avLst/>
          </a:prstGeom>
          <a:noFill/>
          <a:ln w="9525">
            <a:noFill/>
            <a:miter lim="800000"/>
            <a:headEnd/>
            <a:tailEnd/>
          </a:ln>
          <a:effectLst/>
        </p:spPr>
        <p:txBody>
          <a:bodyPr wrap="none">
            <a:spAutoFit/>
          </a:bodyPr>
          <a:lstStyle/>
          <a:p>
            <a:pPr>
              <a:defRPr/>
            </a:pPr>
            <a:endParaRPr lang="es-ES" sz="2400">
              <a:effectLst>
                <a:outerShdw blurRad="38100" dist="38100" dir="2700000" algn="tl">
                  <a:srgbClr val="FFFFFF"/>
                </a:outerShdw>
              </a:effectLst>
            </a:endParaRPr>
          </a:p>
        </p:txBody>
      </p:sp>
      <p:grpSp>
        <p:nvGrpSpPr>
          <p:cNvPr id="11287" name="63 Grupo">
            <a:extLst>
              <a:ext uri="{FF2B5EF4-FFF2-40B4-BE49-F238E27FC236}">
                <a16:creationId xmlns:a16="http://schemas.microsoft.com/office/drawing/2014/main" id="{9A55D483-5F92-9189-A131-20ED79A1214C}"/>
              </a:ext>
            </a:extLst>
          </p:cNvPr>
          <p:cNvGrpSpPr>
            <a:grpSpLocks/>
          </p:cNvGrpSpPr>
          <p:nvPr/>
        </p:nvGrpSpPr>
        <p:grpSpPr bwMode="auto">
          <a:xfrm>
            <a:off x="-11113" y="5645150"/>
            <a:ext cx="9155113" cy="1212850"/>
            <a:chOff x="-10343" y="5804883"/>
            <a:chExt cx="9190855" cy="1069354"/>
          </a:xfrm>
        </p:grpSpPr>
        <p:pic>
          <p:nvPicPr>
            <p:cNvPr id="11291" name="Picture 34">
              <a:extLst>
                <a:ext uri="{FF2B5EF4-FFF2-40B4-BE49-F238E27FC236}">
                  <a16:creationId xmlns:a16="http://schemas.microsoft.com/office/drawing/2014/main" id="{18A37A3E-D754-F8CD-0442-0DB7DF3FB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582" y="5805264"/>
              <a:ext cx="1871530"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2" name="Picture 36">
              <a:extLst>
                <a:ext uri="{FF2B5EF4-FFF2-40B4-BE49-F238E27FC236}">
                  <a16:creationId xmlns:a16="http://schemas.microsoft.com/office/drawing/2014/main" id="{488FCE0A-DD62-352A-E017-C88D98DA2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981"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38">
              <a:extLst>
                <a:ext uri="{FF2B5EF4-FFF2-40B4-BE49-F238E27FC236}">
                  <a16:creationId xmlns:a16="http://schemas.microsoft.com/office/drawing/2014/main" id="{24B81C59-8FA1-1359-234B-8C294D949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805264"/>
              <a:ext cx="1900397" cy="10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9">
              <a:extLst>
                <a:ext uri="{FF2B5EF4-FFF2-40B4-BE49-F238E27FC236}">
                  <a16:creationId xmlns:a16="http://schemas.microsoft.com/office/drawing/2014/main" id="{511879AD-CC6A-1474-A75A-E6CB1BC890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3" y="5805264"/>
              <a:ext cx="1871531"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5">
              <a:extLst>
                <a:ext uri="{FF2B5EF4-FFF2-40B4-BE49-F238E27FC236}">
                  <a16:creationId xmlns:a16="http://schemas.microsoft.com/office/drawing/2014/main" id="{8AD2EAD2-A149-AB8A-B902-91B3E38D09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5804883"/>
              <a:ext cx="1872208" cy="105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2">
            <a:extLst>
              <a:ext uri="{FF2B5EF4-FFF2-40B4-BE49-F238E27FC236}">
                <a16:creationId xmlns:a16="http://schemas.microsoft.com/office/drawing/2014/main" id="{D148E6AD-5325-4A1F-CBC6-E6C5069A7E9E}"/>
              </a:ext>
            </a:extLst>
          </p:cNvPr>
          <p:cNvSpPr>
            <a:spLocks noChangeArrowheads="1"/>
          </p:cNvSpPr>
          <p:nvPr/>
        </p:nvSpPr>
        <p:spPr bwMode="auto">
          <a:xfrm>
            <a:off x="250825" y="969963"/>
            <a:ext cx="8785225" cy="5154612"/>
          </a:xfrm>
          <a:prstGeom prst="rect">
            <a:avLst/>
          </a:prstGeom>
          <a:noFill/>
          <a:ln w="9525">
            <a:noFill/>
            <a:miter lim="800000"/>
            <a:headEnd/>
            <a:tailEnd/>
          </a:ln>
          <a:effectLst/>
        </p:spPr>
        <p:txBody>
          <a:bodyPr>
            <a:spAutoFit/>
          </a:bodyPr>
          <a:lstStyle/>
          <a:p>
            <a:pPr algn="ctr">
              <a:buFont typeface="Wingdings" pitchFamily="2" charset="2"/>
              <a:buNone/>
              <a:defRPr/>
            </a:pPr>
            <a:r>
              <a:rPr lang="es-AR" sz="2400" b="1" cap="all" dirty="0">
                <a:solidFill>
                  <a:srgbClr val="3E9CB2"/>
                </a:solidFill>
                <a:effectLst>
                  <a:outerShdw blurRad="38100" dist="38100" dir="2700000" algn="tl">
                    <a:srgbClr val="000000"/>
                  </a:outerShdw>
                </a:effectLst>
              </a:rPr>
              <a:t>Resolución PNUMA/ANUMA.1/5 sobre Químicos y Desechos</a:t>
            </a:r>
            <a:endParaRPr lang="es-ES" sz="2400" b="1" cap="all" dirty="0">
              <a:solidFill>
                <a:srgbClr val="3E9CB2"/>
              </a:solidFill>
              <a:effectLst>
                <a:outerShdw blurRad="38100" dist="38100" dir="2700000" algn="tl">
                  <a:srgbClr val="000000"/>
                </a:outerShdw>
              </a:effectLst>
            </a:endParaRPr>
          </a:p>
          <a:p>
            <a:pPr algn="ctr">
              <a:buFont typeface="Wingdings" pitchFamily="2" charset="2"/>
              <a:buNone/>
              <a:defRPr/>
            </a:pPr>
            <a:endParaRPr lang="es-ES" sz="1000" b="1" dirty="0">
              <a:effectLst>
                <a:outerShdw blurRad="38100" dist="38100" dir="2700000" algn="tl">
                  <a:srgbClr val="FFFFFF"/>
                </a:outerShdw>
              </a:effectLst>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I: </a:t>
            </a:r>
            <a:r>
              <a:rPr lang="es-ES" sz="1600" dirty="0">
                <a:latin typeface="Arial" pitchFamily="34" charset="0"/>
                <a:cs typeface="Arial" pitchFamily="34" charset="0"/>
              </a:rPr>
              <a:t>Aprobación del documento </a:t>
            </a:r>
            <a:r>
              <a:rPr lang="es-ES" sz="1600" b="1" i="1" dirty="0">
                <a:solidFill>
                  <a:srgbClr val="CC3300"/>
                </a:solidFill>
                <a:effectLst>
                  <a:outerShdw blurRad="38100" dist="38100" dir="2700000" algn="tl">
                    <a:srgbClr val="000000">
                      <a:alpha val="43137"/>
                    </a:srgbClr>
                  </a:outerShdw>
                </a:effectLst>
              </a:rPr>
              <a:t>“Fortalecimiento de la gestión racional de los productos químicos y desechos en el largo plazo”  Anexo I</a:t>
            </a:r>
          </a:p>
          <a:p>
            <a:pPr>
              <a:defRPr/>
            </a:pPr>
            <a:endParaRPr lang="es-ES" sz="12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II: </a:t>
            </a:r>
            <a:r>
              <a:rPr lang="es-ES" sz="1600" dirty="0">
                <a:latin typeface="Arial" pitchFamily="34" charset="0"/>
                <a:cs typeface="Arial" pitchFamily="34" charset="0"/>
              </a:rPr>
              <a:t>Aprobación del </a:t>
            </a:r>
            <a:r>
              <a:rPr lang="es-ES" sz="1600" b="1" i="1" dirty="0">
                <a:solidFill>
                  <a:srgbClr val="CC3300"/>
                </a:solidFill>
                <a:effectLst>
                  <a:outerShdw blurRad="38100" dist="38100" dir="2700000" algn="tl">
                    <a:srgbClr val="000000">
                      <a:alpha val="43137"/>
                    </a:srgbClr>
                  </a:outerShdw>
                </a:effectLst>
              </a:rPr>
              <a:t>“Enfoque Integrado para la financiación de la gestión racional de los productos químicos y los desechos”  </a:t>
            </a:r>
            <a:r>
              <a:rPr lang="es-ES" sz="1600" dirty="0">
                <a:latin typeface="Arial" pitchFamily="34" charset="0"/>
                <a:cs typeface="Arial" pitchFamily="34" charset="0"/>
              </a:rPr>
              <a:t>y los Términos de Referencia (</a:t>
            </a:r>
            <a:r>
              <a:rPr lang="es-ES" sz="1600" dirty="0" err="1">
                <a:latin typeface="Arial" pitchFamily="34" charset="0"/>
                <a:cs typeface="Arial" pitchFamily="34" charset="0"/>
              </a:rPr>
              <a:t>TdR</a:t>
            </a:r>
            <a:r>
              <a:rPr lang="es-ES" sz="1600" dirty="0">
                <a:latin typeface="Arial" pitchFamily="34" charset="0"/>
                <a:cs typeface="Arial" pitchFamily="34" charset="0"/>
              </a:rPr>
              <a:t>) del </a:t>
            </a:r>
            <a:r>
              <a:rPr lang="es-ES" sz="1600" b="1" i="1" dirty="0">
                <a:solidFill>
                  <a:srgbClr val="CC3300"/>
                </a:solidFill>
                <a:effectLst>
                  <a:outerShdw blurRad="38100" dist="38100" dir="2700000" algn="tl">
                    <a:srgbClr val="000000">
                      <a:alpha val="43137"/>
                    </a:srgbClr>
                  </a:outerShdw>
                </a:effectLst>
              </a:rPr>
              <a:t>“Programa Especial de apoyo al fortalecimiento institucional a nivel nacional para la aplicación de los convenios de Basilea, Rotterdam, Estocolmo y </a:t>
            </a:r>
            <a:r>
              <a:rPr lang="es-ES" sz="1600" b="1" i="1" dirty="0" err="1">
                <a:solidFill>
                  <a:srgbClr val="CC3300"/>
                </a:solidFill>
                <a:effectLst>
                  <a:outerShdw blurRad="38100" dist="38100" dir="2700000" algn="tl">
                    <a:srgbClr val="000000">
                      <a:alpha val="43137"/>
                    </a:srgbClr>
                  </a:outerShdw>
                </a:effectLst>
              </a:rPr>
              <a:t>Minamata</a:t>
            </a:r>
            <a:r>
              <a:rPr lang="es-ES" sz="1600" b="1" i="1" dirty="0">
                <a:solidFill>
                  <a:srgbClr val="CC3300"/>
                </a:solidFill>
                <a:effectLst>
                  <a:outerShdw blurRad="38100" dist="38100" dir="2700000" algn="tl">
                    <a:srgbClr val="000000">
                      <a:alpha val="43137"/>
                    </a:srgbClr>
                  </a:outerShdw>
                </a:effectLst>
              </a:rPr>
              <a:t>, y SAICM” Anexo II</a:t>
            </a:r>
          </a:p>
          <a:p>
            <a:pPr>
              <a:defRPr/>
            </a:pPr>
            <a:endParaRPr lang="es-ES" sz="1200" b="1" i="1" dirty="0">
              <a:solidFill>
                <a:srgbClr val="CC3300"/>
              </a:solidFill>
              <a:effectLst>
                <a:outerShdw blurRad="38100" dist="38100" dir="2700000" algn="tl">
                  <a:srgbClr val="000000">
                    <a:alpha val="43137"/>
                  </a:srgbClr>
                </a:outerShdw>
              </a:effectLst>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IV: </a:t>
            </a:r>
            <a:r>
              <a:rPr lang="es-ES" sz="1600" dirty="0">
                <a:latin typeface="Arial" pitchFamily="34" charset="0"/>
                <a:cs typeface="Arial" pitchFamily="34" charset="0"/>
              </a:rPr>
              <a:t>Convención de </a:t>
            </a:r>
            <a:r>
              <a:rPr lang="es-ES" sz="1600" dirty="0" err="1">
                <a:latin typeface="Arial" pitchFamily="34" charset="0"/>
                <a:cs typeface="Arial" pitchFamily="34" charset="0"/>
              </a:rPr>
              <a:t>Minamata</a:t>
            </a:r>
            <a:r>
              <a:rPr lang="es-ES" sz="1600" dirty="0">
                <a:latin typeface="Arial" pitchFamily="34" charset="0"/>
                <a:cs typeface="Arial" pitchFamily="34" charset="0"/>
              </a:rPr>
              <a:t> sobre </a:t>
            </a:r>
            <a:r>
              <a:rPr lang="es-ES" sz="1600" b="1" i="1" dirty="0">
                <a:solidFill>
                  <a:srgbClr val="CC3300"/>
                </a:solidFill>
                <a:effectLst>
                  <a:outerShdw blurRad="38100" dist="38100" dir="2700000" algn="tl">
                    <a:srgbClr val="000000">
                      <a:alpha val="43137"/>
                    </a:srgbClr>
                  </a:outerShdw>
                </a:effectLst>
              </a:rPr>
              <a:t>“El Mercurio”</a:t>
            </a:r>
          </a:p>
          <a:p>
            <a:pPr>
              <a:defRPr/>
            </a:pPr>
            <a:endParaRPr lang="es-ES" sz="1200" dirty="0">
              <a:latin typeface="Arial" pitchFamily="34" charset="0"/>
              <a:cs typeface="Arial" pitchFamily="34" charset="0"/>
            </a:endParaRPr>
          </a:p>
          <a:p>
            <a:pPr>
              <a:buFont typeface="Wingdings" pitchFamily="2" charset="2"/>
              <a:buChar char="Ø"/>
              <a:defRPr/>
            </a:pPr>
            <a:r>
              <a:rPr lang="es-ES" sz="1600" dirty="0">
                <a:latin typeface="Arial" pitchFamily="34" charset="0"/>
                <a:cs typeface="Arial" pitchFamily="34" charset="0"/>
              </a:rPr>
              <a:t> </a:t>
            </a:r>
            <a:r>
              <a:rPr lang="es-ES" sz="1600" b="1" dirty="0">
                <a:effectLst>
                  <a:outerShdw blurRad="38100" dist="38100" dir="2700000" algn="tl">
                    <a:srgbClr val="000000">
                      <a:alpha val="43137"/>
                    </a:srgbClr>
                  </a:outerShdw>
                </a:effectLst>
                <a:latin typeface="Arial" pitchFamily="34" charset="0"/>
                <a:cs typeface="Arial" pitchFamily="34" charset="0"/>
              </a:rPr>
              <a:t>Sección V: </a:t>
            </a:r>
            <a:r>
              <a:rPr lang="es-ES" sz="1600" dirty="0">
                <a:latin typeface="Arial" pitchFamily="34" charset="0"/>
                <a:cs typeface="Arial" pitchFamily="34" charset="0"/>
              </a:rPr>
              <a:t>Programa SAICM y la </a:t>
            </a:r>
            <a:r>
              <a:rPr lang="es-ES" sz="1600" b="1" i="1" dirty="0">
                <a:solidFill>
                  <a:srgbClr val="CC3300"/>
                </a:solidFill>
                <a:effectLst>
                  <a:outerShdw blurRad="38100" dist="38100" dir="2700000" algn="tl">
                    <a:srgbClr val="000000">
                      <a:alpha val="43137"/>
                    </a:srgbClr>
                  </a:outerShdw>
                </a:effectLst>
              </a:rPr>
              <a:t>“Conferencia Internacional sobre la Gestión de Productos Químicos”</a:t>
            </a:r>
            <a:r>
              <a:rPr lang="es-ES" sz="1600" dirty="0">
                <a:latin typeface="Arial" pitchFamily="34" charset="0"/>
                <a:cs typeface="Arial" pitchFamily="34" charset="0"/>
              </a:rPr>
              <a:t>; cumplimentar el </a:t>
            </a:r>
            <a:r>
              <a:rPr lang="es-ES" sz="1600" b="1" i="1" dirty="0">
                <a:solidFill>
                  <a:srgbClr val="CC3300"/>
                </a:solidFill>
                <a:effectLst>
                  <a:outerShdw blurRad="38100" dist="38100" dir="2700000" algn="tl">
                    <a:srgbClr val="000000">
                      <a:alpha val="43137"/>
                    </a:srgbClr>
                  </a:outerShdw>
                </a:effectLst>
              </a:rPr>
              <a:t>Objetivo 2020 del Plan de Implementación de Johannesburgo </a:t>
            </a:r>
            <a:r>
              <a:rPr lang="es-ES" sz="1600" b="1" i="1" dirty="0">
                <a:effectLst>
                  <a:outerShdw blurRad="38100" dist="38100" dir="2700000" algn="tl">
                    <a:srgbClr val="000000">
                      <a:alpha val="43137"/>
                    </a:srgbClr>
                  </a:outerShdw>
                </a:effectLst>
                <a:latin typeface="Arial" pitchFamily="34" charset="0"/>
                <a:cs typeface="Arial" pitchFamily="34" charset="0"/>
              </a:rPr>
              <a:t>“Los productos químicos se producen y utilizan de forma que reduzcan al mínimo los efectos adversos significativos sobre la salud humana y el ambiente”</a:t>
            </a:r>
          </a:p>
          <a:p>
            <a:pPr>
              <a:buFont typeface="Wingdings" pitchFamily="2" charset="2"/>
              <a:buChar char="Ø"/>
              <a:defRPr/>
            </a:pPr>
            <a:endParaRPr lang="es-ES" sz="1700" dirty="0">
              <a:latin typeface="Arial" pitchFamily="34" charset="0"/>
              <a:cs typeface="Arial" pitchFamily="34" charset="0"/>
            </a:endParaRPr>
          </a:p>
          <a:p>
            <a:pPr>
              <a:defRPr/>
            </a:pPr>
            <a:endParaRPr lang="es-ES" sz="1000" dirty="0">
              <a:latin typeface="Arial" pitchFamily="34" charset="0"/>
              <a:cs typeface="Arial" pitchFamily="34" charset="0"/>
            </a:endParaRPr>
          </a:p>
        </p:txBody>
      </p:sp>
      <p:sp>
        <p:nvSpPr>
          <p:cNvPr id="43" name="Rectangle 92">
            <a:extLst>
              <a:ext uri="{FF2B5EF4-FFF2-40B4-BE49-F238E27FC236}">
                <a16:creationId xmlns:a16="http://schemas.microsoft.com/office/drawing/2014/main" id="{927B6754-0EC2-856D-39DA-0A57B0A9E632}"/>
              </a:ext>
            </a:extLst>
          </p:cNvPr>
          <p:cNvSpPr>
            <a:spLocks noChangeArrowheads="1"/>
          </p:cNvSpPr>
          <p:nvPr/>
        </p:nvSpPr>
        <p:spPr bwMode="auto">
          <a:xfrm>
            <a:off x="0" y="-142875"/>
            <a:ext cx="9144000" cy="1052513"/>
          </a:xfrm>
          <a:prstGeom prst="rect">
            <a:avLst/>
          </a:prstGeom>
          <a:solidFill>
            <a:schemeClr val="bg1"/>
          </a:solidFill>
          <a:ln w="9525">
            <a:noFill/>
            <a:miter lim="800000"/>
            <a:headEnd/>
            <a:tailEnd/>
          </a:ln>
          <a:effectLst/>
        </p:spPr>
        <p:txBody>
          <a:bodyPr wrap="none" anchor="ctr"/>
          <a:lstStyle/>
          <a:p>
            <a:pPr>
              <a:defRPr/>
            </a:pPr>
            <a:endParaRPr lang="es-AR">
              <a:effectLst>
                <a:outerShdw blurRad="38100" dist="38100" dir="2700000" algn="tl">
                  <a:srgbClr val="000000">
                    <a:alpha val="43137"/>
                  </a:srgbClr>
                </a:outerShdw>
              </a:effectLst>
            </a:endParaRPr>
          </a:p>
        </p:txBody>
      </p:sp>
      <p:pic>
        <p:nvPicPr>
          <p:cNvPr id="11290" name="Picture 50" descr="http://www.unep.org/about/portals/50240/images/unea_logo.jpg">
            <a:hlinkClick r:id="rId7"/>
            <a:extLst>
              <a:ext uri="{FF2B5EF4-FFF2-40B4-BE49-F238E27FC236}">
                <a16:creationId xmlns:a16="http://schemas.microsoft.com/office/drawing/2014/main" id="{CC996806-20F4-6827-71D3-C6A9EF3B17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763" y="0"/>
            <a:ext cx="25447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Office\Plantillas\Presentación en blanco.pot</Template>
  <TotalTime>13442</TotalTime>
  <Words>12947</Words>
  <Application>Microsoft Office PowerPoint</Application>
  <PresentationFormat>Presentación en pantalla (4:3)</PresentationFormat>
  <Paragraphs>721</Paragraphs>
  <Slides>64</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64</vt:i4>
      </vt:variant>
    </vt:vector>
  </HeadingPairs>
  <TitlesOfParts>
    <vt:vector size="71" baseType="lpstr">
      <vt:lpstr>Arial</vt:lpstr>
      <vt:lpstr>Arial Black</vt:lpstr>
      <vt:lpstr>Calibri</vt:lpstr>
      <vt:lpstr>Times New Roman</vt:lpstr>
      <vt:lpstr>Wingdings</vt:lpstr>
      <vt:lpstr>Presentación en blanco</vt:lpstr>
      <vt:lpstr>1_Presentación 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Capra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Alberto Capra</dc:creator>
  <cp:lastModifiedBy>Alberto Santos Capra</cp:lastModifiedBy>
  <cp:revision>808</cp:revision>
  <dcterms:created xsi:type="dcterms:W3CDTF">2002-10-06T13:51:08Z</dcterms:created>
  <dcterms:modified xsi:type="dcterms:W3CDTF">2023-11-23T12:44:43Z</dcterms:modified>
</cp:coreProperties>
</file>