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3" r:id="rId35"/>
    <p:sldId id="294" r:id="rId36"/>
    <p:sldId id="295" r:id="rId37"/>
    <p:sldId id="296" r:id="rId38"/>
    <p:sldId id="297" r:id="rId39"/>
    <p:sldId id="298" r:id="rId40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7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2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9B76C6-322D-4533-8876-DD38BC85CAF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AF81971-1B9C-4E28-9AB1-9FB81E7B4CE0}">
      <dgm:prSet/>
      <dgm:spPr/>
      <dgm:t>
        <a:bodyPr/>
        <a:lstStyle/>
        <a:p>
          <a:r>
            <a:rPr lang="es-ES"/>
            <a:t>Definición de tráfico ilegal</a:t>
          </a:r>
          <a:endParaRPr lang="en-US"/>
        </a:p>
      </dgm:t>
    </dgm:pt>
    <dgm:pt modelId="{122DE670-4770-4B07-8689-184DD92ECEC0}" type="parTrans" cxnId="{FD05D763-D12B-4486-9853-1B8FC955FFB8}">
      <dgm:prSet/>
      <dgm:spPr/>
      <dgm:t>
        <a:bodyPr/>
        <a:lstStyle/>
        <a:p>
          <a:endParaRPr lang="en-US"/>
        </a:p>
      </dgm:t>
    </dgm:pt>
    <dgm:pt modelId="{D1943EB0-BE5B-4732-8EDD-33E64E6A73D7}" type="sibTrans" cxnId="{FD05D763-D12B-4486-9853-1B8FC955FFB8}">
      <dgm:prSet/>
      <dgm:spPr/>
      <dgm:t>
        <a:bodyPr/>
        <a:lstStyle/>
        <a:p>
          <a:endParaRPr lang="en-US"/>
        </a:p>
      </dgm:t>
    </dgm:pt>
    <dgm:pt modelId="{6A1CD16E-1514-4425-9ED5-46F108AD2B91}">
      <dgm:prSet/>
      <dgm:spPr/>
      <dgm:t>
        <a:bodyPr/>
        <a:lstStyle/>
        <a:p>
          <a:r>
            <a:rPr lang="es-ES"/>
            <a:t>La investigación y las pruebas son cruciales</a:t>
          </a:r>
          <a:endParaRPr lang="en-US"/>
        </a:p>
      </dgm:t>
    </dgm:pt>
    <dgm:pt modelId="{48C2864E-8CC5-4B1C-A881-B1679ABE9B98}" type="parTrans" cxnId="{7DA969EF-4272-4ED3-9F40-BB89B8C88D47}">
      <dgm:prSet/>
      <dgm:spPr/>
      <dgm:t>
        <a:bodyPr/>
        <a:lstStyle/>
        <a:p>
          <a:endParaRPr lang="en-US"/>
        </a:p>
      </dgm:t>
    </dgm:pt>
    <dgm:pt modelId="{78965AEE-D05E-4A30-BD97-F1C1FF99E6EF}" type="sibTrans" cxnId="{7DA969EF-4272-4ED3-9F40-BB89B8C88D47}">
      <dgm:prSet/>
      <dgm:spPr/>
      <dgm:t>
        <a:bodyPr/>
        <a:lstStyle/>
        <a:p>
          <a:endParaRPr lang="en-US"/>
        </a:p>
      </dgm:t>
    </dgm:pt>
    <dgm:pt modelId="{0725F5D2-C134-4F57-AFBE-AA04A9A472AE}">
      <dgm:prSet/>
      <dgm:spPr/>
      <dgm:t>
        <a:bodyPr/>
        <a:lstStyle/>
        <a:p>
          <a:r>
            <a:rPr lang="es-ES"/>
            <a:t>El procedimiento de devolución no es la única solución para hacer frente al tráfico ilegal</a:t>
          </a:r>
          <a:endParaRPr lang="en-US"/>
        </a:p>
      </dgm:t>
    </dgm:pt>
    <dgm:pt modelId="{EF2EA059-8700-4171-B075-B50B9B0298F0}" type="parTrans" cxnId="{E546E722-94D1-4AFA-9731-F229C79A5F0F}">
      <dgm:prSet/>
      <dgm:spPr/>
      <dgm:t>
        <a:bodyPr/>
        <a:lstStyle/>
        <a:p>
          <a:endParaRPr lang="en-US"/>
        </a:p>
      </dgm:t>
    </dgm:pt>
    <dgm:pt modelId="{AEDEF510-5F81-4AE4-A404-69BAAE404857}" type="sibTrans" cxnId="{E546E722-94D1-4AFA-9731-F229C79A5F0F}">
      <dgm:prSet/>
      <dgm:spPr/>
      <dgm:t>
        <a:bodyPr/>
        <a:lstStyle/>
        <a:p>
          <a:endParaRPr lang="en-US"/>
        </a:p>
      </dgm:t>
    </dgm:pt>
    <dgm:pt modelId="{38D59876-DF0C-44A2-AA01-3B9E759894FE}" type="pres">
      <dgm:prSet presAssocID="{F59B76C6-322D-4533-8876-DD38BC85CAF4}" presName="linear" presStyleCnt="0">
        <dgm:presLayoutVars>
          <dgm:animLvl val="lvl"/>
          <dgm:resizeHandles val="exact"/>
        </dgm:presLayoutVars>
      </dgm:prSet>
      <dgm:spPr/>
    </dgm:pt>
    <dgm:pt modelId="{58EE77E7-5FDC-43FF-BACC-5FBFEC9E388D}" type="pres">
      <dgm:prSet presAssocID="{2AF81971-1B9C-4E28-9AB1-9FB81E7B4CE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77D3A55-181B-46B6-9A3A-76D5E29C7391}" type="pres">
      <dgm:prSet presAssocID="{D1943EB0-BE5B-4732-8EDD-33E64E6A73D7}" presName="spacer" presStyleCnt="0"/>
      <dgm:spPr/>
    </dgm:pt>
    <dgm:pt modelId="{138D5F42-FB32-46B5-B743-A4AABDA22B2B}" type="pres">
      <dgm:prSet presAssocID="{6A1CD16E-1514-4425-9ED5-46F108AD2B9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FC651AF-3BD5-41CD-B072-903D7FB91E13}" type="pres">
      <dgm:prSet presAssocID="{78965AEE-D05E-4A30-BD97-F1C1FF99E6EF}" presName="spacer" presStyleCnt="0"/>
      <dgm:spPr/>
    </dgm:pt>
    <dgm:pt modelId="{3240EB5F-564C-44FD-AEFA-06E6EA627B3C}" type="pres">
      <dgm:prSet presAssocID="{0725F5D2-C134-4F57-AFBE-AA04A9A472A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546E722-94D1-4AFA-9731-F229C79A5F0F}" srcId="{F59B76C6-322D-4533-8876-DD38BC85CAF4}" destId="{0725F5D2-C134-4F57-AFBE-AA04A9A472AE}" srcOrd="2" destOrd="0" parTransId="{EF2EA059-8700-4171-B075-B50B9B0298F0}" sibTransId="{AEDEF510-5F81-4AE4-A404-69BAAE404857}"/>
    <dgm:cxn modelId="{DBAEE060-92CD-4770-8062-BEC214E78486}" type="presOf" srcId="{6A1CD16E-1514-4425-9ED5-46F108AD2B91}" destId="{138D5F42-FB32-46B5-B743-A4AABDA22B2B}" srcOrd="0" destOrd="0" presId="urn:microsoft.com/office/officeart/2005/8/layout/vList2"/>
    <dgm:cxn modelId="{FD05D763-D12B-4486-9853-1B8FC955FFB8}" srcId="{F59B76C6-322D-4533-8876-DD38BC85CAF4}" destId="{2AF81971-1B9C-4E28-9AB1-9FB81E7B4CE0}" srcOrd="0" destOrd="0" parTransId="{122DE670-4770-4B07-8689-184DD92ECEC0}" sibTransId="{D1943EB0-BE5B-4732-8EDD-33E64E6A73D7}"/>
    <dgm:cxn modelId="{60936A85-E6A8-49EF-ABD4-D5C1645A7F21}" type="presOf" srcId="{F59B76C6-322D-4533-8876-DD38BC85CAF4}" destId="{38D59876-DF0C-44A2-AA01-3B9E759894FE}" srcOrd="0" destOrd="0" presId="urn:microsoft.com/office/officeart/2005/8/layout/vList2"/>
    <dgm:cxn modelId="{678B94A4-B9C9-4EF2-A8A6-73C054ACC2A5}" type="presOf" srcId="{2AF81971-1B9C-4E28-9AB1-9FB81E7B4CE0}" destId="{58EE77E7-5FDC-43FF-BACC-5FBFEC9E388D}" srcOrd="0" destOrd="0" presId="urn:microsoft.com/office/officeart/2005/8/layout/vList2"/>
    <dgm:cxn modelId="{7DA969EF-4272-4ED3-9F40-BB89B8C88D47}" srcId="{F59B76C6-322D-4533-8876-DD38BC85CAF4}" destId="{6A1CD16E-1514-4425-9ED5-46F108AD2B91}" srcOrd="1" destOrd="0" parTransId="{48C2864E-8CC5-4B1C-A881-B1679ABE9B98}" sibTransId="{78965AEE-D05E-4A30-BD97-F1C1FF99E6EF}"/>
    <dgm:cxn modelId="{B748FDFD-2C32-44A1-B1FF-1EAAC6413E6B}" type="presOf" srcId="{0725F5D2-C134-4F57-AFBE-AA04A9A472AE}" destId="{3240EB5F-564C-44FD-AEFA-06E6EA627B3C}" srcOrd="0" destOrd="0" presId="urn:microsoft.com/office/officeart/2005/8/layout/vList2"/>
    <dgm:cxn modelId="{BA27B14C-6306-4EF9-AEB8-927D182BC1E8}" type="presParOf" srcId="{38D59876-DF0C-44A2-AA01-3B9E759894FE}" destId="{58EE77E7-5FDC-43FF-BACC-5FBFEC9E388D}" srcOrd="0" destOrd="0" presId="urn:microsoft.com/office/officeart/2005/8/layout/vList2"/>
    <dgm:cxn modelId="{F50260C5-7865-477D-9CAF-08E477855530}" type="presParOf" srcId="{38D59876-DF0C-44A2-AA01-3B9E759894FE}" destId="{F77D3A55-181B-46B6-9A3A-76D5E29C7391}" srcOrd="1" destOrd="0" presId="urn:microsoft.com/office/officeart/2005/8/layout/vList2"/>
    <dgm:cxn modelId="{93BCDD0F-8FF3-4D2E-A42F-7704D8F213A2}" type="presParOf" srcId="{38D59876-DF0C-44A2-AA01-3B9E759894FE}" destId="{138D5F42-FB32-46B5-B743-A4AABDA22B2B}" srcOrd="2" destOrd="0" presId="urn:microsoft.com/office/officeart/2005/8/layout/vList2"/>
    <dgm:cxn modelId="{BD8D2965-1D22-443C-8DEB-D10E16755F99}" type="presParOf" srcId="{38D59876-DF0C-44A2-AA01-3B9E759894FE}" destId="{0FC651AF-3BD5-41CD-B072-903D7FB91E13}" srcOrd="3" destOrd="0" presId="urn:microsoft.com/office/officeart/2005/8/layout/vList2"/>
    <dgm:cxn modelId="{A8AA95E3-36AD-488C-83A6-5C5A34DB6403}" type="presParOf" srcId="{38D59876-DF0C-44A2-AA01-3B9E759894FE}" destId="{3240EB5F-564C-44FD-AEFA-06E6EA627B3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B576FD-9A03-4FF7-8C35-AD0279483EC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2EC967-0714-4B05-9EDE-BE7A720960A4}">
      <dgm:prSet/>
      <dgm:spPr/>
      <dgm:t>
        <a:bodyPr/>
        <a:lstStyle/>
        <a:p>
          <a:r>
            <a:rPr lang="es-AR"/>
            <a:t>Leila Devia</a:t>
          </a:r>
          <a:endParaRPr lang="en-US"/>
        </a:p>
      </dgm:t>
    </dgm:pt>
    <dgm:pt modelId="{52F01451-520F-4625-8F9A-87A23C7BD846}" type="parTrans" cxnId="{1E57F61C-457A-445F-8D2B-3629DA6E4733}">
      <dgm:prSet/>
      <dgm:spPr/>
      <dgm:t>
        <a:bodyPr/>
        <a:lstStyle/>
        <a:p>
          <a:endParaRPr lang="en-US"/>
        </a:p>
      </dgm:t>
    </dgm:pt>
    <dgm:pt modelId="{869C2CB1-F41E-4DC9-A8B1-9657FB81F282}" type="sibTrans" cxnId="{1E57F61C-457A-445F-8D2B-3629DA6E4733}">
      <dgm:prSet/>
      <dgm:spPr/>
      <dgm:t>
        <a:bodyPr/>
        <a:lstStyle/>
        <a:p>
          <a:endParaRPr lang="en-US"/>
        </a:p>
      </dgm:t>
    </dgm:pt>
    <dgm:pt modelId="{06122E57-003B-4932-948B-28EB9EBB9144}">
      <dgm:prSet/>
      <dgm:spPr/>
      <dgm:t>
        <a:bodyPr/>
        <a:lstStyle/>
        <a:p>
          <a:r>
            <a:rPr lang="es-AR" dirty="0"/>
            <a:t>E-mail: ldevia@inti.Gob.ar</a:t>
          </a:r>
          <a:endParaRPr lang="en-US" dirty="0"/>
        </a:p>
      </dgm:t>
    </dgm:pt>
    <dgm:pt modelId="{376E9E6F-099D-4054-829D-A02A7006DAE6}" type="parTrans" cxnId="{C9C3C323-DF1D-4E58-9E55-DFBD45FBEF0E}">
      <dgm:prSet/>
      <dgm:spPr/>
      <dgm:t>
        <a:bodyPr/>
        <a:lstStyle/>
        <a:p>
          <a:endParaRPr lang="en-US"/>
        </a:p>
      </dgm:t>
    </dgm:pt>
    <dgm:pt modelId="{00CE35D8-F9B3-4732-9107-E529FFDF48F6}" type="sibTrans" cxnId="{C9C3C323-DF1D-4E58-9E55-DFBD45FBEF0E}">
      <dgm:prSet/>
      <dgm:spPr/>
      <dgm:t>
        <a:bodyPr/>
        <a:lstStyle/>
        <a:p>
          <a:endParaRPr lang="en-US"/>
        </a:p>
      </dgm:t>
    </dgm:pt>
    <dgm:pt modelId="{927B0FD5-9890-457F-B15A-04C489339610}" type="pres">
      <dgm:prSet presAssocID="{18B576FD-9A03-4FF7-8C35-AD0279483EC2}" presName="vert0" presStyleCnt="0">
        <dgm:presLayoutVars>
          <dgm:dir/>
          <dgm:animOne val="branch"/>
          <dgm:animLvl val="lvl"/>
        </dgm:presLayoutVars>
      </dgm:prSet>
      <dgm:spPr/>
    </dgm:pt>
    <dgm:pt modelId="{3FD7B4F6-139A-4D90-BAE9-360E4918C8BD}" type="pres">
      <dgm:prSet presAssocID="{262EC967-0714-4B05-9EDE-BE7A720960A4}" presName="thickLine" presStyleLbl="alignNode1" presStyleIdx="0" presStyleCnt="2"/>
      <dgm:spPr/>
    </dgm:pt>
    <dgm:pt modelId="{FAB1FD1B-47E9-4C73-9A9A-F140896CAB35}" type="pres">
      <dgm:prSet presAssocID="{262EC967-0714-4B05-9EDE-BE7A720960A4}" presName="horz1" presStyleCnt="0"/>
      <dgm:spPr/>
    </dgm:pt>
    <dgm:pt modelId="{5F27ED18-5284-4BFF-BC59-90D344769645}" type="pres">
      <dgm:prSet presAssocID="{262EC967-0714-4B05-9EDE-BE7A720960A4}" presName="tx1" presStyleLbl="revTx" presStyleIdx="0" presStyleCnt="2"/>
      <dgm:spPr/>
    </dgm:pt>
    <dgm:pt modelId="{0EBBC3B6-2CD2-4524-A538-E35783540BB3}" type="pres">
      <dgm:prSet presAssocID="{262EC967-0714-4B05-9EDE-BE7A720960A4}" presName="vert1" presStyleCnt="0"/>
      <dgm:spPr/>
    </dgm:pt>
    <dgm:pt modelId="{34E0BC0F-55F0-4DF3-81BD-3D19570F751C}" type="pres">
      <dgm:prSet presAssocID="{06122E57-003B-4932-948B-28EB9EBB9144}" presName="thickLine" presStyleLbl="alignNode1" presStyleIdx="1" presStyleCnt="2"/>
      <dgm:spPr/>
    </dgm:pt>
    <dgm:pt modelId="{09690085-1876-4930-826C-7DA78A48E071}" type="pres">
      <dgm:prSet presAssocID="{06122E57-003B-4932-948B-28EB9EBB9144}" presName="horz1" presStyleCnt="0"/>
      <dgm:spPr/>
    </dgm:pt>
    <dgm:pt modelId="{A19A2571-0DD4-4206-8565-C6571F7108F1}" type="pres">
      <dgm:prSet presAssocID="{06122E57-003B-4932-948B-28EB9EBB9144}" presName="tx1" presStyleLbl="revTx" presStyleIdx="1" presStyleCnt="2"/>
      <dgm:spPr/>
    </dgm:pt>
    <dgm:pt modelId="{DB6CE8E8-EB9A-4C10-91ED-3E7451B51FF5}" type="pres">
      <dgm:prSet presAssocID="{06122E57-003B-4932-948B-28EB9EBB9144}" presName="vert1" presStyleCnt="0"/>
      <dgm:spPr/>
    </dgm:pt>
  </dgm:ptLst>
  <dgm:cxnLst>
    <dgm:cxn modelId="{1E57F61C-457A-445F-8D2B-3629DA6E4733}" srcId="{18B576FD-9A03-4FF7-8C35-AD0279483EC2}" destId="{262EC967-0714-4B05-9EDE-BE7A720960A4}" srcOrd="0" destOrd="0" parTransId="{52F01451-520F-4625-8F9A-87A23C7BD846}" sibTransId="{869C2CB1-F41E-4DC9-A8B1-9657FB81F282}"/>
    <dgm:cxn modelId="{B79DDE1E-8E15-47AA-BF91-0A655B9954DF}" type="presOf" srcId="{262EC967-0714-4B05-9EDE-BE7A720960A4}" destId="{5F27ED18-5284-4BFF-BC59-90D344769645}" srcOrd="0" destOrd="0" presId="urn:microsoft.com/office/officeart/2008/layout/LinedList"/>
    <dgm:cxn modelId="{C9C3C323-DF1D-4E58-9E55-DFBD45FBEF0E}" srcId="{18B576FD-9A03-4FF7-8C35-AD0279483EC2}" destId="{06122E57-003B-4932-948B-28EB9EBB9144}" srcOrd="1" destOrd="0" parTransId="{376E9E6F-099D-4054-829D-A02A7006DAE6}" sibTransId="{00CE35D8-F9B3-4732-9107-E529FFDF48F6}"/>
    <dgm:cxn modelId="{C6E1662F-DB6A-42C8-94FC-294C076FAB35}" type="presOf" srcId="{06122E57-003B-4932-948B-28EB9EBB9144}" destId="{A19A2571-0DD4-4206-8565-C6571F7108F1}" srcOrd="0" destOrd="0" presId="urn:microsoft.com/office/officeart/2008/layout/LinedList"/>
    <dgm:cxn modelId="{BC2AFC92-7E1D-4F00-96DE-B440A7B304B4}" type="presOf" srcId="{18B576FD-9A03-4FF7-8C35-AD0279483EC2}" destId="{927B0FD5-9890-457F-B15A-04C489339610}" srcOrd="0" destOrd="0" presId="urn:microsoft.com/office/officeart/2008/layout/LinedList"/>
    <dgm:cxn modelId="{0C457630-D319-4900-BB09-BC3E93E33201}" type="presParOf" srcId="{927B0FD5-9890-457F-B15A-04C489339610}" destId="{3FD7B4F6-139A-4D90-BAE9-360E4918C8BD}" srcOrd="0" destOrd="0" presId="urn:microsoft.com/office/officeart/2008/layout/LinedList"/>
    <dgm:cxn modelId="{0D219E2A-205A-4A8C-A0F9-19584E9930C2}" type="presParOf" srcId="{927B0FD5-9890-457F-B15A-04C489339610}" destId="{FAB1FD1B-47E9-4C73-9A9A-F140896CAB35}" srcOrd="1" destOrd="0" presId="urn:microsoft.com/office/officeart/2008/layout/LinedList"/>
    <dgm:cxn modelId="{AEB9A53D-BDEE-404D-BCC0-E46DD2C1A2DE}" type="presParOf" srcId="{FAB1FD1B-47E9-4C73-9A9A-F140896CAB35}" destId="{5F27ED18-5284-4BFF-BC59-90D344769645}" srcOrd="0" destOrd="0" presId="urn:microsoft.com/office/officeart/2008/layout/LinedList"/>
    <dgm:cxn modelId="{1E328CB0-CA11-49A5-8D9B-1C70247E51CF}" type="presParOf" srcId="{FAB1FD1B-47E9-4C73-9A9A-F140896CAB35}" destId="{0EBBC3B6-2CD2-4524-A538-E35783540BB3}" srcOrd="1" destOrd="0" presId="urn:microsoft.com/office/officeart/2008/layout/LinedList"/>
    <dgm:cxn modelId="{723E3613-942D-4CBD-A1AF-928121E8BD61}" type="presParOf" srcId="{927B0FD5-9890-457F-B15A-04C489339610}" destId="{34E0BC0F-55F0-4DF3-81BD-3D19570F751C}" srcOrd="2" destOrd="0" presId="urn:microsoft.com/office/officeart/2008/layout/LinedList"/>
    <dgm:cxn modelId="{5E27A298-C292-4AA1-9C05-1EA014E1589C}" type="presParOf" srcId="{927B0FD5-9890-457F-B15A-04C489339610}" destId="{09690085-1876-4930-826C-7DA78A48E071}" srcOrd="3" destOrd="0" presId="urn:microsoft.com/office/officeart/2008/layout/LinedList"/>
    <dgm:cxn modelId="{753E1115-7DE7-46D6-82C0-E8D5E39B2746}" type="presParOf" srcId="{09690085-1876-4930-826C-7DA78A48E071}" destId="{A19A2571-0DD4-4206-8565-C6571F7108F1}" srcOrd="0" destOrd="0" presId="urn:microsoft.com/office/officeart/2008/layout/LinedList"/>
    <dgm:cxn modelId="{D4F16AF0-E3EF-4CD2-B646-662FF998BAFE}" type="presParOf" srcId="{09690085-1876-4930-826C-7DA78A48E071}" destId="{DB6CE8E8-EB9A-4C10-91ED-3E7451B51FF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E77E7-5FDC-43FF-BACC-5FBFEC9E388D}">
      <dsp:nvSpPr>
        <dsp:cNvPr id="0" name=""/>
        <dsp:cNvSpPr/>
      </dsp:nvSpPr>
      <dsp:spPr>
        <a:xfrm>
          <a:off x="0" y="62703"/>
          <a:ext cx="6762434" cy="15840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/>
            <a:t>Definición de tráfico ilegal</a:t>
          </a:r>
          <a:endParaRPr lang="en-US" sz="2900" kern="1200"/>
        </a:p>
      </dsp:txBody>
      <dsp:txXfrm>
        <a:off x="77326" y="140029"/>
        <a:ext cx="6607782" cy="1429388"/>
      </dsp:txXfrm>
    </dsp:sp>
    <dsp:sp modelId="{138D5F42-FB32-46B5-B743-A4AABDA22B2B}">
      <dsp:nvSpPr>
        <dsp:cNvPr id="0" name=""/>
        <dsp:cNvSpPr/>
      </dsp:nvSpPr>
      <dsp:spPr>
        <a:xfrm>
          <a:off x="0" y="1730263"/>
          <a:ext cx="6762434" cy="1584040"/>
        </a:xfrm>
        <a:prstGeom prst="roundRect">
          <a:avLst/>
        </a:prstGeom>
        <a:solidFill>
          <a:schemeClr val="accent5">
            <a:hueOff val="-755528"/>
            <a:satOff val="288"/>
            <a:lumOff val="-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/>
            <a:t>La investigación y las pruebas son cruciales</a:t>
          </a:r>
          <a:endParaRPr lang="en-US" sz="2900" kern="1200"/>
        </a:p>
      </dsp:txBody>
      <dsp:txXfrm>
        <a:off x="77326" y="1807589"/>
        <a:ext cx="6607782" cy="1429388"/>
      </dsp:txXfrm>
    </dsp:sp>
    <dsp:sp modelId="{3240EB5F-564C-44FD-AEFA-06E6EA627B3C}">
      <dsp:nvSpPr>
        <dsp:cNvPr id="0" name=""/>
        <dsp:cNvSpPr/>
      </dsp:nvSpPr>
      <dsp:spPr>
        <a:xfrm>
          <a:off x="0" y="3397824"/>
          <a:ext cx="6762434" cy="1584040"/>
        </a:xfrm>
        <a:prstGeom prst="roundRect">
          <a:avLst/>
        </a:prstGeom>
        <a:solidFill>
          <a:schemeClr val="accent5">
            <a:hueOff val="-1511056"/>
            <a:satOff val="577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/>
            <a:t>El procedimiento de devolución no es la única solución para hacer frente al tráfico ilegal</a:t>
          </a:r>
          <a:endParaRPr lang="en-US" sz="2900" kern="1200"/>
        </a:p>
      </dsp:txBody>
      <dsp:txXfrm>
        <a:off x="77326" y="3475150"/>
        <a:ext cx="6607782" cy="14293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D7B4F6-139A-4D90-BAE9-360E4918C8BD}">
      <dsp:nvSpPr>
        <dsp:cNvPr id="0" name=""/>
        <dsp:cNvSpPr/>
      </dsp:nvSpPr>
      <dsp:spPr>
        <a:xfrm>
          <a:off x="0" y="0"/>
          <a:ext cx="788042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7ED18-5284-4BFF-BC59-90D344769645}">
      <dsp:nvSpPr>
        <dsp:cNvPr id="0" name=""/>
        <dsp:cNvSpPr/>
      </dsp:nvSpPr>
      <dsp:spPr>
        <a:xfrm>
          <a:off x="0" y="0"/>
          <a:ext cx="7880423" cy="2381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6500" kern="1200"/>
            <a:t>Leila Devia</a:t>
          </a:r>
          <a:endParaRPr lang="en-US" sz="6500" kern="1200"/>
        </a:p>
      </dsp:txBody>
      <dsp:txXfrm>
        <a:off x="0" y="0"/>
        <a:ext cx="7880423" cy="2381121"/>
      </dsp:txXfrm>
    </dsp:sp>
    <dsp:sp modelId="{34E0BC0F-55F0-4DF3-81BD-3D19570F751C}">
      <dsp:nvSpPr>
        <dsp:cNvPr id="0" name=""/>
        <dsp:cNvSpPr/>
      </dsp:nvSpPr>
      <dsp:spPr>
        <a:xfrm>
          <a:off x="0" y="2381121"/>
          <a:ext cx="788042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A2571-0DD4-4206-8565-C6571F7108F1}">
      <dsp:nvSpPr>
        <dsp:cNvPr id="0" name=""/>
        <dsp:cNvSpPr/>
      </dsp:nvSpPr>
      <dsp:spPr>
        <a:xfrm>
          <a:off x="0" y="2381121"/>
          <a:ext cx="7880423" cy="2381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6500" kern="1200" dirty="0"/>
            <a:t>E-mail: ldevia@inti.Gob.ar</a:t>
          </a:r>
          <a:endParaRPr lang="en-US" sz="6500" kern="1200" dirty="0"/>
        </a:p>
      </dsp:txBody>
      <dsp:txXfrm>
        <a:off x="0" y="2381121"/>
        <a:ext cx="7880423" cy="23811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8E5E-745C-407D-B425-C78EBF08D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822960"/>
            <a:ext cx="6057899" cy="5015169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7A4D5-56F4-4287-B174-56C55B18F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113" y="3003642"/>
            <a:ext cx="3522199" cy="2900274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B9C19-FEE0-4852-B181-14A0DD77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9/21/2023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27DDF-01B7-463C-82BC-BBF429618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2056A-C3EE-4809-B1F3-1CEEEA266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40FCEE-B6E2-46D0-9BB0-F45F79545E9D}"/>
              </a:ext>
            </a:extLst>
          </p:cNvPr>
          <p:cNvCxnSpPr>
            <a:cxnSpLocks/>
          </p:cNvCxnSpPr>
          <p:nvPr/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D2FB83-3783-4477-80B5-DA5BF10BAF57}"/>
              </a:ext>
            </a:extLst>
          </p:cNvPr>
          <p:cNvCxnSpPr>
            <a:cxnSpLocks/>
          </p:cNvCxnSpPr>
          <p:nvPr/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3EA203-71D5-49C0-9626-FFA8E46787B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746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9A0A-70FC-426A-8B3B-60FAF980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47EC6-9753-4ABC-BB66-64CCC8BA0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71499" y="2036363"/>
            <a:ext cx="11059811" cy="3870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84D9F-DC99-4B4C-98CF-178BBBB7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9/21/2023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A6840-AC0B-4260-8368-08E0A22D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5DAB8-EC07-4CCF-96EA-5D8ACDAE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38F1AC-9961-4786-A189-20863DD97F68}"/>
              </a:ext>
            </a:extLst>
          </p:cNvPr>
          <p:cNvCxnSpPr>
            <a:cxnSpLocks/>
          </p:cNvCxnSpPr>
          <p:nvPr/>
        </p:nvCxnSpPr>
        <p:spPr>
          <a:xfrm flipH="1">
            <a:off x="571500" y="1780979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93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75F678-EC03-4845-A51B-C90FA6A15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77953" y="797251"/>
            <a:ext cx="2483929" cy="52837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A8B4D-A39F-4528-975A-9C84BEE77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6094" y="797251"/>
            <a:ext cx="8101072" cy="52837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E4A23-6984-4AD1-A51D-600EDC26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9/21/2023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73E28-C341-49CC-BAAB-0C0D1982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6D54A-8E86-4026-8DD0-5B0979BB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B05DA4-DF32-4D7A-9E4D-36309C90C5BB}"/>
              </a:ext>
            </a:extLst>
          </p:cNvPr>
          <p:cNvCxnSpPr>
            <a:cxnSpLocks/>
          </p:cNvCxnSpPr>
          <p:nvPr/>
        </p:nvCxnSpPr>
        <p:spPr>
          <a:xfrm flipH="1">
            <a:off x="566094" y="57711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CC7262-4997-41E4-976D-BA82E148280F}"/>
              </a:ext>
            </a:extLst>
          </p:cNvPr>
          <p:cNvCxnSpPr>
            <a:cxnSpLocks/>
          </p:cNvCxnSpPr>
          <p:nvPr/>
        </p:nvCxnSpPr>
        <p:spPr>
          <a:xfrm flipV="1">
            <a:off x="8875226" y="571500"/>
            <a:ext cx="0" cy="57114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5063B5-E478-4C41-AD40-49A39AE07429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50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B2ED8-7F53-4C03-A740-493E5079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11087-99A9-4100-B5F7-520880DE3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2075688"/>
            <a:ext cx="11059811" cy="3910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B4B20-1A65-4A26-B11E-6095083A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9/21/2023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D52D3-E985-4FEB-89B9-57C7547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A751A-C72D-47C1-A7A6-E8510A40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001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81F78-07BF-45A9-92D4-E4E0A1E8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14255"/>
            <a:ext cx="6867115" cy="5009471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C2A83-A380-4828-BC68-C065C8BC5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817" y="914399"/>
            <a:ext cx="2370268" cy="2670273"/>
          </a:xfr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4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92B2F-8804-4195-A779-F5C67C25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9/21/2023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99C26-4411-4833-A917-A45E62D5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8C7C7-F862-434D-A87A-DECE9FD2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0BAA4B-C4C0-40C1-8DC8-B4E2F8A68E12}"/>
              </a:ext>
            </a:extLst>
          </p:cNvPr>
          <p:cNvCxnSpPr>
            <a:cxnSpLocks/>
          </p:cNvCxnSpPr>
          <p:nvPr/>
        </p:nvCxnSpPr>
        <p:spPr>
          <a:xfrm>
            <a:off x="8872625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0A2259-2540-4B32-A999-2B46A6790E3D}"/>
              </a:ext>
            </a:extLst>
          </p:cNvPr>
          <p:cNvCxnSpPr>
            <a:cxnSpLocks/>
          </p:cNvCxnSpPr>
          <p:nvPr/>
        </p:nvCxnSpPr>
        <p:spPr>
          <a:xfrm flipH="1">
            <a:off x="566094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FB0ED-3F76-4403-AD0B-E738DD9D8CB6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259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6BD5F-CF53-4DD5-B8C5-27BBA2BB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09684"/>
            <a:ext cx="11049000" cy="105716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6C2E1-5D5E-409F-BEE8-F48CE86F5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447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BF823-1BFB-4CF0-BAF4-D660C8F1A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7082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F816E-EE02-44A4-8B81-B324ECFD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9/21/2023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4D9E4-A693-44D2-A3E8-E3AABC90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F669F-4B8E-415D-A9BF-AD451F45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0AF959-FCDC-4B92-9324-06A06C0D56F2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71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85E5-82C4-4BAE-B2B0-A078ABD6C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69" y="699118"/>
            <a:ext cx="11025062" cy="1063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D15C7-F445-40F7-88F6-FD6526269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468" y="2022883"/>
            <a:ext cx="5230469" cy="564079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52C35-AA8E-4154-8A78-7DE9590E1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469" y="2866031"/>
            <a:ext cx="5157787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7EAC6-567C-4A4A-BB10-57EC14B97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1470" y="2022883"/>
            <a:ext cx="5183188" cy="564080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9A083F-AD60-4437-B32A-44035D78A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1470" y="2866031"/>
            <a:ext cx="5183188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BF86F-3266-4551-B680-06F401FF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9/21/2023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5B38FE-80F9-4582-B2E1-B067C288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BEF32-F637-47A1-9ED3-AFC4F79F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C508D4-7C99-4B8D-BCDE-F0001BD345D9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9BF61B-7951-48F4-982B-9401A483FFBF}"/>
              </a:ext>
            </a:extLst>
          </p:cNvPr>
          <p:cNvCxnSpPr>
            <a:cxnSpLocks/>
          </p:cNvCxnSpPr>
          <p:nvPr/>
        </p:nvCxnSpPr>
        <p:spPr>
          <a:xfrm flipH="1">
            <a:off x="577485" y="273859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94CB-6BE5-4B9E-B0A6-54F83B20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17452"/>
            <a:ext cx="11049000" cy="116183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8643C-1A5D-4F23-B0D7-5B46F5E4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9/21/2023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A3394-78CC-43B0-9762-5E826F8B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47F0A-1980-4E13-AB22-AE3B8AA44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9D858B-8A9C-4235-B151-81C99A3D20D2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C7798B-3ECB-4076-8955-A82116BB0D2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053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61D85-3E72-406F-AB26-B4ED9491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9/21/2023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C831E-4321-467E-9090-C89C48CF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A9556-B3D8-4403-835F-11AE2D40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511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AA48-D521-423D-B185-6490EF57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01" y="810344"/>
            <a:ext cx="3478084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4E6DD-DDD2-4ED6-B8A9-A8B6D765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809" y="931232"/>
            <a:ext cx="6700679" cy="5079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08F5E-AD33-4ACF-84C9-78B0FF6BE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2578608"/>
            <a:ext cx="3478783" cy="34172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7604E-7DD4-4497-B325-74F899E8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9/21/2023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2BEED-A8F6-4256-9539-4434694A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A1AA6-EE0B-48FD-A7DE-6CEE6A8C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F35B32-9A23-4805-94A6-96826D202139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2BA7DA-3944-40D4-91CD-40CA24DBB79B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EA0B78-39E7-4039-B8BE-4F425688C6DF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68B99C-0744-42EE-9713-AB0CEC3F5D8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114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2732-5D39-4B30-A499-D51BABC8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802204"/>
            <a:ext cx="3478787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F5AEC-77BC-4A52-8A56-C6479CA6A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23467" y="847384"/>
            <a:ext cx="6907844" cy="52168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A9240-8762-4C7D-AF22-A844CB2EC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498" y="2574906"/>
            <a:ext cx="3478787" cy="34357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95685-E45D-4E74-8B78-D3B8E85C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9/21/2023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FCBA3-0FF5-47C2-901A-645F6185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30381-5320-46AD-A0B9-7C04B3E5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57A432-D933-402A-8657-216EE20450EE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B1E0F3-D71B-436F-A10B-B6EA7125F684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EE64F5-2B48-4A2E-BA5E-1D37F1A7C9A3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9BF9AA-A2C8-4233-B597-EB11C6D6A0E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07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1467D-9ED1-4211-A71E-41C91C75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89289"/>
            <a:ext cx="11049000" cy="1084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A6A1-C9C7-4FDF-B4DA-1E86B6A35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499" y="2075688"/>
            <a:ext cx="11059811" cy="381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CC44A-C635-4CD0-90E9-D9503AF4C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36732" y="6397103"/>
            <a:ext cx="3091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fld id="{1C8322F6-1C60-46CF-968C-BC20E470F443}" type="datetimeFigureOut">
              <a:rPr lang="en-US" smtClean="0"/>
              <a:t>9/21/2023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BF682-1A47-492C-81E3-9DB0A50EC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782" y="63971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C814B-9105-44ED-98A9-D326B2E2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4553" y="6397103"/>
            <a:ext cx="700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EEB83C2-341F-4C28-A243-1C56DDDA54D3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814345-41DE-42C5-8657-66C1417DF81A}"/>
              </a:ext>
            </a:extLst>
          </p:cNvPr>
          <p:cNvCxnSpPr>
            <a:cxnSpLocks/>
          </p:cNvCxnSpPr>
          <p:nvPr/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68E419-3727-4F5E-8840-AF149B33B0B7}"/>
              </a:ext>
            </a:extLst>
          </p:cNvPr>
          <p:cNvCxnSpPr>
            <a:cxnSpLocks/>
          </p:cNvCxnSpPr>
          <p:nvPr/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19B6EC-D7AE-452F-8D0C-D11BD3377F3E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78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62" r:id="rId4"/>
    <p:sldLayoutId id="2147483663" r:id="rId5"/>
    <p:sldLayoutId id="2147483668" r:id="rId6"/>
    <p:sldLayoutId id="2147483664" r:id="rId7"/>
    <p:sldLayoutId id="2147483665" r:id="rId8"/>
    <p:sldLayoutId id="2147483666" r:id="rId9"/>
    <p:sldLayoutId id="2147483667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Batang" panose="02030600000101010101" pitchFamily="18" charset="-127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Fondo con red tecnológica">
            <a:extLst>
              <a:ext uri="{FF2B5EF4-FFF2-40B4-BE49-F238E27FC236}">
                <a16:creationId xmlns:a16="http://schemas.microsoft.com/office/drawing/2014/main" id="{DBC8F768-AE65-08A3-EEC4-3307CFDD5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r="-1" b="3408"/>
          <a:stretch/>
        </p:blipFill>
        <p:spPr>
          <a:xfrm>
            <a:off x="3048" y="10"/>
            <a:ext cx="12188952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8DBF4E-C0CB-C81B-C9D8-62D6310308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9" y="822960"/>
            <a:ext cx="7213092" cy="5015169"/>
          </a:xfrm>
        </p:spPr>
        <p:txBody>
          <a:bodyPr>
            <a:normAutofit fontScale="90000"/>
          </a:bodyPr>
          <a:lstStyle/>
          <a:p>
            <a:r>
              <a:rPr lang="es-ES" sz="6000" dirty="0">
                <a:solidFill>
                  <a:srgbClr val="FFFFFF"/>
                </a:solidFill>
              </a:rPr>
              <a:t>Convenios de Basilea,</a:t>
            </a:r>
            <a:br>
              <a:rPr lang="es-ES" sz="6000" dirty="0">
                <a:solidFill>
                  <a:srgbClr val="FFFFFF"/>
                </a:solidFill>
              </a:rPr>
            </a:br>
            <a:r>
              <a:rPr lang="es-ES" sz="6000" dirty="0">
                <a:solidFill>
                  <a:srgbClr val="FFFFFF"/>
                </a:solidFill>
              </a:rPr>
              <a:t>Rotterdam y Estocolmo:</a:t>
            </a:r>
            <a:br>
              <a:rPr lang="es-ES" sz="6000" dirty="0">
                <a:solidFill>
                  <a:srgbClr val="FFFFFF"/>
                </a:solidFill>
              </a:rPr>
            </a:br>
            <a:r>
              <a:rPr lang="es-ES" sz="6000" dirty="0">
                <a:solidFill>
                  <a:srgbClr val="FFFFFF"/>
                </a:solidFill>
              </a:rPr>
              <a:t>Descripción General</a:t>
            </a:r>
            <a:endParaRPr lang="es-AR" sz="6000" dirty="0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A0DFFC7-CD27-4295-8ACF-EB0823DD8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802" y="5105503"/>
            <a:ext cx="2714915" cy="1192150"/>
          </a:xfrm>
        </p:spPr>
        <p:txBody>
          <a:bodyPr>
            <a:normAutofit/>
          </a:bodyPr>
          <a:lstStyle/>
          <a:p>
            <a:r>
              <a:rPr lang="es-AR" sz="1800" dirty="0">
                <a:solidFill>
                  <a:srgbClr val="FFFFFF"/>
                </a:solidFill>
              </a:rPr>
              <a:t>Dra. Leila Devia</a:t>
            </a:r>
          </a:p>
          <a:p>
            <a:endParaRPr lang="es-AR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00592530-F49B-E338-9163-E44662ADA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467" y="5796955"/>
            <a:ext cx="2765502" cy="79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00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11;p10">
            <a:extLst>
              <a:ext uri="{FF2B5EF4-FFF2-40B4-BE49-F238E27FC236}">
                <a16:creationId xmlns:a16="http://schemas.microsoft.com/office/drawing/2014/main" id="{C0665EB3-9782-497B-AE6C-CE6B380612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26362" y="1"/>
            <a:ext cx="616563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85ACD8-70D9-7B2A-6159-0560891B3534}"/>
              </a:ext>
            </a:extLst>
          </p:cNvPr>
          <p:cNvSpPr txBox="1"/>
          <p:nvPr/>
        </p:nvSpPr>
        <p:spPr>
          <a:xfrm>
            <a:off x="520505" y="766462"/>
            <a:ext cx="49377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u="sng" dirty="0"/>
              <a:t>Ejemplos</a:t>
            </a:r>
            <a:r>
              <a:rPr lang="es-ES" sz="3200" dirty="0"/>
              <a:t>: </a:t>
            </a:r>
          </a:p>
          <a:p>
            <a:endParaRPr lang="es-ES" sz="3200" dirty="0"/>
          </a:p>
          <a:p>
            <a:r>
              <a:rPr lang="es-ES" sz="3200" b="1" dirty="0"/>
              <a:t>Anexo II</a:t>
            </a:r>
          </a:p>
          <a:p>
            <a:endParaRPr lang="es-ES" sz="3200" dirty="0"/>
          </a:p>
          <a:p>
            <a:r>
              <a:rPr lang="es-ES" sz="3200" dirty="0"/>
              <a:t>Categorías de desechos que requieren consideración especial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1914317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0" descr="A ship in a body of water&#10;&#10;Description generated with high confidence">
            <a:extLst>
              <a:ext uri="{FF2B5EF4-FFF2-40B4-BE49-F238E27FC236}">
                <a16:creationId xmlns:a16="http://schemas.microsoft.com/office/drawing/2014/main" id="{8E85E064-C58B-46F9-F4F4-E27D0D6104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6" b="1"/>
          <a:stretch/>
        </p:blipFill>
        <p:spPr>
          <a:xfrm>
            <a:off x="20" y="-9456"/>
            <a:ext cx="1219198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010F2B0-4E62-FC8E-0600-B36CA520B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35" y="938254"/>
            <a:ext cx="3479383" cy="4537380"/>
          </a:xfrm>
        </p:spPr>
        <p:txBody>
          <a:bodyPr anchor="b">
            <a:normAutofit/>
          </a:bodyPr>
          <a:lstStyle/>
          <a:p>
            <a:r>
              <a:rPr lang="es-ES" sz="5400" b="1" dirty="0">
                <a:solidFill>
                  <a:srgbClr val="FFFFFF"/>
                </a:solidFill>
              </a:rPr>
              <a:t>Tres pilares del Convenio de Basilea:</a:t>
            </a:r>
            <a:br>
              <a:rPr lang="es-ES" dirty="0">
                <a:solidFill>
                  <a:srgbClr val="FFFFFF"/>
                </a:solidFill>
              </a:rPr>
            </a:br>
            <a:endParaRPr lang="es-AR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84948"/>
            <a:ext cx="0" cy="570286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BEB8F5-3B2A-9B0A-5258-5CAD347D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1083" y="457200"/>
            <a:ext cx="6731362" cy="501843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ES" sz="2400" b="1" dirty="0">
              <a:solidFill>
                <a:srgbClr val="FFFFFF"/>
              </a:solidFill>
            </a:endParaRPr>
          </a:p>
          <a:p>
            <a:r>
              <a:rPr lang="es-ES" sz="2400" b="1" dirty="0">
                <a:solidFill>
                  <a:srgbClr val="FFFFFF"/>
                </a:solidFill>
              </a:rPr>
              <a:t>Minimizar la generación de residuos peligrosos en términos de cantidad y grado de peligrosidad</a:t>
            </a:r>
          </a:p>
          <a:p>
            <a:pPr marL="0" indent="0">
              <a:buNone/>
            </a:pPr>
            <a:endParaRPr lang="es-ES" sz="2400" b="1" dirty="0">
              <a:solidFill>
                <a:srgbClr val="FFFFFF"/>
              </a:solidFill>
            </a:endParaRPr>
          </a:p>
          <a:p>
            <a:r>
              <a:rPr lang="es-ES" sz="2400" b="1" dirty="0">
                <a:solidFill>
                  <a:srgbClr val="FFFFFF"/>
                </a:solidFill>
              </a:rPr>
              <a:t>Controlar los movimientos transfronterizos de desechos peligrosos y otros desechos (condiciones y procedimiento de CFP)</a:t>
            </a:r>
          </a:p>
          <a:p>
            <a:pPr marL="0" indent="0">
              <a:buNone/>
            </a:pPr>
            <a:endParaRPr lang="es-ES" sz="2400" b="1" dirty="0">
              <a:solidFill>
                <a:srgbClr val="FFFFFF"/>
              </a:solidFill>
            </a:endParaRPr>
          </a:p>
          <a:p>
            <a:r>
              <a:rPr lang="es-ES" sz="2400" b="1" dirty="0">
                <a:solidFill>
                  <a:srgbClr val="FFFFFF"/>
                </a:solidFill>
              </a:rPr>
              <a:t>Promover el manejo ambientalmente racional de desechos peligrosos y otros desechos</a:t>
            </a:r>
            <a:endParaRPr lang="es-AR" sz="2400" b="1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6287813"/>
            <a:ext cx="1105479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578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8EB1B7-623B-9DFC-0D66-768A2DDC3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99" y="571499"/>
            <a:ext cx="6233755" cy="1707775"/>
          </a:xfrm>
        </p:spPr>
        <p:txBody>
          <a:bodyPr anchor="t">
            <a:normAutofit/>
          </a:bodyPr>
          <a:lstStyle/>
          <a:p>
            <a:r>
              <a:rPr lang="es-AR" sz="3200" dirty="0"/>
              <a:t>Control de Movimientos transfronterizos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5F73E3-7962-247E-D408-6C1819455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02" y="1787313"/>
            <a:ext cx="7031157" cy="4716200"/>
          </a:xfrm>
        </p:spPr>
        <p:txBody>
          <a:bodyPr anchor="b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s-ES" sz="1600" b="0" i="0" u="none" strike="noStrike" baseline="0" dirty="0">
                <a:latin typeface="Encode Sans"/>
              </a:rPr>
              <a:t>Condiciones: movimiento transfronterizo solo entre Partes;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s-ES" sz="1600" b="0" i="0" u="none" strike="noStrike" baseline="0" dirty="0">
                <a:latin typeface="Encode Sans"/>
              </a:rPr>
              <a:t>Los movimientos transfronterizos entre Partes y Estados que no son Partes, incluido el tránsito, generalmente no están permitidos (excepto el Artículo 11 Arreglos/ Acuerdos).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s-AR" sz="1600" b="0" i="0" u="none" strike="noStrike" baseline="0" dirty="0">
                <a:latin typeface="Encode Sans"/>
              </a:rPr>
              <a:t>PIC = Procedimiento de Consentimiento Informado Previo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s-ES" sz="1600" b="0" i="0" u="none" strike="noStrike" baseline="0" dirty="0">
                <a:latin typeface="Encode Sans"/>
              </a:rPr>
              <a:t>Cuatro etapas:</a:t>
            </a:r>
          </a:p>
          <a:p>
            <a:pPr>
              <a:lnSpc>
                <a:spcPct val="110000"/>
              </a:lnSpc>
            </a:pPr>
            <a:r>
              <a:rPr lang="es-ES" sz="1600" b="0" i="0" u="none" strike="noStrike" baseline="0" dirty="0">
                <a:latin typeface="Encode Sans"/>
              </a:rPr>
              <a:t>notificación de envío propuesto;</a:t>
            </a:r>
          </a:p>
          <a:p>
            <a:pPr>
              <a:lnSpc>
                <a:spcPct val="110000"/>
              </a:lnSpc>
            </a:pPr>
            <a:r>
              <a:rPr lang="es-ES" sz="1600" b="0" i="0" u="none" strike="noStrike" baseline="0" dirty="0">
                <a:latin typeface="Encode Sans"/>
              </a:rPr>
              <a:t>consentimiento por escrito para el envío propuesto:</a:t>
            </a:r>
          </a:p>
          <a:p>
            <a:pPr>
              <a:lnSpc>
                <a:spcPct val="110000"/>
              </a:lnSpc>
            </a:pPr>
            <a:r>
              <a:rPr lang="es-ES" sz="1600" b="0" i="0" u="none" strike="noStrike" baseline="0" dirty="0">
                <a:latin typeface="Encode Sans"/>
              </a:rPr>
              <a:t>emisión de documento de movimiento;</a:t>
            </a:r>
          </a:p>
          <a:p>
            <a:pPr>
              <a:lnSpc>
                <a:spcPct val="110000"/>
              </a:lnSpc>
            </a:pPr>
            <a:r>
              <a:rPr lang="es-ES" sz="1600" b="0" i="0" u="none" strike="noStrike" baseline="0" dirty="0">
                <a:latin typeface="Encode Sans"/>
              </a:rPr>
              <a:t>confirmación de eliminación de ESM.</a:t>
            </a:r>
            <a:endParaRPr lang="es-AR" sz="1600" b="0" i="0" u="none" strike="noStrike" baseline="0" dirty="0">
              <a:latin typeface="Encode Sans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s-ES" sz="1600" b="0" i="0" u="none" strike="noStrike" baseline="0" dirty="0">
                <a:latin typeface="Encode Sans"/>
              </a:rPr>
              <a:t>Derecho a restringir o prohibir las importaciones, el tránsito o las exportaciones de todos los desechos o de desechos específicos y cubrir desechos adicionales (consulte la legislación nacional).</a:t>
            </a:r>
          </a:p>
          <a:p>
            <a:pPr>
              <a:lnSpc>
                <a:spcPct val="110000"/>
              </a:lnSpc>
            </a:pPr>
            <a:endParaRPr lang="es-AR" sz="1100" dirty="0"/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4300" y="576201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a Aduana detuvo la importación de 100 toneladas de residuos peligrosos de  una empresa de neumáticos - Telefe Noticias">
            <a:extLst>
              <a:ext uri="{FF2B5EF4-FFF2-40B4-BE49-F238E27FC236}">
                <a16:creationId xmlns:a16="http://schemas.microsoft.com/office/drawing/2014/main" id="{29A79323-B61E-F82B-E38D-21FA743FF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32146" b="-2"/>
          <a:stretch/>
        </p:blipFill>
        <p:spPr bwMode="auto">
          <a:xfrm>
            <a:off x="8036732" y="853712"/>
            <a:ext cx="3583768" cy="515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185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5D28D120-1389-4B3F-BECB-0949DCCAC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82" y="0"/>
            <a:ext cx="121987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AE9AEE-DDC1-E3C4-A1C3-E10AF3DF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13" y="1337466"/>
            <a:ext cx="4084220" cy="2950420"/>
          </a:xfrm>
        </p:spPr>
        <p:txBody>
          <a:bodyPr anchor="t">
            <a:normAutofit/>
          </a:bodyPr>
          <a:lstStyle/>
          <a:p>
            <a:r>
              <a:rPr lang="es-ES" sz="4800" dirty="0"/>
              <a:t>Conclusiones clave para las aduanas</a:t>
            </a:r>
            <a:endParaRPr lang="es-AR" sz="4800" dirty="0"/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D927055D-9ECF-487E-91DD-FFA84AB92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333" y="571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El despacho de aduanas: ¿Qué es? - Ibertransit">
            <a:extLst>
              <a:ext uri="{FF2B5EF4-FFF2-40B4-BE49-F238E27FC236}">
                <a16:creationId xmlns:a16="http://schemas.microsoft.com/office/drawing/2014/main" id="{B090033D-8F28-9D20-F2A5-F1A4176DC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" b="-4"/>
          <a:stretch/>
        </p:blipFill>
        <p:spPr bwMode="auto">
          <a:xfrm>
            <a:off x="571333" y="4287886"/>
            <a:ext cx="3568900" cy="172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CFED7-56DE-3165-8939-B6533F423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765" y="989350"/>
            <a:ext cx="6699544" cy="5021609"/>
          </a:xfrm>
        </p:spPr>
        <p:txBody>
          <a:bodyPr anchor="t">
            <a:normAutofit lnSpcReduction="10000"/>
          </a:bodyPr>
          <a:lstStyle/>
          <a:p>
            <a:r>
              <a:rPr lang="en-US" sz="2400" dirty="0"/>
              <a:t>Your country is a Party?</a:t>
            </a:r>
          </a:p>
          <a:p>
            <a:endParaRPr lang="en-US" sz="2400" dirty="0"/>
          </a:p>
          <a:p>
            <a:r>
              <a:rPr lang="en-US" sz="2400" dirty="0"/>
              <a:t>Attention - trade with non-Parties is not allowed</a:t>
            </a:r>
          </a:p>
          <a:p>
            <a:endParaRPr lang="en-US" sz="2400" dirty="0"/>
          </a:p>
          <a:p>
            <a:r>
              <a:rPr lang="en-US" sz="2400" dirty="0"/>
              <a:t>National legislation reflects the (minimum) obligations by the Convention</a:t>
            </a:r>
          </a:p>
          <a:p>
            <a:endParaRPr lang="en-US" sz="2400" dirty="0"/>
          </a:p>
          <a:p>
            <a:r>
              <a:rPr lang="en-US" sz="2400" dirty="0"/>
              <a:t>A stricter approach can be taken by Parties on the case-by-base basis</a:t>
            </a:r>
          </a:p>
          <a:p>
            <a:endParaRPr lang="en-US" sz="1800" dirty="0"/>
          </a:p>
          <a:p>
            <a:endParaRPr lang="es-AR" sz="1800" dirty="0"/>
          </a:p>
        </p:txBody>
      </p: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F0DC1883-8AF7-483D-9074-3C6D8AF57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1CF89D75-E5AC-4C45-9D87-228849A4C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22916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3" name="Straight Connector 2062">
            <a:extLst>
              <a:ext uri="{FF2B5EF4-FFF2-40B4-BE49-F238E27FC236}">
                <a16:creationId xmlns:a16="http://schemas.microsoft.com/office/drawing/2014/main" id="{2EF75477-8086-4A8E-9F09-5DF9FA7DB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6366" y="4012345"/>
            <a:ext cx="38432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114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5D28D120-1389-4B3F-BECB-0949DCCAC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82" y="0"/>
            <a:ext cx="121987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8975DF-5282-095C-4297-F34E34C44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42" y="1143001"/>
            <a:ext cx="3843231" cy="2665614"/>
          </a:xfrm>
        </p:spPr>
        <p:txBody>
          <a:bodyPr anchor="t">
            <a:normAutofit/>
          </a:bodyPr>
          <a:lstStyle/>
          <a:p>
            <a:r>
              <a:rPr lang="es-ES" sz="3600" dirty="0"/>
              <a:t>Movimientos Transfronterizos </a:t>
            </a:r>
            <a:endParaRPr lang="es-AR" sz="3600" dirty="0"/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D927055D-9ECF-487E-91DD-FFA84AB92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333" y="571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aduanas Archives - Soy Conta">
            <a:extLst>
              <a:ext uri="{FF2B5EF4-FFF2-40B4-BE49-F238E27FC236}">
                <a16:creationId xmlns:a16="http://schemas.microsoft.com/office/drawing/2014/main" id="{C2B29472-1CC4-CC88-FD56-A89C06943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8" r="9047" b="4"/>
          <a:stretch/>
        </p:blipFill>
        <p:spPr bwMode="auto">
          <a:xfrm>
            <a:off x="571333" y="4287886"/>
            <a:ext cx="3568900" cy="172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0E2AFB-D071-2BFE-5F9D-F57B92932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764" y="989350"/>
            <a:ext cx="6732393" cy="502160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ES" sz="1800" dirty="0"/>
              <a:t>Las Partes deben asegurarse de contar con los procedimientos establecidos para implementar el procedimiento de control de los movimientos transfronterizos de desechos peligrosos y otros desechos.</a:t>
            </a:r>
          </a:p>
          <a:p>
            <a:pPr marL="0" indent="0">
              <a:buNone/>
            </a:pPr>
            <a:r>
              <a:rPr lang="es-ES" sz="1800" dirty="0"/>
              <a:t>Basado en cuatro etapas clave:</a:t>
            </a:r>
          </a:p>
          <a:p>
            <a:r>
              <a:rPr lang="es-ES" sz="1800" dirty="0"/>
              <a:t>Notificación;</a:t>
            </a:r>
          </a:p>
          <a:p>
            <a:r>
              <a:rPr lang="es-ES" sz="1800" dirty="0"/>
              <a:t>Consentimiento y emisión de documento de movimiento;</a:t>
            </a:r>
          </a:p>
          <a:p>
            <a:r>
              <a:rPr lang="es-ES" sz="1800" dirty="0"/>
              <a:t>Movimiento transfronterizo; y</a:t>
            </a:r>
          </a:p>
          <a:p>
            <a:r>
              <a:rPr lang="es-ES" sz="1800" dirty="0"/>
              <a:t>Confirmación de eliminación.</a:t>
            </a:r>
          </a:p>
          <a:p>
            <a:pPr marL="0" indent="0">
              <a:buNone/>
            </a:pPr>
            <a:r>
              <a:rPr lang="es-ES" sz="1800" b="1" dirty="0">
                <a:solidFill>
                  <a:srgbClr val="92D050"/>
                </a:solidFill>
              </a:rPr>
              <a:t>Las autoridades competentes son responsables de la implementación del procedimiento PIC</a:t>
            </a:r>
            <a:endParaRPr lang="es-AR" sz="1800" b="1" dirty="0">
              <a:solidFill>
                <a:srgbClr val="92D050"/>
              </a:solidFill>
            </a:endParaRPr>
          </a:p>
        </p:txBody>
      </p: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F0DC1883-8AF7-483D-9074-3C6D8AF57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5" name="Straight Connector 3084">
            <a:extLst>
              <a:ext uri="{FF2B5EF4-FFF2-40B4-BE49-F238E27FC236}">
                <a16:creationId xmlns:a16="http://schemas.microsoft.com/office/drawing/2014/main" id="{1CF89D75-E5AC-4C45-9D87-228849A4C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22916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7" name="Straight Connector 3086">
            <a:extLst>
              <a:ext uri="{FF2B5EF4-FFF2-40B4-BE49-F238E27FC236}">
                <a16:creationId xmlns:a16="http://schemas.microsoft.com/office/drawing/2014/main" id="{2EF75477-8086-4A8E-9F09-5DF9FA7DB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6366" y="4012345"/>
            <a:ext cx="38432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244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868E99D-8375-E62C-BAF2-E01869730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40" y="0"/>
            <a:ext cx="6987941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92CF00-B0BB-08FC-E744-FFDF065C3871}"/>
              </a:ext>
            </a:extLst>
          </p:cNvPr>
          <p:cNvSpPr txBox="1"/>
          <p:nvPr/>
        </p:nvSpPr>
        <p:spPr>
          <a:xfrm>
            <a:off x="7728767" y="2976689"/>
            <a:ext cx="446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accent5">
                    <a:lumMod val="50000"/>
                  </a:schemeClr>
                </a:solidFill>
              </a:rPr>
              <a:t>https://www.basel.int/Countries/CountryContacts/tabid/1342/Default.aspx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EF43F3-5E82-35E2-7057-26E0076A5E92}"/>
              </a:ext>
            </a:extLst>
          </p:cNvPr>
          <p:cNvSpPr txBox="1"/>
          <p:nvPr/>
        </p:nvSpPr>
        <p:spPr>
          <a:xfrm>
            <a:off x="7892432" y="703384"/>
            <a:ext cx="41359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Contactos sobre Puntos Focales y Autoridades de Aplicación de los países.  </a:t>
            </a:r>
            <a:endParaRPr lang="es-AR" sz="2800" dirty="0"/>
          </a:p>
        </p:txBody>
      </p:sp>
    </p:spTree>
    <p:extLst>
      <p:ext uri="{BB962C8B-B14F-4D97-AF65-F5344CB8AC3E}">
        <p14:creationId xmlns:p14="http://schemas.microsoft.com/office/powerpoint/2010/main" val="2558173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24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6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28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2" name="Rectangle 30">
            <a:extLst>
              <a:ext uri="{FF2B5EF4-FFF2-40B4-BE49-F238E27FC236}">
                <a16:creationId xmlns:a16="http://schemas.microsoft.com/office/drawing/2014/main" id="{1FD0F0B6-5415-4254-9E66-BE9C2FB0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566FA8-D583-83DB-FBA3-B36A74A7B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822960"/>
            <a:ext cx="3463784" cy="345460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AR" sz="3600" dirty="0"/>
              <a:t>Procedimiento de Consentimiento Informado Previo (PIC) (Basilea)</a:t>
            </a:r>
            <a:br>
              <a:rPr lang="es-AR" sz="3600" dirty="0"/>
            </a:br>
            <a:r>
              <a:rPr lang="es-AR" sz="3600" dirty="0"/>
              <a:t>Etapa 1: Notificación</a:t>
            </a:r>
          </a:p>
        </p:txBody>
      </p:sp>
      <p:cxnSp>
        <p:nvCxnSpPr>
          <p:cNvPr id="43" name="Straight Connector 32">
            <a:extLst>
              <a:ext uri="{FF2B5EF4-FFF2-40B4-BE49-F238E27FC236}">
                <a16:creationId xmlns:a16="http://schemas.microsoft.com/office/drawing/2014/main" id="{8D66FEA8-8B71-461B-95A4-855374AB4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34">
            <a:extLst>
              <a:ext uri="{FF2B5EF4-FFF2-40B4-BE49-F238E27FC236}">
                <a16:creationId xmlns:a16="http://schemas.microsoft.com/office/drawing/2014/main" id="{7A4B168A-A51F-4C91-A9E4-A2F203CB9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689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01F3F43E-AFD7-EBD2-E256-CE17E8A80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052" y="1635094"/>
            <a:ext cx="6923447" cy="3582883"/>
          </a:xfrm>
          <a:prstGeom prst="rect">
            <a:avLst/>
          </a:prstGeom>
        </p:spPr>
      </p:pic>
      <p:cxnSp>
        <p:nvCxnSpPr>
          <p:cNvPr id="45" name="Straight Connector 36">
            <a:extLst>
              <a:ext uri="{FF2B5EF4-FFF2-40B4-BE49-F238E27FC236}">
                <a16:creationId xmlns:a16="http://schemas.microsoft.com/office/drawing/2014/main" id="{A5407E01-913B-484C-A03C-2C6402847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007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7095B11-2EB5-267B-F307-FE93628A5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555" y="-21866"/>
            <a:ext cx="5332513" cy="687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10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FD0F0B6-5415-4254-9E66-BE9C2FB0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3A9793-FD3F-F9F7-ABB6-406EEE5F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822960"/>
            <a:ext cx="3463784" cy="345460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AR" sz="3600" dirty="0"/>
              <a:t>Procedimiento PIC (Basilea)</a:t>
            </a:r>
            <a:br>
              <a:rPr lang="es-AR" sz="3600" dirty="0"/>
            </a:br>
            <a:r>
              <a:rPr lang="es-AR" sz="3600" dirty="0"/>
              <a:t>Etapa 2: Consentimiento y emisión del documento de movimiento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D66FEA8-8B71-461B-95A4-855374AB4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A4B168A-A51F-4C91-A9E4-A2F203CB9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689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E4569D0F-B9FB-8266-FCEB-C3A398A3D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052" y="1687020"/>
            <a:ext cx="6923447" cy="347903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5407E01-913B-484C-A03C-2C6402847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069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76F3CBD-8B4D-848E-1138-2834A132582B}"/>
              </a:ext>
            </a:extLst>
          </p:cNvPr>
          <p:cNvSpPr txBox="1"/>
          <p:nvPr/>
        </p:nvSpPr>
        <p:spPr>
          <a:xfrm>
            <a:off x="378542" y="335845"/>
            <a:ext cx="1181345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Documento de Movimiento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Exportador de residuos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Generador(es) de los residuos y lugar de generación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Eliminador de residuos y lugar real de eliminación.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Portador(es) de los residuos o su(s) agente(s)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Objeto de notificación general o única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Fecha de inicio del movimiento transfronterizo y fecha(s) y firma al recibirlo de cada persona que se hace cargo de los residuos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Medios de transporte (carretera, ferrocarril, vías navegables interiores, marítimo, aéreo), incluidos los países de exportación, tránsito e importación, y los puntos de entrada y salida cuando éstos hayan sido designados.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Descripción general de los residuos (estado físico, nombre oficial de transporte ONU y clase, número ONU, número Y </a:t>
            </a:r>
            <a:r>
              <a:rPr lang="es-ES" dirty="0" err="1"/>
              <a:t>y</a:t>
            </a:r>
            <a:r>
              <a:rPr lang="es-ES" dirty="0"/>
              <a:t> número H, según corresponda)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Información sobre requisitos especiales de manipulación, incluida la provisión de emergencia en caso de accidente.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Tipo y número de paquetes.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Cantidad en peso/volumen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Declaración del generador o exportador de que la información es correcta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Declaración del generador o exportador de que las autoridades competentes de todos los estados interesados ​​que son Partes no han planteado objeciones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Certificación por parte del eliminador de la recepción de los residuos en la instalación de eliminación designada e indicación del método de eliminación y de la fecha aproximada de eliminación.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874725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38560B-0D38-8A20-0C53-FD5195A66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800" b="1" dirty="0"/>
              <a:t>Contenido</a:t>
            </a:r>
            <a:endParaRPr lang="es-AR" sz="48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AE62E6-F857-94F8-7B0E-11D2B90CA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75688"/>
            <a:ext cx="11049000" cy="409302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800" b="1" dirty="0"/>
              <a:t>Introducción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800" b="1" dirty="0"/>
              <a:t>Procedimiento de consentimiento informado previo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800" b="1" dirty="0"/>
              <a:t>Enmiendas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800" b="1" dirty="0"/>
              <a:t>Tráfico ilegal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800" b="1" dirty="0"/>
              <a:t>Estadísticas y tendencias</a:t>
            </a:r>
            <a:endParaRPr lang="es-AR" sz="2800" b="1" dirty="0"/>
          </a:p>
        </p:txBody>
      </p:sp>
    </p:spTree>
    <p:extLst>
      <p:ext uri="{BB962C8B-B14F-4D97-AF65-F5344CB8AC3E}">
        <p14:creationId xmlns:p14="http://schemas.microsoft.com/office/powerpoint/2010/main" val="1594110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4F09119-4167-1B31-262C-C8BE68AAD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73" y="111954"/>
            <a:ext cx="5104125" cy="6653458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197BCED4-E090-A466-30B5-BDB0C5C98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2271"/>
            <a:ext cx="5104126" cy="666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50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FD0F0B6-5415-4254-9E66-BE9C2FB0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3A9793-FD3F-F9F7-ABB6-406EEE5F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822960"/>
            <a:ext cx="3463784" cy="34546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3600" dirty="0"/>
              <a:t>Procedimiento PIC (Basilea)</a:t>
            </a:r>
            <a:br>
              <a:rPr lang="es-ES" sz="3600" dirty="0"/>
            </a:br>
            <a:r>
              <a:rPr lang="es-ES" sz="3600" dirty="0"/>
              <a:t>Etapa 3: Movimiento Transfronterizo</a:t>
            </a:r>
            <a:endParaRPr lang="en-US" sz="3600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D66FEA8-8B71-461B-95A4-855374AB4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A4B168A-A51F-4C91-A9E4-A2F203CB9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689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5407E01-913B-484C-A03C-2C6402847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AED405CC-C55F-4E45-3FE6-3CDBF670B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525" y="1499402"/>
            <a:ext cx="7262381" cy="385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46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FD0F0B6-5415-4254-9E66-BE9C2FB0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3A9793-FD3F-F9F7-ABB6-406EEE5F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822960"/>
            <a:ext cx="3463784" cy="34546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3600" dirty="0"/>
              <a:t>Procedimiento PIC (Basilea)</a:t>
            </a:r>
            <a:br>
              <a:rPr lang="es-ES" sz="3600" dirty="0"/>
            </a:br>
            <a:r>
              <a:rPr lang="es-ES" sz="3600" dirty="0"/>
              <a:t>Etapa 4: Confirmación de eliminación</a:t>
            </a:r>
            <a:endParaRPr lang="en-US" sz="3600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D66FEA8-8B71-461B-95A4-855374AB4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A4B168A-A51F-4C91-A9E4-A2F203CB9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689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5407E01-913B-484C-A03C-2C6402847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B2315655-476D-1900-5322-CE00E5E45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091" y="1430596"/>
            <a:ext cx="7101410" cy="389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57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ontacargas levantando un contenedor en el jardín">
            <a:extLst>
              <a:ext uri="{FF2B5EF4-FFF2-40B4-BE49-F238E27FC236}">
                <a16:creationId xmlns:a16="http://schemas.microsoft.com/office/drawing/2014/main" id="{68EB8A6D-4371-8BBE-92E6-C49247B358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1" y="10"/>
            <a:ext cx="12192001" cy="685798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201E0F5-610E-4FD9-AB5E-070695DB1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90322" y="1290319"/>
            <a:ext cx="6858002" cy="427736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3000">
                <a:srgbClr val="000000">
                  <a:alpha val="2300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BCAA0D-5EB2-4E14-BDFE-07A3F3504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780937" y="446946"/>
            <a:ext cx="6858002" cy="596410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23000"/>
                </a:srgbClr>
              </a:gs>
              <a:gs pos="100000">
                <a:srgbClr val="000000">
                  <a:alpha val="41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DD692B6-4985-4424-9CDF-9E2C223D9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112" y="879889"/>
            <a:ext cx="5523660" cy="29564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AR" sz="3200" b="1" dirty="0">
                <a:solidFill>
                  <a:srgbClr val="FFFFFF"/>
                </a:solidFill>
              </a:rPr>
              <a:t>Procedimiento de consentimiento informado previo (PIC)</a:t>
            </a:r>
            <a:br>
              <a:rPr lang="es-AR" sz="3200" b="1" dirty="0">
                <a:solidFill>
                  <a:srgbClr val="FFFFFF"/>
                </a:solidFill>
              </a:rPr>
            </a:br>
            <a:br>
              <a:rPr lang="es-AR" sz="3200" b="1" dirty="0">
                <a:solidFill>
                  <a:srgbClr val="FFFFFF"/>
                </a:solidFill>
              </a:rPr>
            </a:br>
            <a:r>
              <a:rPr lang="es-AR" sz="3200" b="1" dirty="0">
                <a:solidFill>
                  <a:srgbClr val="FFFFFF"/>
                </a:solidFill>
              </a:rPr>
              <a:t>Prohibiciones/restricciones de importación/exportación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74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74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DDEF8D81-041D-75D4-3998-4F8E67270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871" y="1142991"/>
            <a:ext cx="5643707" cy="367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87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B8F14E13-1923-411D-9A16-1C28898D5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82" y="0"/>
            <a:ext cx="121987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D7958D-D19B-3473-E352-6B7D79A14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70" y="4572001"/>
            <a:ext cx="3695699" cy="15083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Conclusiones clave para aduanas</a:t>
            </a:r>
          </a:p>
        </p:txBody>
      </p:sp>
      <p:pic>
        <p:nvPicPr>
          <p:cNvPr id="5" name="Picture 4" descr="Bombilla en fondo amarillo con rayos de luz y cable pintados">
            <a:extLst>
              <a:ext uri="{FF2B5EF4-FFF2-40B4-BE49-F238E27FC236}">
                <a16:creationId xmlns:a16="http://schemas.microsoft.com/office/drawing/2014/main" id="{06D55795-9CA4-CA09-B981-4C38A0266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71" b="25573"/>
          <a:stretch/>
        </p:blipFill>
        <p:spPr>
          <a:xfrm>
            <a:off x="571333" y="571499"/>
            <a:ext cx="11059978" cy="3323169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27055D-9ECF-487E-91DD-FFA84AB92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333" y="4337068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D42A8F07-0DBA-F8E8-A3E4-DE1787F208D1}"/>
              </a:ext>
            </a:extLst>
          </p:cNvPr>
          <p:cNvSpPr txBox="1"/>
          <p:nvPr/>
        </p:nvSpPr>
        <p:spPr>
          <a:xfrm>
            <a:off x="4587632" y="4466167"/>
            <a:ext cx="7043679" cy="1614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11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s-AR" sz="1300" dirty="0"/>
              <a:t>El procedimiento PIC es responsabilidad de las autoridades competentes; sin embargo, los posibles envíos ilegales sólo pueden ser detectados por la Aduana.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s-AR" sz="1300" dirty="0"/>
              <a:t>Los envíos deberán ir acompañados de los documentos de notificación y movimiento para el control del movimiento transfronterizo de desechos peligrosos.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s-AR" sz="1300" dirty="0"/>
              <a:t>Los envíos pueden ser objeto de tráfico ilegal según el Convenio de Basilea.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0DC1883-8AF7-483D-9074-3C6D8AF57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CF89D75-E5AC-4C45-9D87-228849A4C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4337068"/>
            <a:ext cx="0" cy="19494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246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0" name="Rectangle 4109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LOS RESIDUOS PLÁSTICOS SE INCORPORAN AL CONVENIO DE BASILEA – Punto Verde  Blog">
            <a:extLst>
              <a:ext uri="{FF2B5EF4-FFF2-40B4-BE49-F238E27FC236}">
                <a16:creationId xmlns:a16="http://schemas.microsoft.com/office/drawing/2014/main" id="{9B052B76-5436-0CBF-0F5C-7823C2B59A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r="2076"/>
          <a:stretch/>
        </p:blipFill>
        <p:spPr bwMode="auto">
          <a:xfrm>
            <a:off x="20" y="-9456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12" name="Straight Connector 4111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4" name="Straight Connector 4113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84948"/>
            <a:ext cx="0" cy="570286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B963062A-2723-99FE-250A-E56B2DBA7A05}"/>
              </a:ext>
            </a:extLst>
          </p:cNvPr>
          <p:cNvSpPr txBox="1"/>
          <p:nvPr/>
        </p:nvSpPr>
        <p:spPr>
          <a:xfrm>
            <a:off x="4892040" y="1009817"/>
            <a:ext cx="6731362" cy="4905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20000"/>
              </a:lnSpc>
              <a:spcAft>
                <a:spcPts val="600"/>
              </a:spcAft>
              <a:buSzPct val="80000"/>
            </a:pPr>
            <a:r>
              <a:rPr lang="es-AR" sz="2800" b="1" dirty="0">
                <a:solidFill>
                  <a:srgbClr val="FFFFFF"/>
                </a:solidFill>
              </a:rPr>
              <a:t>Enmienda de prohibición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SzPct val="80000"/>
            </a:pPr>
            <a:endParaRPr lang="es-AR" b="1" dirty="0">
              <a:solidFill>
                <a:srgbClr val="FFFFFF"/>
              </a:solidFill>
            </a:endParaRPr>
          </a:p>
          <a:p>
            <a:pPr indent="-228600">
              <a:lnSpc>
                <a:spcPct val="120000"/>
              </a:lnSpc>
              <a:spcAft>
                <a:spcPts val="600"/>
              </a:spcAft>
              <a:buSzPct val="80000"/>
            </a:pPr>
            <a:r>
              <a:rPr lang="es-AR" b="1" dirty="0">
                <a:solidFill>
                  <a:srgbClr val="FFFFFF"/>
                </a:solidFill>
              </a:rPr>
              <a:t>Adoptado en la COP3 (1995)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SzPct val="80000"/>
            </a:pPr>
            <a:r>
              <a:rPr lang="es-AR" b="1" dirty="0">
                <a:solidFill>
                  <a:srgbClr val="FFFFFF"/>
                </a:solidFill>
              </a:rPr>
              <a:t>Entrada en vigor el 5 de diciembre de 2019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SzPct val="80000"/>
            </a:pPr>
            <a:endParaRPr lang="es-AR" b="1" dirty="0">
              <a:solidFill>
                <a:srgbClr val="FFFFFF"/>
              </a:solidFill>
            </a:endParaRPr>
          </a:p>
          <a:p>
            <a:pPr indent="-228600">
              <a:lnSpc>
                <a:spcPct val="120000"/>
              </a:lnSpc>
              <a:spcAft>
                <a:spcPts val="600"/>
              </a:spcAft>
              <a:buSzPct val="80000"/>
            </a:pPr>
            <a:r>
              <a:rPr lang="es-AR" b="1" dirty="0">
                <a:solidFill>
                  <a:srgbClr val="FFFFFF"/>
                </a:solidFill>
              </a:rPr>
              <a:t>Prohibición para los Estados miembros de la OCDE/UE y Liechtenstein de movimientos transfronterizos de desechos peligrosos a otras Partes</a:t>
            </a:r>
          </a:p>
        </p:txBody>
      </p:sp>
      <p:cxnSp>
        <p:nvCxnSpPr>
          <p:cNvPr id="4116" name="Straight Connector 4115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6287813"/>
            <a:ext cx="1105479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576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FD0F0B6-5415-4254-9E66-BE9C2FB0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25D5C8C-E07D-002E-D956-569B55442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822960"/>
            <a:ext cx="3463784" cy="34546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AR" sz="4800" dirty="0">
                <a:latin typeface="Avenir Next LT Pro" panose="020B0504020202020204" pitchFamily="34" charset="0"/>
              </a:rPr>
              <a:t>Enmiendas de Plásticos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D66FEA8-8B71-461B-95A4-855374AB4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4B168A-A51F-4C91-A9E4-A2F203CB9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689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2BDAE88-3007-086A-686B-897D44421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6199" y="1487661"/>
            <a:ext cx="7395069" cy="388267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407E01-913B-484C-A03C-2C6402847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319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48" name="Straight Connector 5133">
            <a:extLst>
              <a:ext uri="{FF2B5EF4-FFF2-40B4-BE49-F238E27FC236}">
                <a16:creationId xmlns:a16="http://schemas.microsoft.com/office/drawing/2014/main" id="{A6814345-41DE-42C5-8657-66C1417DF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9" name="Straight Connector 5135">
            <a:extLst>
              <a:ext uri="{FF2B5EF4-FFF2-40B4-BE49-F238E27FC236}">
                <a16:creationId xmlns:a16="http://schemas.microsoft.com/office/drawing/2014/main" id="{7E68E419-3727-4F5E-8840-AF149B33B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0" name="Straight Connector 5137">
            <a:extLst>
              <a:ext uri="{FF2B5EF4-FFF2-40B4-BE49-F238E27FC236}">
                <a16:creationId xmlns:a16="http://schemas.microsoft.com/office/drawing/2014/main" id="{0519B6EC-D7AE-452F-8D0C-D11BD337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51" name="Rectangle 5139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ow circular economy models can address global e-waste | EY - US">
            <a:extLst>
              <a:ext uri="{FF2B5EF4-FFF2-40B4-BE49-F238E27FC236}">
                <a16:creationId xmlns:a16="http://schemas.microsoft.com/office/drawing/2014/main" id="{5FEDD287-CE28-31FE-46EC-B3B3610AB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7" b="11963"/>
          <a:stretch/>
        </p:blipFill>
        <p:spPr bwMode="auto">
          <a:xfrm>
            <a:off x="20" y="-9456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52" name="Straight Connector 5141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3" name="Straight Connector 5143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84948"/>
            <a:ext cx="0" cy="570286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CC55747E-6519-F5AD-2E0C-66CA3A335362}"/>
              </a:ext>
            </a:extLst>
          </p:cNvPr>
          <p:cNvSpPr txBox="1"/>
          <p:nvPr/>
        </p:nvSpPr>
        <p:spPr>
          <a:xfrm>
            <a:off x="4892040" y="1009817"/>
            <a:ext cx="6731362" cy="4905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just">
              <a:lnSpc>
                <a:spcPct val="120000"/>
              </a:lnSpc>
              <a:spcAft>
                <a:spcPts val="600"/>
              </a:spcAft>
              <a:buSzPct val="80000"/>
            </a:pPr>
            <a:r>
              <a:rPr lang="es-AR" sz="2800" b="1" dirty="0">
                <a:solidFill>
                  <a:srgbClr val="FFFFFF"/>
                </a:solidFill>
              </a:rPr>
              <a:t>Enmiendas sobre residuos electrónicos adoptadas por la COP-15 en 2022</a:t>
            </a:r>
          </a:p>
          <a:p>
            <a:pPr indent="-228600" algn="just">
              <a:lnSpc>
                <a:spcPct val="120000"/>
              </a:lnSpc>
              <a:spcAft>
                <a:spcPts val="600"/>
              </a:spcAft>
              <a:buSzPct val="80000"/>
            </a:pPr>
            <a:endParaRPr lang="es-AR" dirty="0">
              <a:solidFill>
                <a:srgbClr val="FFFFFF"/>
              </a:solidFill>
            </a:endParaRPr>
          </a:p>
          <a:p>
            <a:pPr indent="-228600" algn="just">
              <a:lnSpc>
                <a:spcPct val="120000"/>
              </a:lnSpc>
              <a:spcAft>
                <a:spcPts val="600"/>
              </a:spcAft>
              <a:buSzPct val="80000"/>
            </a:pPr>
            <a:r>
              <a:rPr lang="es-AR" dirty="0">
                <a:solidFill>
                  <a:srgbClr val="FFFFFF"/>
                </a:solidFill>
              </a:rPr>
              <a:t>Se amplió el control de los movimientos transfronterizos de desechos electrónicos y se sometieron todos los desechos electrónicos y eléctricos al procedimiento de consentimiento fundamentado previo (PIC).</a:t>
            </a:r>
          </a:p>
          <a:p>
            <a:pPr indent="-228600" algn="just">
              <a:lnSpc>
                <a:spcPct val="120000"/>
              </a:lnSpc>
              <a:spcAft>
                <a:spcPts val="600"/>
              </a:spcAft>
              <a:buSzPct val="80000"/>
            </a:pPr>
            <a:r>
              <a:rPr lang="es-AR" dirty="0">
                <a:solidFill>
                  <a:srgbClr val="FFFFFF"/>
                </a:solidFill>
              </a:rPr>
              <a:t>Entrará en vigor el 1 de enero de 2025.</a:t>
            </a:r>
          </a:p>
        </p:txBody>
      </p:sp>
      <p:cxnSp>
        <p:nvCxnSpPr>
          <p:cNvPr id="5154" name="Straight Connector 5145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6287813"/>
            <a:ext cx="1105479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869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51" name="Straight Connector 6150">
            <a:extLst>
              <a:ext uri="{FF2B5EF4-FFF2-40B4-BE49-F238E27FC236}">
                <a16:creationId xmlns:a16="http://schemas.microsoft.com/office/drawing/2014/main" id="{A6814345-41DE-42C5-8657-66C1417DF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3" name="Straight Connector 6152">
            <a:extLst>
              <a:ext uri="{FF2B5EF4-FFF2-40B4-BE49-F238E27FC236}">
                <a16:creationId xmlns:a16="http://schemas.microsoft.com/office/drawing/2014/main" id="{7E68E419-3727-4F5E-8840-AF149B33B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5" name="Straight Connector 6154">
            <a:extLst>
              <a:ext uri="{FF2B5EF4-FFF2-40B4-BE49-F238E27FC236}">
                <a16:creationId xmlns:a16="http://schemas.microsoft.com/office/drawing/2014/main" id="{0519B6EC-D7AE-452F-8D0C-D11BD337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157" name="Rectangle 6156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45FE20-F389-B0D0-C303-FBC916FD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786384"/>
            <a:ext cx="3509192" cy="20081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AR" dirty="0">
                <a:latin typeface="Avenir Next LT Pro" panose="020B0504020202020204" pitchFamily="34" charset="0"/>
              </a:rPr>
              <a:t>Conclusiones clave para las aduanas</a:t>
            </a:r>
          </a:p>
        </p:txBody>
      </p:sp>
      <p:cxnSp>
        <p:nvCxnSpPr>
          <p:cNvPr id="6159" name="Straight Connector 6158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EC9F7E06-D2A0-D07E-9719-E2786221499C}"/>
              </a:ext>
            </a:extLst>
          </p:cNvPr>
          <p:cNvSpPr txBox="1"/>
          <p:nvPr/>
        </p:nvSpPr>
        <p:spPr>
          <a:xfrm>
            <a:off x="571501" y="3066892"/>
            <a:ext cx="3665795" cy="28564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285750" indent="-228600">
              <a:lnSpc>
                <a:spcPct val="11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s-AR" dirty="0"/>
              <a:t>Movimientos transfronterizos desde la UE/OCDE a otros países (¿se aplica la Enmienda de Prohibición?)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endParaRPr lang="es-AR" dirty="0"/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s-AR" dirty="0"/>
              <a:t>La clasificación de residuos es un tema complejo; busque el asesoramiento de la autoridad competente.</a:t>
            </a:r>
          </a:p>
        </p:txBody>
      </p:sp>
      <p:cxnSp>
        <p:nvCxnSpPr>
          <p:cNvPr id="6161" name="Straight Connector 6160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88336"/>
            <a:ext cx="0" cy="5698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La Aduana mantiene operatoria en AMBA - El Economista">
            <a:extLst>
              <a:ext uri="{FF2B5EF4-FFF2-40B4-BE49-F238E27FC236}">
                <a16:creationId xmlns:a16="http://schemas.microsoft.com/office/drawing/2014/main" id="{BC08430D-FB78-7F9F-3CD2-D8C8C2F0D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" r="24246" b="2"/>
          <a:stretch/>
        </p:blipFill>
        <p:spPr bwMode="auto">
          <a:xfrm>
            <a:off x="4699208" y="849338"/>
            <a:ext cx="6921292" cy="51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63" name="Straight Connector 6162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850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12">
            <a:extLst>
              <a:ext uri="{FF2B5EF4-FFF2-40B4-BE49-F238E27FC236}">
                <a16:creationId xmlns:a16="http://schemas.microsoft.com/office/drawing/2014/main" id="{E4154196-5382-7F62-406D-3B9EA683D8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r="-1" b="7696"/>
          <a:stretch/>
        </p:blipFill>
        <p:spPr>
          <a:xfrm>
            <a:off x="3048" y="-11142"/>
            <a:ext cx="12188952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2F0BD30-94F3-D737-6641-F82971D89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52" y="613867"/>
            <a:ext cx="8352256" cy="553045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2800" b="1" dirty="0">
                <a:solidFill>
                  <a:srgbClr val="FFFFFF"/>
                </a:solidFill>
              </a:rPr>
              <a:t>Tráfico ilegal de desechos peligrosos y otros desechos según el Convenio de Basilea (artículo 9)</a:t>
            </a:r>
            <a:br>
              <a:rPr lang="es-ES" sz="2800" b="1" dirty="0">
                <a:solidFill>
                  <a:srgbClr val="FFFFFF"/>
                </a:solidFill>
              </a:rPr>
            </a:br>
            <a:br>
              <a:rPr lang="es-ES" sz="2400" dirty="0">
                <a:solidFill>
                  <a:srgbClr val="FFFFFF"/>
                </a:solidFill>
              </a:rPr>
            </a:br>
            <a:r>
              <a:rPr lang="es-ES" sz="2400" i="1" dirty="0">
                <a:solidFill>
                  <a:srgbClr val="FFFFFF"/>
                </a:solidFill>
              </a:rPr>
              <a:t>El tráfico ilegal se define como un movimiento transfronterizo de desechos peligrosos</a:t>
            </a:r>
            <a:r>
              <a:rPr lang="es-ES" sz="2400" dirty="0">
                <a:solidFill>
                  <a:srgbClr val="FFFFFF"/>
                </a:solidFill>
              </a:rPr>
              <a:t>:</a:t>
            </a:r>
            <a:br>
              <a:rPr lang="es-ES" sz="2400" dirty="0">
                <a:solidFill>
                  <a:srgbClr val="FFFFFF"/>
                </a:solidFill>
              </a:rPr>
            </a:br>
            <a:br>
              <a:rPr lang="es-ES" sz="2400" dirty="0">
                <a:solidFill>
                  <a:srgbClr val="FFFFFF"/>
                </a:solidFill>
              </a:rPr>
            </a:br>
            <a:r>
              <a:rPr lang="es-ES" sz="2400" dirty="0">
                <a:solidFill>
                  <a:srgbClr val="FFFFFF"/>
                </a:solidFill>
              </a:rPr>
              <a:t>1. sin notificación de conformidad con las disposiciones del Convenio a todos los Estados interesados;</a:t>
            </a:r>
            <a:br>
              <a:rPr lang="es-ES" sz="2400" dirty="0">
                <a:solidFill>
                  <a:srgbClr val="FFFFFF"/>
                </a:solidFill>
              </a:rPr>
            </a:br>
            <a:r>
              <a:rPr lang="es-ES" sz="2400" dirty="0">
                <a:solidFill>
                  <a:srgbClr val="FFFFFF"/>
                </a:solidFill>
              </a:rPr>
              <a:t>2. sin el consentimiento de un Estado interesado;</a:t>
            </a:r>
            <a:br>
              <a:rPr lang="es-ES" sz="2400" dirty="0">
                <a:solidFill>
                  <a:srgbClr val="FFFFFF"/>
                </a:solidFill>
              </a:rPr>
            </a:br>
            <a:r>
              <a:rPr lang="es-ES" sz="2400" dirty="0">
                <a:solidFill>
                  <a:srgbClr val="FFFFFF"/>
                </a:solidFill>
              </a:rPr>
              <a:t>mediante consentimiento obtenido mediante falsificación, tergiversación o fraude;</a:t>
            </a:r>
            <a:br>
              <a:rPr lang="es-ES" sz="2400" dirty="0">
                <a:solidFill>
                  <a:srgbClr val="FFFFFF"/>
                </a:solidFill>
              </a:rPr>
            </a:br>
            <a:r>
              <a:rPr lang="es-ES" sz="2400" dirty="0">
                <a:solidFill>
                  <a:srgbClr val="FFFFFF"/>
                </a:solidFill>
              </a:rPr>
              <a:t>3. que no se ajuste materialmente a los documentos; o</a:t>
            </a:r>
            <a:br>
              <a:rPr lang="es-ES" sz="2400" dirty="0">
                <a:solidFill>
                  <a:srgbClr val="FFFFFF"/>
                </a:solidFill>
              </a:rPr>
            </a:br>
            <a:r>
              <a:rPr lang="es-ES" sz="2400" dirty="0">
                <a:solidFill>
                  <a:srgbClr val="FFFFFF"/>
                </a:solidFill>
              </a:rPr>
              <a:t>que tenga como resultado la eliminación deliberada (por ejemplo, el vertimiento) de desechos peligrosos en contravención del Convenio y de los principios generales del derecho internacional.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3583C109-4F77-B965-2A21-96D80D0C8131}"/>
              </a:ext>
            </a:extLst>
          </p:cNvPr>
          <p:cNvSpPr txBox="1"/>
          <p:nvPr/>
        </p:nvSpPr>
        <p:spPr>
          <a:xfrm>
            <a:off x="9077095" y="1193455"/>
            <a:ext cx="25542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dirty="0">
                <a:solidFill>
                  <a:schemeClr val="bg1"/>
                </a:solidFill>
              </a:rPr>
              <a:t>Los movimientos transfronterizos que no siguen los procedimientos apropiados de notificación y consentimiento o que dan como resultado el vertimiento deliberado de desechos constituyen tráfico ilegal</a:t>
            </a:r>
            <a:endParaRPr lang="es-AR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593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814345-41DE-42C5-8657-66C1417DF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68E419-3727-4F5E-8840-AF149B33B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19B6EC-D7AE-452F-8D0C-D11BD337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868045E9-7BF3-14A6-A5BB-9322D77D3A0D}"/>
              </a:ext>
            </a:extLst>
          </p:cNvPr>
          <p:cNvSpPr txBox="1"/>
          <p:nvPr/>
        </p:nvSpPr>
        <p:spPr>
          <a:xfrm>
            <a:off x="577484" y="848566"/>
            <a:ext cx="3670955" cy="12838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indent="-228600" algn="just">
              <a:lnSpc>
                <a:spcPct val="120000"/>
              </a:lnSpc>
              <a:spcAft>
                <a:spcPts val="600"/>
              </a:spcAft>
              <a:buSzPct val="80000"/>
            </a:pPr>
            <a:r>
              <a:rPr lang="es-AR" sz="2000" b="1" dirty="0">
                <a:solidFill>
                  <a:schemeClr val="accent6">
                    <a:lumMod val="50000"/>
                  </a:schemeClr>
                </a:solidFill>
              </a:rPr>
              <a:t>El Convenio de Basilea sobre el control de los movimientos transfronterizos de desechos peligrosos y su eliminación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88336"/>
            <a:ext cx="0" cy="5698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">
            <a:extLst>
              <a:ext uri="{FF2B5EF4-FFF2-40B4-BE49-F238E27FC236}">
                <a16:creationId xmlns:a16="http://schemas.microsoft.com/office/drawing/2014/main" id="{E569A552-7B9C-3FC8-776A-66987C57D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29" b="-3"/>
          <a:stretch/>
        </p:blipFill>
        <p:spPr>
          <a:xfrm>
            <a:off x="4699208" y="849338"/>
            <a:ext cx="6921292" cy="515803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AA2A60BA-D5B1-7876-2424-16B94F49CA1A}"/>
              </a:ext>
            </a:extLst>
          </p:cNvPr>
          <p:cNvSpPr txBox="1"/>
          <p:nvPr/>
        </p:nvSpPr>
        <p:spPr>
          <a:xfrm>
            <a:off x="566094" y="2486307"/>
            <a:ext cx="35502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Adoptado: 22 de marzo de 1989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Entrada en vigor: 5 de mayo de 1992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Número de Estados parte: 191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Objetivo: Proteger la salud humana y el medio ambiente contra los efectos adversos de los desechos peligrosos.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Alcance: Desechos peligrosos y otros desechos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5368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5" name="Straight Connector 7174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7" name="Straight Connector 7176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9" name="Straight Connector 7178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TRÁFICO ILÍCITO – BCRC">
            <a:extLst>
              <a:ext uri="{FF2B5EF4-FFF2-40B4-BE49-F238E27FC236}">
                <a16:creationId xmlns:a16="http://schemas.microsoft.com/office/drawing/2014/main" id="{60282401-3F58-D1A8-597F-E7513899C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2" b="-1"/>
          <a:stretch/>
        </p:blipFill>
        <p:spPr bwMode="auto">
          <a:xfrm>
            <a:off x="3048" y="10"/>
            <a:ext cx="121889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03E62B3-8FE3-0DAE-90E8-0DB30E81A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30" y="917760"/>
            <a:ext cx="7201955" cy="50188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4400" dirty="0">
                <a:solidFill>
                  <a:srgbClr val="FFFFFF"/>
                </a:solidFill>
              </a:rPr>
              <a:t>El tráfico ilegal debe considerarse delictivo según la legislación nacional. </a:t>
            </a:r>
            <a:br>
              <a:rPr lang="es-ES" sz="4400" dirty="0">
                <a:solidFill>
                  <a:srgbClr val="FFFFFF"/>
                </a:solidFill>
              </a:rPr>
            </a:br>
            <a:r>
              <a:rPr lang="es-ES" sz="4400" dirty="0">
                <a:solidFill>
                  <a:srgbClr val="FFFFFF"/>
                </a:solidFill>
              </a:rPr>
              <a:t>Cada Parte debe introducir legislación nacional adecuada para prevenir y castigar el tráfico ilegal.</a:t>
            </a:r>
            <a:endParaRPr lang="en-US" sz="4400" dirty="0">
              <a:solidFill>
                <a:srgbClr val="FFFFFF"/>
              </a:solidFill>
            </a:endParaRPr>
          </a:p>
        </p:txBody>
      </p:sp>
      <p:cxnSp>
        <p:nvCxnSpPr>
          <p:cNvPr id="7183" name="Straight Connector 7182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5" name="Straight Connector 7184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7" name="Straight Connector 7186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654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059057-4373-3210-EFAC-13629969F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98" y="1077834"/>
            <a:ext cx="3509192" cy="2008193"/>
          </a:xfrm>
        </p:spPr>
        <p:txBody>
          <a:bodyPr anchor="t">
            <a:normAutofit/>
          </a:bodyPr>
          <a:lstStyle/>
          <a:p>
            <a:r>
              <a:rPr lang="es-ES" sz="3400" dirty="0">
                <a:latin typeface="+mn-lt"/>
              </a:rPr>
              <a:t>Consecuencias del tráfico ilegal:</a:t>
            </a:r>
            <a:br>
              <a:rPr lang="es-ES" sz="3400" dirty="0">
                <a:latin typeface="Avenir Next LT Pro" panose="020B0504020202020204" pitchFamily="34" charset="0"/>
              </a:rPr>
            </a:br>
            <a:endParaRPr lang="es-AR" sz="3400" dirty="0">
              <a:latin typeface="Avenir Next LT Pro" panose="020B0504020202020204" pitchFamily="34" charset="0"/>
            </a:endParaRPr>
          </a:p>
        </p:txBody>
      </p:sp>
      <p:cxnSp>
        <p:nvCxnSpPr>
          <p:cNvPr id="8201" name="Straight Connector 8200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B8249E-1F6F-D87B-0C78-4A7BB9B47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18" y="2081930"/>
            <a:ext cx="3568489" cy="3630331"/>
          </a:xfrm>
        </p:spPr>
        <p:txBody>
          <a:bodyPr anchor="b">
            <a:normAutofit lnSpcReduction="10000"/>
          </a:bodyPr>
          <a:lstStyle/>
          <a:p>
            <a:pPr>
              <a:lnSpc>
                <a:spcPct val="110000"/>
              </a:lnSpc>
            </a:pPr>
            <a:endParaRPr lang="es-ES" sz="1400" dirty="0"/>
          </a:p>
          <a:p>
            <a:pPr>
              <a:lnSpc>
                <a:spcPct val="110000"/>
              </a:lnSpc>
            </a:pPr>
            <a:r>
              <a:rPr lang="es-ES" dirty="0"/>
              <a:t>resultado de una conducta por parte del exportador o generador</a:t>
            </a:r>
          </a:p>
          <a:p>
            <a:pPr>
              <a:lnSpc>
                <a:spcPct val="110000"/>
              </a:lnSpc>
            </a:pPr>
            <a:r>
              <a:rPr lang="es-ES" dirty="0"/>
              <a:t>resultado de una conducta por parte del importador</a:t>
            </a:r>
          </a:p>
          <a:p>
            <a:pPr>
              <a:lnSpc>
                <a:spcPct val="110000"/>
              </a:lnSpc>
            </a:pPr>
            <a:r>
              <a:rPr lang="es-ES" dirty="0"/>
              <a:t>La responsabilidad no puede asignarse ni al exportador o generador ni al importador o eliminador</a:t>
            </a:r>
            <a:endParaRPr lang="es-AR" dirty="0"/>
          </a:p>
        </p:txBody>
      </p:sp>
      <p:cxnSp>
        <p:nvCxnSpPr>
          <p:cNvPr id="8203" name="Straight Connector 8202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88336"/>
            <a:ext cx="0" cy="5698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Seprona: La Guardia Civil desarticula una red que exportó ilegalmente a  Asia 16.000 toneladas de residuos plásticos | Clima y Medio Ambiente | EL  PAÍS">
            <a:extLst>
              <a:ext uri="{FF2B5EF4-FFF2-40B4-BE49-F238E27FC236}">
                <a16:creationId xmlns:a16="http://schemas.microsoft.com/office/drawing/2014/main" id="{B7715DAD-3802-E7B4-D649-9587B10CE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" r="-1" b="-1"/>
          <a:stretch/>
        </p:blipFill>
        <p:spPr bwMode="auto">
          <a:xfrm>
            <a:off x="4699208" y="849338"/>
            <a:ext cx="6921292" cy="51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05" name="Straight Connector 8204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307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F8681C1F-AE79-CBA9-1100-74DA1EB085F5}"/>
              </a:ext>
            </a:extLst>
          </p:cNvPr>
          <p:cNvSpPr txBox="1"/>
          <p:nvPr/>
        </p:nvSpPr>
        <p:spPr>
          <a:xfrm>
            <a:off x="571501" y="769437"/>
            <a:ext cx="3654809" cy="515393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SzPct val="80000"/>
            </a:pPr>
            <a:r>
              <a:rPr lang="es-AR" sz="3200" dirty="0"/>
              <a:t>Elementos constitutivos del “tráfico ilícito”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SzPct val="80000"/>
            </a:pPr>
            <a:endParaRPr lang="es-AR" sz="1600" dirty="0"/>
          </a:p>
          <a:p>
            <a:pPr indent="-228600">
              <a:lnSpc>
                <a:spcPct val="110000"/>
              </a:lnSpc>
              <a:spcAft>
                <a:spcPts val="600"/>
              </a:spcAft>
              <a:buSzPct val="80000"/>
            </a:pPr>
            <a:endParaRPr lang="es-AR" sz="1600" dirty="0"/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s-AR" sz="1600" dirty="0"/>
              <a:t>Una sustancia u objeto es un "residuo"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s-AR" sz="1600" dirty="0"/>
              <a:t>Los residuos son “peligrosos” u “otros”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s-AR" sz="1600" dirty="0"/>
              <a:t>Se ha producido un 'movimiento transfronterizo'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s-AR" sz="1600" dirty="0"/>
              <a:t>Se considerará que ha tenido lugar uno de los elementos de las letras a) a e) del artículo 9, apartado 1.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88336"/>
            <a:ext cx="0" cy="5698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88F68E6-D93D-6286-D6E0-4AD8997DB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689" r="-1" b="9786"/>
          <a:stretch/>
        </p:blipFill>
        <p:spPr>
          <a:xfrm>
            <a:off x="4699208" y="849338"/>
            <a:ext cx="6921292" cy="515803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270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CA55B65-A539-9A58-3184-A2FF83A7F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87" y="1198956"/>
            <a:ext cx="3920197" cy="2340655"/>
          </a:xfrm>
        </p:spPr>
        <p:txBody>
          <a:bodyPr anchor="t">
            <a:normAutofit/>
          </a:bodyPr>
          <a:lstStyle/>
          <a:p>
            <a:r>
              <a:rPr lang="es-AR" dirty="0">
                <a:latin typeface="+mn-lt"/>
              </a:rPr>
              <a:t>Posibles Procedimientos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88336"/>
            <a:ext cx="0" cy="5698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DECC6D9D-ECF6-5AF6-74A5-DAB0EC594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120" y="1198956"/>
            <a:ext cx="6913366" cy="450751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240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9ED22DE-4C37-2587-07BC-46724305F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85" y="1137880"/>
            <a:ext cx="11569029" cy="56031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B37F371-3747-F9E5-A529-BB1E8AABE850}"/>
              </a:ext>
            </a:extLst>
          </p:cNvPr>
          <p:cNvSpPr txBox="1"/>
          <p:nvPr/>
        </p:nvSpPr>
        <p:spPr>
          <a:xfrm>
            <a:off x="820993" y="178107"/>
            <a:ext cx="11371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/>
              <a:t>Formulario para reportar casos confirmados de tráfico ilegal</a:t>
            </a:r>
          </a:p>
        </p:txBody>
      </p:sp>
    </p:spTree>
    <p:extLst>
      <p:ext uri="{BB962C8B-B14F-4D97-AF65-F5344CB8AC3E}">
        <p14:creationId xmlns:p14="http://schemas.microsoft.com/office/powerpoint/2010/main" val="3155347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593B728-EF8E-4747-9825-F8D7FEEE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544EED-95E4-9419-E0B1-5691D2AD0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783863"/>
            <a:ext cx="3448812" cy="5048339"/>
          </a:xfrm>
        </p:spPr>
        <p:txBody>
          <a:bodyPr anchor="t">
            <a:normAutofit/>
          </a:bodyPr>
          <a:lstStyle/>
          <a:p>
            <a:r>
              <a:rPr lang="es-ES" dirty="0"/>
              <a:t>Conclusiones clave para las aduanas</a:t>
            </a:r>
            <a:endParaRPr lang="es-AR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38B8C1-129C-418D-BEA5-984B1F6A3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6286500"/>
            <a:ext cx="11048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E0F901-22C5-405D-919A-D48167CEA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7C62E1-2E42-4DD6-9ECF-39FB001D5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48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6DA58317-FDD6-CEA1-6D7F-EF85F33479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4288029"/>
              </p:ext>
            </p:extLst>
          </p:nvPr>
        </p:nvGraphicFramePr>
        <p:xfrm>
          <a:off x="4869180" y="899033"/>
          <a:ext cx="6762434" cy="5044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13591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6DDA30-7764-C8C2-B23E-C2957455B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97" y="442495"/>
            <a:ext cx="11145805" cy="597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304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D03578-17ED-C029-3324-448307DA9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689289"/>
            <a:ext cx="11189091" cy="1084101"/>
          </a:xfrm>
        </p:spPr>
        <p:txBody>
          <a:bodyPr>
            <a:normAutofit fontScale="90000"/>
          </a:bodyPr>
          <a:lstStyle/>
          <a:p>
            <a:r>
              <a:rPr lang="es-ES" dirty="0"/>
              <a:t>Comité Administrador del Mecanismo para Promover la Implementación y el Cumplimiento: tráfico ilegal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D3DEAB-286D-D208-4FD0-174E5EA8C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2075688"/>
            <a:ext cx="11059811" cy="4093023"/>
          </a:xfrm>
        </p:spPr>
        <p:txBody>
          <a:bodyPr>
            <a:normAutofit fontScale="85000" lnSpcReduction="10000"/>
          </a:bodyPr>
          <a:lstStyle/>
          <a:p>
            <a:r>
              <a:rPr lang="es-ES" dirty="0"/>
              <a:t>En relación con el “Tráfico ilegal: mecanismos de coordinación nacional”, la Conferencia de las Partes invitó a la Organización Mundial Aduanas, entre otros, a cooperar con la Secretaría con miras a promover la comunicación y la coordinación entre las autoridades competentes y las entidades de aplicación de la ley a nivel nacional durante los preparativos para , ejecución y seguimiento de dichas operaciones.</a:t>
            </a:r>
          </a:p>
          <a:p>
            <a:r>
              <a:rPr lang="es-ES" dirty="0"/>
              <a:t>Además, en relación con el “Tráfico ilegal: acuerdos de cooperación que incluyen la Red Ambiental para Optimizar el Cumplimiento Normativo sobre el Tráfico Ilegal (ENFORCE)”, la Conferencia de las Partes solicitó a la Secretaría que facilitara la organización de inspecciones conjuntas y operaciones de aplicación de la ley dirigidas por miembros de la Red Ambiental y hacerlo en estrecha cooperación con organizaciones relevantes, en particular la Organización Mundial Aduanas, entre otras;</a:t>
            </a:r>
          </a:p>
          <a:p>
            <a:r>
              <a:rPr lang="es-ES" dirty="0"/>
              <a:t>En relación con el “Tráfico ilegal: difusión de orientaciones y herramientas”, la Conferencia de las Partes solicitó a la Secretaría que difundiera, incluso a través de sesiones en línea, a la OMA, entre otros, incluso como parte de las actividades de ENFORCE, orientaciones y herramientas de capacitación desarrolladas. en virtud del Convenio cuyo objetivo es prevenir y combatir el tráfico ilegal.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917132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F53E902-7A56-39F6-5B89-167990146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786384"/>
            <a:ext cx="6979409" cy="1707775"/>
          </a:xfrm>
        </p:spPr>
        <p:txBody>
          <a:bodyPr anchor="t">
            <a:normAutofit/>
          </a:bodyPr>
          <a:lstStyle/>
          <a:p>
            <a:r>
              <a:rPr lang="es-ES" sz="2800" dirty="0"/>
              <a:t>Cooperación con la Organización Mundial de Aduanas en el Sistema Armonizado de Designación y Codificación de Mercancías</a:t>
            </a:r>
            <a:endParaRPr lang="es-AR" sz="2800" dirty="0"/>
          </a:p>
        </p:txBody>
      </p:sp>
      <p:cxnSp>
        <p:nvCxnSpPr>
          <p:cNvPr id="9225" name="Straight Connector 9224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3B41AC-1F06-1468-BB40-AEC121FA7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02" y="2325347"/>
            <a:ext cx="6715561" cy="3510129"/>
          </a:xfrm>
        </p:spPr>
        <p:txBody>
          <a:bodyPr anchor="b">
            <a:normAutofit/>
          </a:bodyPr>
          <a:lstStyle/>
          <a:p>
            <a:pPr algn="just"/>
            <a:r>
              <a:rPr lang="es-ES" sz="1800" dirty="0"/>
              <a:t>Continuar desarrollando, para presentar a la Organización Mundial de Aduanas, propuestas para modificar el Sistema Armonizado de Designación y Codificación de Mercancías para permitir la identificación de los tipos de desechos.</a:t>
            </a:r>
          </a:p>
          <a:p>
            <a:pPr algn="just"/>
            <a:r>
              <a:rPr lang="es-ES" sz="1800" dirty="0"/>
              <a:t>Continuar su cooperación con el Comité del Sistema Armonizado y los subcomités pertinentes de la Organización Mundial de Aduanas para facilitar la inclusión de los desechos cubiertos por el Convenio de Basilea en el Sistema Armonizado de Designación y Codificación de Mercancías.</a:t>
            </a:r>
            <a:endParaRPr lang="es-AR" sz="1800" dirty="0"/>
          </a:p>
        </p:txBody>
      </p:sp>
      <p:cxnSp>
        <p:nvCxnSpPr>
          <p:cNvPr id="9227" name="Straight Connector 9226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4300" y="576201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29" name="Straight Connector 9228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F592DCB0-4CD5-4219-7F02-E884034DD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985" y="1622233"/>
            <a:ext cx="3421731" cy="353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1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0B1846-6CE5-47AE-B0D0-7202A39CE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30A62BD-1539-8248-75B4-524CC7A66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822960"/>
            <a:ext cx="2483246" cy="5296270"/>
          </a:xfrm>
        </p:spPr>
        <p:txBody>
          <a:bodyPr anchor="t">
            <a:normAutofit/>
          </a:bodyPr>
          <a:lstStyle/>
          <a:p>
            <a:r>
              <a:rPr lang="es-AR" dirty="0"/>
              <a:t>¡Muchas gracias por su atención!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706659-8817-44F5-87F5-B7804F1CB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6286500"/>
            <a:ext cx="11048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7E0E66-59D6-4A3A-B1A2-84B907843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14700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4F6F91-27E3-4BF5-9BD7-E5923D27C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48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16B3063D-6AB3-63C3-F982-A63B1DBFC4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4463247"/>
              </p:ext>
            </p:extLst>
          </p:nvPr>
        </p:nvGraphicFramePr>
        <p:xfrm>
          <a:off x="3751189" y="1061686"/>
          <a:ext cx="7880423" cy="4762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Fondo con red tecnológica">
            <a:extLst>
              <a:ext uri="{FF2B5EF4-FFF2-40B4-BE49-F238E27FC236}">
                <a16:creationId xmlns:a16="http://schemas.microsoft.com/office/drawing/2014/main" id="{1111EDCD-977F-FF0C-61DE-3FB0487757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60000"/>
          </a:blip>
          <a:srcRect r="-1" b="3408"/>
          <a:stretch/>
        </p:blipFill>
        <p:spPr>
          <a:xfrm>
            <a:off x="3048" y="10"/>
            <a:ext cx="1218895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17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093C90A-5CEF-0C15-35AF-F3D11482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807" y="773744"/>
            <a:ext cx="3509192" cy="2008193"/>
          </a:xfrm>
        </p:spPr>
        <p:txBody>
          <a:bodyPr anchor="t">
            <a:normAutofit/>
          </a:bodyPr>
          <a:lstStyle/>
          <a:p>
            <a:r>
              <a:rPr lang="es-ES" sz="3700" dirty="0"/>
              <a:t>Desechos peligrosos y otros desechos</a:t>
            </a:r>
            <a:endParaRPr lang="es-AR" sz="37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A44557-88F3-3E9D-AA03-A3A23E88B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2672863"/>
            <a:ext cx="3390897" cy="3398752"/>
          </a:xfrm>
        </p:spPr>
        <p:txBody>
          <a:bodyPr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s-ES" sz="1800" dirty="0"/>
              <a:t>El Convenio de Basilea se basa en el entendimiento general de que los movimientos transfronterizos de desechos peligrosos y otros desechos sólo deben permitirse cuando el transporte y la eliminación final de esos desechos sean ambientalmente racionales.</a:t>
            </a:r>
            <a:endParaRPr lang="es-AR" sz="18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88336"/>
            <a:ext cx="0" cy="5698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01327F5-2B95-E1F1-39F2-704B69B6A9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r="2832"/>
          <a:stretch/>
        </p:blipFill>
        <p:spPr>
          <a:xfrm>
            <a:off x="4701129" y="844980"/>
            <a:ext cx="3320784" cy="5162397"/>
          </a:xfrm>
          <a:prstGeom prst="rect">
            <a:avLst/>
          </a:prstGeom>
        </p:spPr>
      </p:pic>
      <p:pic>
        <p:nvPicPr>
          <p:cNvPr id="5" name="Content Placeholder 4" descr="A boat is docked next to a body of water&#10;&#10;Description generated with very high confidence">
            <a:extLst>
              <a:ext uri="{FF2B5EF4-FFF2-40B4-BE49-F238E27FC236}">
                <a16:creationId xmlns:a16="http://schemas.microsoft.com/office/drawing/2014/main" id="{B3B3FB00-31AB-E0AA-5110-B6CFC109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3" r="31527"/>
          <a:stretch/>
        </p:blipFill>
        <p:spPr>
          <a:xfrm>
            <a:off x="8309583" y="854040"/>
            <a:ext cx="3320784" cy="516239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270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FD0F0B6-5415-4254-9E66-BE9C2FB0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3E638A1-2708-888D-36CC-74B5D794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689" y="753990"/>
            <a:ext cx="3463784" cy="34546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dirty="0" err="1"/>
              <a:t>Figura</a:t>
            </a:r>
            <a:r>
              <a:rPr lang="en-US" sz="3700" dirty="0"/>
              <a:t> D.1. </a:t>
            </a:r>
            <a:r>
              <a:rPr lang="en-US" sz="3700" dirty="0" err="1"/>
              <a:t>Tendencias</a:t>
            </a:r>
            <a:r>
              <a:rPr lang="en-US" sz="3700" dirty="0"/>
              <a:t> </a:t>
            </a:r>
            <a:r>
              <a:rPr lang="en-US" sz="3700" dirty="0" err="1"/>
              <a:t>detalladas</a:t>
            </a:r>
            <a:r>
              <a:rPr lang="en-US" sz="3700" dirty="0"/>
              <a:t> del </a:t>
            </a:r>
            <a:r>
              <a:rPr lang="en-US" sz="3700" dirty="0" err="1"/>
              <a:t>comercio</a:t>
            </a:r>
            <a:r>
              <a:rPr lang="en-US" sz="3700" dirty="0"/>
              <a:t> de </a:t>
            </a:r>
            <a:r>
              <a:rPr lang="en-US" sz="3700" dirty="0" err="1"/>
              <a:t>desechos</a:t>
            </a:r>
            <a:r>
              <a:rPr lang="en-US" sz="3700" dirty="0"/>
              <a:t> y </a:t>
            </a:r>
            <a:r>
              <a:rPr lang="en-US" sz="3700" dirty="0" err="1"/>
              <a:t>chatarra</a:t>
            </a:r>
            <a:endParaRPr lang="en-US" sz="37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66FEA8-8B71-461B-95A4-855374AB4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A4B168A-A51F-4C91-A9E4-A2F203CB9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689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>
            <a:extLst>
              <a:ext uri="{FF2B5EF4-FFF2-40B4-BE49-F238E27FC236}">
                <a16:creationId xmlns:a16="http://schemas.microsoft.com/office/drawing/2014/main" id="{BA89CAC5-FD0A-4353-4938-0CF8347FE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209" y="753990"/>
            <a:ext cx="6369070" cy="535001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407E01-913B-484C-A03C-2C6402847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364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9AD3F6F-4236-3B9E-D088-F3E748462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73" y="781684"/>
            <a:ext cx="6233755" cy="1707775"/>
          </a:xfrm>
        </p:spPr>
        <p:txBody>
          <a:bodyPr anchor="t">
            <a:normAutofit/>
          </a:bodyPr>
          <a:lstStyle/>
          <a:p>
            <a:r>
              <a:rPr lang="es-AR" dirty="0"/>
              <a:t>Desechos Peligrosos – Artículo 1, párrafo 1(a)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E09B9D-09AD-145E-5099-F941A7ADC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106" y="2367550"/>
            <a:ext cx="6860367" cy="3510129"/>
          </a:xfrm>
        </p:spPr>
        <p:txBody>
          <a:bodyPr anchor="b">
            <a:normAutofit/>
          </a:bodyPr>
          <a:lstStyle/>
          <a:p>
            <a:pPr algn="just"/>
            <a:r>
              <a:rPr lang="es-ES" sz="1800" dirty="0"/>
              <a:t>Residuos que pertenecen a cualquier categoría contenida en el Anexo I (como se detalla en los Anexos VIII y IX) a menos que no posean ninguna de las características contenidas en el Anexo III</a:t>
            </a:r>
          </a:p>
          <a:p>
            <a:pPr marL="0" indent="0" algn="just">
              <a:buNone/>
            </a:pPr>
            <a:endParaRPr lang="es-ES" sz="1800" dirty="0"/>
          </a:p>
          <a:p>
            <a:pPr algn="just"/>
            <a:r>
              <a:rPr lang="es-ES" sz="1800" dirty="0"/>
              <a:t>Desechos que no están cubiertos por el párrafo (a) pero que están definidos como desechos peligrosos o son considerados como desechos peligrosos por la legislación interna de la Parte de exportación, importación o tránsito .</a:t>
            </a:r>
            <a:endParaRPr lang="es-AR" sz="18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4300" y="576201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95C44091-7238-EA6F-9BB0-2599E3A647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50" b="-3"/>
          <a:stretch/>
        </p:blipFill>
        <p:spPr>
          <a:xfrm>
            <a:off x="8036732" y="853712"/>
            <a:ext cx="3583768" cy="515056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367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5;p8">
            <a:extLst>
              <a:ext uri="{FF2B5EF4-FFF2-40B4-BE49-F238E27FC236}">
                <a16:creationId xmlns:a16="http://schemas.microsoft.com/office/drawing/2014/main" id="{83056A08-5772-8567-154A-1D2FBC9B70B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506" y="1175976"/>
            <a:ext cx="5434514" cy="537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96;p8">
            <a:extLst>
              <a:ext uri="{FF2B5EF4-FFF2-40B4-BE49-F238E27FC236}">
                <a16:creationId xmlns:a16="http://schemas.microsoft.com/office/drawing/2014/main" id="{C28A534C-5765-3A26-B8F8-8E342679F0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175976"/>
            <a:ext cx="5611494" cy="5370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68B8F64-E6A3-D3A2-6F7E-CC9FD53EE165}"/>
              </a:ext>
            </a:extLst>
          </p:cNvPr>
          <p:cNvSpPr txBox="1"/>
          <p:nvPr/>
        </p:nvSpPr>
        <p:spPr>
          <a:xfrm>
            <a:off x="600620" y="162232"/>
            <a:ext cx="8187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Ejemplos</a:t>
            </a:r>
            <a:endParaRPr lang="es-AR" sz="4000" dirty="0"/>
          </a:p>
        </p:txBody>
      </p:sp>
    </p:spTree>
    <p:extLst>
      <p:ext uri="{BB962C8B-B14F-4D97-AF65-F5344CB8AC3E}">
        <p14:creationId xmlns:p14="http://schemas.microsoft.com/office/powerpoint/2010/main" val="2373366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E353644-0C4C-FD25-60B5-F0A89352EB4B}"/>
              </a:ext>
            </a:extLst>
          </p:cNvPr>
          <p:cNvSpPr txBox="1"/>
          <p:nvPr/>
        </p:nvSpPr>
        <p:spPr>
          <a:xfrm>
            <a:off x="448744" y="345186"/>
            <a:ext cx="839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Anexo VIII (list A) y Anexo IX (</a:t>
            </a:r>
            <a:r>
              <a:rPr lang="en-US" sz="2800" dirty="0" err="1"/>
              <a:t>lista</a:t>
            </a:r>
            <a:r>
              <a:rPr lang="en-US" sz="2800" dirty="0"/>
              <a:t> B)</a:t>
            </a:r>
            <a:endParaRPr lang="es-AR" sz="2800" dirty="0"/>
          </a:p>
        </p:txBody>
      </p:sp>
      <p:pic>
        <p:nvPicPr>
          <p:cNvPr id="3" name="Google Shape;303;p9">
            <a:extLst>
              <a:ext uri="{FF2B5EF4-FFF2-40B4-BE49-F238E27FC236}">
                <a16:creationId xmlns:a16="http://schemas.microsoft.com/office/drawing/2014/main" id="{CF1BDBF9-5875-BBEA-03CC-A052BD73DE5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744" y="1270635"/>
            <a:ext cx="5647256" cy="5242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05;p9">
            <a:extLst>
              <a:ext uri="{FF2B5EF4-FFF2-40B4-BE49-F238E27FC236}">
                <a16:creationId xmlns:a16="http://schemas.microsoft.com/office/drawing/2014/main" id="{A4747271-D3D6-0732-C970-5F49B180CD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8568" y="1270635"/>
            <a:ext cx="5504688" cy="52421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618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8F14E13-1923-411D-9A16-1C28898D5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82" y="0"/>
            <a:ext cx="121987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B5003DF-1452-5BEF-7DE8-B4FE5CBDE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70" y="4572001"/>
            <a:ext cx="3695699" cy="1508356"/>
          </a:xfrm>
        </p:spPr>
        <p:txBody>
          <a:bodyPr anchor="ctr">
            <a:normAutofit/>
          </a:bodyPr>
          <a:lstStyle/>
          <a:p>
            <a:r>
              <a:rPr lang="es-ES" sz="3400"/>
              <a:t>Otros desechos – Artículo 1, párrafo 2</a:t>
            </a:r>
            <a:endParaRPr lang="es-AR" sz="340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55ADAA4-32F1-9DF0-8E8D-AC8DFBAD9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98" r="-2" b="5598"/>
          <a:stretch/>
        </p:blipFill>
        <p:spPr>
          <a:xfrm>
            <a:off x="563875" y="571500"/>
            <a:ext cx="5203265" cy="322286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DB1C8CA-A063-E18B-45AF-A1059A21C6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3" r="1099"/>
          <a:stretch/>
        </p:blipFill>
        <p:spPr>
          <a:xfrm>
            <a:off x="6237334" y="571501"/>
            <a:ext cx="5203265" cy="322286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7055D-9ECF-487E-91DD-FFA84AB92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333" y="4337068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D8C8BE-3023-31DA-7D9B-CE2FB8D08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3136" y="4381318"/>
            <a:ext cx="6902996" cy="1508361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endParaRPr lang="es-ES" dirty="0"/>
          </a:p>
          <a:p>
            <a:pPr marL="0" indent="0">
              <a:lnSpc>
                <a:spcPct val="110000"/>
              </a:lnSpc>
              <a:buNone/>
            </a:pPr>
            <a:r>
              <a:rPr lang="es-ES" dirty="0"/>
              <a:t>'Los desechos que pertenecen a cualquier categoría contenida en el Anexo II y que están sujetos a movimientos transfronterizos serán "otros desechos" a los efectos del presente Convenio.'</a:t>
            </a:r>
            <a:endParaRPr lang="es-AR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DC1883-8AF7-483D-9074-3C6D8AF57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CF89D75-E5AC-4C45-9D87-228849A4C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4337068"/>
            <a:ext cx="0" cy="19494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30135"/>
      </p:ext>
    </p:extLst>
  </p:cSld>
  <p:clrMapOvr>
    <a:masterClrMapping/>
  </p:clrMapOvr>
</p:sld>
</file>

<file path=ppt/theme/theme1.xml><?xml version="1.0" encoding="utf-8"?>
<a:theme xmlns:a="http://schemas.openxmlformats.org/drawingml/2006/main" name="AlignmentVTI">
  <a:themeElements>
    <a:clrScheme name="AnalogousFromDarkSeedLeftStep">
      <a:dk1>
        <a:srgbClr val="000000"/>
      </a:dk1>
      <a:lt1>
        <a:srgbClr val="FFFFFF"/>
      </a:lt1>
      <a:dk2>
        <a:srgbClr val="1B2130"/>
      </a:dk2>
      <a:lt2>
        <a:srgbClr val="F0F3F1"/>
      </a:lt2>
      <a:accent1>
        <a:srgbClr val="D937B0"/>
      </a:accent1>
      <a:accent2>
        <a:srgbClr val="AC25C7"/>
      </a:accent2>
      <a:accent3>
        <a:srgbClr val="7B37D9"/>
      </a:accent3>
      <a:accent4>
        <a:srgbClr val="3A3ACC"/>
      </a:accent4>
      <a:accent5>
        <a:srgbClr val="377AD9"/>
      </a:accent5>
      <a:accent6>
        <a:srgbClr val="25ACC7"/>
      </a:accent6>
      <a:hlink>
        <a:srgbClr val="3F5FBF"/>
      </a:hlink>
      <a:folHlink>
        <a:srgbClr val="7F7F7F"/>
      </a:folHlink>
    </a:clrScheme>
    <a:fontScheme name="Custom 1">
      <a:majorFont>
        <a:latin typeface="Bata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gnmentVTI" id="{606D7720-FAA0-4ADC-B967-3239DA8ECA1A}" vid="{10074623-6FCC-4A3C-AAA5-58644BD8FF1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1749</Words>
  <Application>Microsoft Office PowerPoint</Application>
  <PresentationFormat>Panorámica</PresentationFormat>
  <Paragraphs>137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5" baseType="lpstr">
      <vt:lpstr>Batang</vt:lpstr>
      <vt:lpstr>Arial</vt:lpstr>
      <vt:lpstr>Avenir Next LT Pro</vt:lpstr>
      <vt:lpstr>Avenir Next LT Pro Light</vt:lpstr>
      <vt:lpstr>Encode Sans</vt:lpstr>
      <vt:lpstr>AlignmentVTI</vt:lpstr>
      <vt:lpstr>Convenios de Basilea, Rotterdam y Estocolmo: Descripción General</vt:lpstr>
      <vt:lpstr>Contenido</vt:lpstr>
      <vt:lpstr>Presentación de PowerPoint</vt:lpstr>
      <vt:lpstr>Desechos peligrosos y otros desechos</vt:lpstr>
      <vt:lpstr>Figura D.1. Tendencias detalladas del comercio de desechos y chatarra</vt:lpstr>
      <vt:lpstr>Desechos Peligrosos – Artículo 1, párrafo 1(a)</vt:lpstr>
      <vt:lpstr>Presentación de PowerPoint</vt:lpstr>
      <vt:lpstr>Presentación de PowerPoint</vt:lpstr>
      <vt:lpstr>Otros desechos – Artículo 1, párrafo 2</vt:lpstr>
      <vt:lpstr>Presentación de PowerPoint</vt:lpstr>
      <vt:lpstr>Tres pilares del Convenio de Basilea: </vt:lpstr>
      <vt:lpstr>Control de Movimientos transfronterizos</vt:lpstr>
      <vt:lpstr>Conclusiones clave para las aduanas</vt:lpstr>
      <vt:lpstr>Movimientos Transfronterizos </vt:lpstr>
      <vt:lpstr>Presentación de PowerPoint</vt:lpstr>
      <vt:lpstr>Procedimiento de Consentimiento Informado Previo (PIC) (Basilea) Etapa 1: Notificación</vt:lpstr>
      <vt:lpstr>Presentación de PowerPoint</vt:lpstr>
      <vt:lpstr>Procedimiento PIC (Basilea) Etapa 2: Consentimiento y emisión del documento de movimiento</vt:lpstr>
      <vt:lpstr>Presentación de PowerPoint</vt:lpstr>
      <vt:lpstr>Presentación de PowerPoint</vt:lpstr>
      <vt:lpstr>Procedimiento PIC (Basilea) Etapa 3: Movimiento Transfronterizo</vt:lpstr>
      <vt:lpstr>Procedimiento PIC (Basilea) Etapa 4: Confirmación de eliminación</vt:lpstr>
      <vt:lpstr>Procedimiento de consentimiento informado previo (PIC)  Prohibiciones/restricciones de importación/exportación</vt:lpstr>
      <vt:lpstr>Conclusiones clave para aduanas</vt:lpstr>
      <vt:lpstr>Presentación de PowerPoint</vt:lpstr>
      <vt:lpstr>Enmiendas de Plásticos</vt:lpstr>
      <vt:lpstr>Presentación de PowerPoint</vt:lpstr>
      <vt:lpstr>Conclusiones clave para las aduanas</vt:lpstr>
      <vt:lpstr>Tráfico ilegal de desechos peligrosos y otros desechos según el Convenio de Basilea (artículo 9)  El tráfico ilegal se define como un movimiento transfronterizo de desechos peligrosos:  1. sin notificación de conformidad con las disposiciones del Convenio a todos los Estados interesados; 2. sin el consentimiento de un Estado interesado; mediante consentimiento obtenido mediante falsificación, tergiversación o fraude; 3. que no se ajuste materialmente a los documentos; o que tenga como resultado la eliminación deliberada (por ejemplo, el vertimiento) de desechos peligrosos en contravención del Convenio y de los principios generales del derecho internacional.</vt:lpstr>
      <vt:lpstr>El tráfico ilegal debe considerarse delictivo según la legislación nacional.  Cada Parte debe introducir legislación nacional adecuada para prevenir y castigar el tráfico ilegal.</vt:lpstr>
      <vt:lpstr>Consecuencias del tráfico ilegal: </vt:lpstr>
      <vt:lpstr>Presentación de PowerPoint</vt:lpstr>
      <vt:lpstr>Posibles Procedimientos</vt:lpstr>
      <vt:lpstr>Presentación de PowerPoint</vt:lpstr>
      <vt:lpstr>Conclusiones clave para las aduanas</vt:lpstr>
      <vt:lpstr>Presentación de PowerPoint</vt:lpstr>
      <vt:lpstr>Comité Administrador del Mecanismo para Promover la Implementación y el Cumplimiento: tráfico ilegal</vt:lpstr>
      <vt:lpstr>Cooperación con la Organización Mundial de Aduanas en el Sistema Armonizado de Designación y Codificación de Mercancías</vt:lpstr>
      <vt:lpstr>¡Muchas gracias por su atención!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Convenios de Basilea, Rotterdam y Estocolmo: Descripción General</dc:title>
  <dc:creator>Rocio Victoria Laiz Quiroga</dc:creator>
  <cp:lastModifiedBy>Rocio Victoria Laiz Quiroga</cp:lastModifiedBy>
  <cp:revision>6</cp:revision>
  <dcterms:created xsi:type="dcterms:W3CDTF">2023-09-21T16:03:39Z</dcterms:created>
  <dcterms:modified xsi:type="dcterms:W3CDTF">2023-09-21T19:14:32Z</dcterms:modified>
</cp:coreProperties>
</file>