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E86F0-5F86-4B33-B9FD-691EC83A8018}" type="datetimeFigureOut">
              <a:rPr lang="es-ES" smtClean="0"/>
              <a:t>01/06/2023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B7712-CC05-41C4-92B9-DD9CEF32AA98}" type="slidenum">
              <a:rPr lang="es-ES" smtClean="0"/>
              <a:t>‹Nº›</a:t>
            </a:fld>
            <a:endParaRPr lang="es-ES"/>
          </a:p>
        </p:txBody>
      </p:sp>
    </p:spTree>
    <p:extLst>
      <p:ext uri="{BB962C8B-B14F-4D97-AF65-F5344CB8AC3E}">
        <p14:creationId xmlns:p14="http://schemas.microsoft.com/office/powerpoint/2010/main" val="186966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426B78-950D-0B45-B694-D406D7D4BE9C}" type="slidenum">
              <a:rPr lang="en-US" smtClean="0"/>
              <a:t>1</a:t>
            </a:fld>
            <a:endParaRPr lang="en-US"/>
          </a:p>
        </p:txBody>
      </p:sp>
    </p:spTree>
    <p:extLst>
      <p:ext uri="{BB962C8B-B14F-4D97-AF65-F5344CB8AC3E}">
        <p14:creationId xmlns:p14="http://schemas.microsoft.com/office/powerpoint/2010/main" val="3894099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06420D3E-2A19-4E9D-8F62-9582661DDF14}" type="slidenum">
              <a:rPr lang="es-ES" smtClean="0"/>
              <a:t>11</a:t>
            </a:fld>
            <a:endParaRPr lang="es-ES"/>
          </a:p>
        </p:txBody>
      </p:sp>
    </p:spTree>
    <p:extLst>
      <p:ext uri="{BB962C8B-B14F-4D97-AF65-F5344CB8AC3E}">
        <p14:creationId xmlns:p14="http://schemas.microsoft.com/office/powerpoint/2010/main" val="1312009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06420D3E-2A19-4E9D-8F62-9582661DDF14}" type="slidenum">
              <a:rPr lang="es-ES" smtClean="0"/>
              <a:t>12</a:t>
            </a:fld>
            <a:endParaRPr lang="es-ES"/>
          </a:p>
        </p:txBody>
      </p:sp>
    </p:spTree>
    <p:extLst>
      <p:ext uri="{BB962C8B-B14F-4D97-AF65-F5344CB8AC3E}">
        <p14:creationId xmlns:p14="http://schemas.microsoft.com/office/powerpoint/2010/main" val="1131630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 primer lugar, se destaca el compromiso de la totalidad de los laboratorios involucrados en el Plan de Monitoreo Global. El INTI es el Instituto Nacional de Tecnología Industrial con presencia federal en todo el país. Las distintas unidades operativas de INTI, de todas las provincias, han contribuido en forma comprometida en el éxito del desarrollo de este proyecto. Pese a que muchas veces se hace difícil, en medio de la agenda y actividades rutinarias, la dedicación de personal y de insumos, los laboratorios hicieron el esfuerzo de poner a las actividades relacionadas con el GMP como prioritarias frente a otros compromisos.</a:t>
            </a:r>
          </a:p>
          <a:p>
            <a:endParaRPr lang="es-ES" dirty="0"/>
          </a:p>
        </p:txBody>
      </p:sp>
      <p:sp>
        <p:nvSpPr>
          <p:cNvPr id="4" name="Marcador de número de diapositiva 3"/>
          <p:cNvSpPr>
            <a:spLocks noGrp="1"/>
          </p:cNvSpPr>
          <p:nvPr>
            <p:ph type="sldNum" sz="quarter" idx="10"/>
          </p:nvPr>
        </p:nvSpPr>
        <p:spPr/>
        <p:txBody>
          <a:bodyPr/>
          <a:lstStyle/>
          <a:p>
            <a:fld id="{06420D3E-2A19-4E9D-8F62-9582661DDF14}" type="slidenum">
              <a:rPr lang="es-ES" smtClean="0"/>
              <a:t>13</a:t>
            </a:fld>
            <a:endParaRPr lang="es-ES"/>
          </a:p>
        </p:txBody>
      </p:sp>
    </p:spTree>
    <p:extLst>
      <p:ext uri="{BB962C8B-B14F-4D97-AF65-F5344CB8AC3E}">
        <p14:creationId xmlns:p14="http://schemas.microsoft.com/office/powerpoint/2010/main" val="1103355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426B78-950D-0B45-B694-D406D7D4BE9C}" type="slidenum">
              <a:rPr lang="en-US" smtClean="0"/>
              <a:t>17</a:t>
            </a:fld>
            <a:endParaRPr lang="en-US"/>
          </a:p>
        </p:txBody>
      </p:sp>
    </p:spTree>
    <p:extLst>
      <p:ext uri="{BB962C8B-B14F-4D97-AF65-F5344CB8AC3E}">
        <p14:creationId xmlns:p14="http://schemas.microsoft.com/office/powerpoint/2010/main" val="44811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Se destaca el cumplimiento con la toma de todas las muestras. Si bien muchas de las mismas fueron enviadas para su análisis a laboratorios expertos en el extranjero, se considera de suma utilidad e importancia la capacitación y experiencia en las metodologías de muestreo. Este es el primer paso para poder realizar una agenda de monitoreo a futuro, y que éste sea representativo de las condiciones ambientales de la región. En Argentina quedan desarrolladas e instaladas capacidades indispensables para el monitoreo ambiental de </a:t>
            </a:r>
            <a:r>
              <a:rPr lang="es-ES" sz="1200" kern="1200" dirty="0" err="1">
                <a:solidFill>
                  <a:schemeClr val="tx1"/>
                </a:solidFill>
                <a:effectLst/>
                <a:latin typeface="+mn-lt"/>
                <a:ea typeface="+mn-ea"/>
                <a:cs typeface="+mn-cs"/>
              </a:rPr>
              <a:t>COPs</a:t>
            </a:r>
            <a:r>
              <a:rPr lang="es-ES" sz="1200" kern="1200" dirty="0">
                <a:solidFill>
                  <a:schemeClr val="tx1"/>
                </a:solidFill>
                <a:effectLst/>
                <a:latin typeface="+mn-lt"/>
                <a:ea typeface="+mn-ea"/>
                <a:cs typeface="+mn-cs"/>
              </a:rPr>
              <a:t>.</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20D3E-2A19-4E9D-8F62-9582661DDF1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46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Se destaca el cumplimiento con la toma de todas las muestras. Si bien muchas de las mismas fueron enviadas para su análisis a laboratorios expertos en el extranjero, se considera de suma utilidad e importancia la capacitación y experiencia en las metodologías de muestreo. Este es el primer paso para poder realizar una agenda de monitoreo a futuro, y que éste sea representativo de las condiciones ambientales de la región. En Argentina quedan desarrolladas e instaladas capacidades indispensables para el monitoreo ambiental de </a:t>
            </a:r>
            <a:r>
              <a:rPr lang="es-ES" sz="1200" kern="1200" dirty="0" err="1">
                <a:solidFill>
                  <a:schemeClr val="tx1"/>
                </a:solidFill>
                <a:effectLst/>
                <a:latin typeface="+mn-lt"/>
                <a:ea typeface="+mn-ea"/>
                <a:cs typeface="+mn-cs"/>
              </a:rPr>
              <a:t>COPs</a:t>
            </a:r>
            <a:r>
              <a:rPr lang="es-ES" sz="1200" kern="1200" dirty="0">
                <a:solidFill>
                  <a:schemeClr val="tx1"/>
                </a:solidFill>
                <a:effectLst/>
                <a:latin typeface="+mn-lt"/>
                <a:ea typeface="+mn-ea"/>
                <a:cs typeface="+mn-cs"/>
              </a:rPr>
              <a:t>.</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20D3E-2A19-4E9D-8F62-9582661DDF1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27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20D3E-2A19-4E9D-8F62-9582661DDF1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32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Se destaca el cumplimiento en la toma de todas las muestras. Si bien muchas de las mismas fueron enviadas para su análisis a laboratorios expertos en el extranjero, se considera de suma utilidad e importancia la capacitación y experiencia en las metodologías de muestreo. Este es el primer paso para poder realizar una agenda de monitoreo a futuro, y que éste sea representativo de las condiciones ambientales de la región. </a:t>
            </a:r>
          </a:p>
        </p:txBody>
      </p:sp>
      <p:sp>
        <p:nvSpPr>
          <p:cNvPr id="4" name="Marcador de número de diapositiva 3"/>
          <p:cNvSpPr>
            <a:spLocks noGrp="1"/>
          </p:cNvSpPr>
          <p:nvPr>
            <p:ph type="sldNum" sz="quarter" idx="10"/>
          </p:nvPr>
        </p:nvSpPr>
        <p:spPr/>
        <p:txBody>
          <a:bodyPr/>
          <a:lstStyle/>
          <a:p>
            <a:fld id="{06420D3E-2A19-4E9D-8F62-9582661DDF14}" type="slidenum">
              <a:rPr lang="es-ES" smtClean="0"/>
              <a:t>6</a:t>
            </a:fld>
            <a:endParaRPr lang="es-ES"/>
          </a:p>
        </p:txBody>
      </p:sp>
    </p:spTree>
    <p:extLst>
      <p:ext uri="{BB962C8B-B14F-4D97-AF65-F5344CB8AC3E}">
        <p14:creationId xmlns:p14="http://schemas.microsoft.com/office/powerpoint/2010/main" val="381323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 cuanto a la capacidad</a:t>
            </a:r>
            <a:r>
              <a:rPr lang="es-ES" sz="1200" kern="1200" baseline="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de medición, tanto las capacitaciones recibidas como la participación a los ejercicios </a:t>
            </a:r>
            <a:r>
              <a:rPr lang="es-ES" sz="1200" kern="1200" dirty="0" err="1">
                <a:solidFill>
                  <a:schemeClr val="tx1"/>
                </a:solidFill>
                <a:effectLst/>
                <a:latin typeface="+mn-lt"/>
                <a:ea typeface="+mn-ea"/>
                <a:cs typeface="+mn-cs"/>
              </a:rPr>
              <a:t>interlaboratorios</a:t>
            </a:r>
            <a:r>
              <a:rPr lang="es-ES" sz="1200" kern="1200" dirty="0">
                <a:solidFill>
                  <a:schemeClr val="tx1"/>
                </a:solidFill>
                <a:effectLst/>
                <a:latin typeface="+mn-lt"/>
                <a:ea typeface="+mn-ea"/>
                <a:cs typeface="+mn-cs"/>
              </a:rPr>
              <a:t> realizados por UNEP permitieron afianzar y fortalecer las metodologías de ensayo. Muchas determinaciones se dan ya por aprendidas mientras que se sigue trabajando en el avance sobre nuevos </a:t>
            </a:r>
            <a:r>
              <a:rPr lang="es-ES" sz="1200" kern="1200" dirty="0" err="1">
                <a:solidFill>
                  <a:schemeClr val="tx1"/>
                </a:solidFill>
                <a:effectLst/>
                <a:latin typeface="+mn-lt"/>
                <a:ea typeface="+mn-ea"/>
                <a:cs typeface="+mn-cs"/>
              </a:rPr>
              <a:t>analitos</a:t>
            </a:r>
            <a:r>
              <a:rPr lang="es-ES" sz="1200" kern="1200" dirty="0">
                <a:solidFill>
                  <a:schemeClr val="tx1"/>
                </a:solidFill>
                <a:effectLst/>
                <a:latin typeface="+mn-lt"/>
                <a:ea typeface="+mn-ea"/>
                <a:cs typeface="+mn-cs"/>
              </a:rPr>
              <a:t> y nuevas matrices. A medida que las determinaciones se van complejizando, se encontraron limitaciones considerables respecto a la sensibilidad y selectividad del equipamiento y las instalaciones del instituto. En algunos casos estas limitaciones fueron compensadas con el estudio de un </a:t>
            </a:r>
            <a:r>
              <a:rPr lang="es-ES" sz="1200" kern="1200" dirty="0" err="1">
                <a:solidFill>
                  <a:schemeClr val="tx1"/>
                </a:solidFill>
                <a:effectLst/>
                <a:latin typeface="+mn-lt"/>
                <a:ea typeface="+mn-ea"/>
                <a:cs typeface="+mn-cs"/>
              </a:rPr>
              <a:t>clean</a:t>
            </a:r>
            <a:r>
              <a:rPr lang="es-ES" sz="1200" kern="1200" dirty="0">
                <a:solidFill>
                  <a:schemeClr val="tx1"/>
                </a:solidFill>
                <a:effectLst/>
                <a:latin typeface="+mn-lt"/>
                <a:ea typeface="+mn-ea"/>
                <a:cs typeface="+mn-cs"/>
              </a:rPr>
              <a:t>- up más exhaustivo. En otros casos no se logró la precisión y exactitud requerida</a:t>
            </a:r>
            <a:endParaRPr lang="es-ES" dirty="0"/>
          </a:p>
        </p:txBody>
      </p:sp>
      <p:sp>
        <p:nvSpPr>
          <p:cNvPr id="4" name="Marcador de número de diapositiva 3"/>
          <p:cNvSpPr>
            <a:spLocks noGrp="1"/>
          </p:cNvSpPr>
          <p:nvPr>
            <p:ph type="sldNum" sz="quarter" idx="10"/>
          </p:nvPr>
        </p:nvSpPr>
        <p:spPr/>
        <p:txBody>
          <a:bodyPr/>
          <a:lstStyle/>
          <a:p>
            <a:fld id="{06420D3E-2A19-4E9D-8F62-9582661DDF14}" type="slidenum">
              <a:rPr lang="es-ES" smtClean="0"/>
              <a:t>7</a:t>
            </a:fld>
            <a:endParaRPr lang="es-ES"/>
          </a:p>
        </p:txBody>
      </p:sp>
    </p:spTree>
    <p:extLst>
      <p:ext uri="{BB962C8B-B14F-4D97-AF65-F5344CB8AC3E}">
        <p14:creationId xmlns:p14="http://schemas.microsoft.com/office/powerpoint/2010/main" val="3019457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 cuanto a la capacidad</a:t>
            </a:r>
            <a:r>
              <a:rPr lang="es-ES" sz="1200" kern="1200" baseline="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de medición, tanto las capacitaciones recibidas como la participación a los ejercicios </a:t>
            </a:r>
            <a:r>
              <a:rPr lang="es-ES" sz="1200" kern="1200" dirty="0" err="1">
                <a:solidFill>
                  <a:schemeClr val="tx1"/>
                </a:solidFill>
                <a:effectLst/>
                <a:latin typeface="+mn-lt"/>
                <a:ea typeface="+mn-ea"/>
                <a:cs typeface="+mn-cs"/>
              </a:rPr>
              <a:t>interlaboratorios</a:t>
            </a:r>
            <a:r>
              <a:rPr lang="es-ES" sz="1200" kern="1200" dirty="0">
                <a:solidFill>
                  <a:schemeClr val="tx1"/>
                </a:solidFill>
                <a:effectLst/>
                <a:latin typeface="+mn-lt"/>
                <a:ea typeface="+mn-ea"/>
                <a:cs typeface="+mn-cs"/>
              </a:rPr>
              <a:t> realizados por UNEP permitieron afianzar y fortalecer las metodologías de ensayo. Muchas determinaciones se dan ya por aprendidas mientras que se sigue trabajando en el avance sobre nuevos </a:t>
            </a:r>
            <a:r>
              <a:rPr lang="es-ES" sz="1200" kern="1200" dirty="0" err="1">
                <a:solidFill>
                  <a:schemeClr val="tx1"/>
                </a:solidFill>
                <a:effectLst/>
                <a:latin typeface="+mn-lt"/>
                <a:ea typeface="+mn-ea"/>
                <a:cs typeface="+mn-cs"/>
              </a:rPr>
              <a:t>analitos</a:t>
            </a:r>
            <a:r>
              <a:rPr lang="es-ES" sz="1200" kern="1200" dirty="0">
                <a:solidFill>
                  <a:schemeClr val="tx1"/>
                </a:solidFill>
                <a:effectLst/>
                <a:latin typeface="+mn-lt"/>
                <a:ea typeface="+mn-ea"/>
                <a:cs typeface="+mn-cs"/>
              </a:rPr>
              <a:t> y nuevas matrices. A medida que las determinaciones se van complejizando, se encontraron limitaciones considerables respecto a la sensibilidad y selectividad del equipamiento y las instalaciones del instituto. En algunos casos estas limitaciones fueron compensadas con el estudio de un </a:t>
            </a:r>
            <a:r>
              <a:rPr lang="es-ES" sz="1200" kern="1200" dirty="0" err="1">
                <a:solidFill>
                  <a:schemeClr val="tx1"/>
                </a:solidFill>
                <a:effectLst/>
                <a:latin typeface="+mn-lt"/>
                <a:ea typeface="+mn-ea"/>
                <a:cs typeface="+mn-cs"/>
              </a:rPr>
              <a:t>clean</a:t>
            </a:r>
            <a:r>
              <a:rPr lang="es-ES" sz="1200" kern="1200" dirty="0">
                <a:solidFill>
                  <a:schemeClr val="tx1"/>
                </a:solidFill>
                <a:effectLst/>
                <a:latin typeface="+mn-lt"/>
                <a:ea typeface="+mn-ea"/>
                <a:cs typeface="+mn-cs"/>
              </a:rPr>
              <a:t>- up más exhaustivo. En otros casos no se logró la precisión y exactitud requerida</a:t>
            </a:r>
            <a:endParaRPr lang="es-ES" dirty="0"/>
          </a:p>
        </p:txBody>
      </p:sp>
      <p:sp>
        <p:nvSpPr>
          <p:cNvPr id="4" name="Marcador de número de diapositiva 3"/>
          <p:cNvSpPr>
            <a:spLocks noGrp="1"/>
          </p:cNvSpPr>
          <p:nvPr>
            <p:ph type="sldNum" sz="quarter" idx="10"/>
          </p:nvPr>
        </p:nvSpPr>
        <p:spPr/>
        <p:txBody>
          <a:bodyPr/>
          <a:lstStyle/>
          <a:p>
            <a:fld id="{06420D3E-2A19-4E9D-8F62-9582661DDF14}" type="slidenum">
              <a:rPr lang="es-ES" smtClean="0"/>
              <a:t>8</a:t>
            </a:fld>
            <a:endParaRPr lang="es-ES"/>
          </a:p>
        </p:txBody>
      </p:sp>
    </p:spTree>
    <p:extLst>
      <p:ext uri="{BB962C8B-B14F-4D97-AF65-F5344CB8AC3E}">
        <p14:creationId xmlns:p14="http://schemas.microsoft.com/office/powerpoint/2010/main" val="3526289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06420D3E-2A19-4E9D-8F62-9582661DDF14}" type="slidenum">
              <a:rPr lang="es-ES" smtClean="0"/>
              <a:t>9</a:t>
            </a:fld>
            <a:endParaRPr lang="es-ES"/>
          </a:p>
        </p:txBody>
      </p:sp>
    </p:spTree>
    <p:extLst>
      <p:ext uri="{BB962C8B-B14F-4D97-AF65-F5344CB8AC3E}">
        <p14:creationId xmlns:p14="http://schemas.microsoft.com/office/powerpoint/2010/main" val="1976700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06420D3E-2A19-4E9D-8F62-9582661DDF14}" type="slidenum">
              <a:rPr lang="es-ES" smtClean="0"/>
              <a:t>10</a:t>
            </a:fld>
            <a:endParaRPr lang="es-ES"/>
          </a:p>
        </p:txBody>
      </p:sp>
    </p:spTree>
    <p:extLst>
      <p:ext uri="{BB962C8B-B14F-4D97-AF65-F5344CB8AC3E}">
        <p14:creationId xmlns:p14="http://schemas.microsoft.com/office/powerpoint/2010/main" val="231999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26738B40-5DEE-46F4-9AAE-034062B057C5}" type="datetimeFigureOut">
              <a:rPr lang="es-ES" smtClean="0"/>
              <a:t>01/06/2023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66800E7-EE07-42C4-A21F-76CA1E587A6C}" type="slidenum">
              <a:rPr lang="es-ES" smtClean="0"/>
              <a:t>‹Nº›</a:t>
            </a:fld>
            <a:endParaRPr lang="es-ES"/>
          </a:p>
        </p:txBody>
      </p:sp>
    </p:spTree>
    <p:extLst>
      <p:ext uri="{BB962C8B-B14F-4D97-AF65-F5344CB8AC3E}">
        <p14:creationId xmlns:p14="http://schemas.microsoft.com/office/powerpoint/2010/main" val="30300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6738B40-5DEE-46F4-9AAE-034062B057C5}" type="datetimeFigureOut">
              <a:rPr lang="es-ES" smtClean="0"/>
              <a:t>01/06/2023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66800E7-EE07-42C4-A21F-76CA1E587A6C}" type="slidenum">
              <a:rPr lang="es-ES" smtClean="0"/>
              <a:t>‹Nº›</a:t>
            </a:fld>
            <a:endParaRPr lang="es-ES"/>
          </a:p>
        </p:txBody>
      </p:sp>
    </p:spTree>
    <p:extLst>
      <p:ext uri="{BB962C8B-B14F-4D97-AF65-F5344CB8AC3E}">
        <p14:creationId xmlns:p14="http://schemas.microsoft.com/office/powerpoint/2010/main" val="2630741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6738B40-5DEE-46F4-9AAE-034062B057C5}" type="datetimeFigureOut">
              <a:rPr lang="es-ES" smtClean="0"/>
              <a:t>01/06/2023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66800E7-EE07-42C4-A21F-76CA1E587A6C}" type="slidenum">
              <a:rPr lang="es-ES" smtClean="0"/>
              <a:t>‹Nº›</a:t>
            </a:fld>
            <a:endParaRPr lang="es-ES"/>
          </a:p>
        </p:txBody>
      </p:sp>
    </p:spTree>
    <p:extLst>
      <p:ext uri="{BB962C8B-B14F-4D97-AF65-F5344CB8AC3E}">
        <p14:creationId xmlns:p14="http://schemas.microsoft.com/office/powerpoint/2010/main" val="202454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6738B40-5DEE-46F4-9AAE-034062B057C5}" type="datetimeFigureOut">
              <a:rPr lang="es-ES" smtClean="0"/>
              <a:t>01/06/2023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66800E7-EE07-42C4-A21F-76CA1E587A6C}" type="slidenum">
              <a:rPr lang="es-ES" smtClean="0"/>
              <a:t>‹Nº›</a:t>
            </a:fld>
            <a:endParaRPr lang="es-ES"/>
          </a:p>
        </p:txBody>
      </p:sp>
    </p:spTree>
    <p:extLst>
      <p:ext uri="{BB962C8B-B14F-4D97-AF65-F5344CB8AC3E}">
        <p14:creationId xmlns:p14="http://schemas.microsoft.com/office/powerpoint/2010/main" val="347964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26738B40-5DEE-46F4-9AAE-034062B057C5}" type="datetimeFigureOut">
              <a:rPr lang="es-ES" smtClean="0"/>
              <a:t>01/06/2023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66800E7-EE07-42C4-A21F-76CA1E587A6C}" type="slidenum">
              <a:rPr lang="es-ES" smtClean="0"/>
              <a:t>‹Nº›</a:t>
            </a:fld>
            <a:endParaRPr lang="es-ES"/>
          </a:p>
        </p:txBody>
      </p:sp>
    </p:spTree>
    <p:extLst>
      <p:ext uri="{BB962C8B-B14F-4D97-AF65-F5344CB8AC3E}">
        <p14:creationId xmlns:p14="http://schemas.microsoft.com/office/powerpoint/2010/main" val="1513791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26738B40-5DEE-46F4-9AAE-034062B057C5}" type="datetimeFigureOut">
              <a:rPr lang="es-ES" smtClean="0"/>
              <a:t>01/06/2023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66800E7-EE07-42C4-A21F-76CA1E587A6C}" type="slidenum">
              <a:rPr lang="es-ES" smtClean="0"/>
              <a:t>‹Nº›</a:t>
            </a:fld>
            <a:endParaRPr lang="es-ES"/>
          </a:p>
        </p:txBody>
      </p:sp>
    </p:spTree>
    <p:extLst>
      <p:ext uri="{BB962C8B-B14F-4D97-AF65-F5344CB8AC3E}">
        <p14:creationId xmlns:p14="http://schemas.microsoft.com/office/powerpoint/2010/main" val="302457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26738B40-5DEE-46F4-9AAE-034062B057C5}" type="datetimeFigureOut">
              <a:rPr lang="es-ES" smtClean="0"/>
              <a:t>01/06/2023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66800E7-EE07-42C4-A21F-76CA1E587A6C}" type="slidenum">
              <a:rPr lang="es-ES" smtClean="0"/>
              <a:t>‹Nº›</a:t>
            </a:fld>
            <a:endParaRPr lang="es-ES"/>
          </a:p>
        </p:txBody>
      </p:sp>
    </p:spTree>
    <p:extLst>
      <p:ext uri="{BB962C8B-B14F-4D97-AF65-F5344CB8AC3E}">
        <p14:creationId xmlns:p14="http://schemas.microsoft.com/office/powerpoint/2010/main" val="13314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26738B40-5DEE-46F4-9AAE-034062B057C5}" type="datetimeFigureOut">
              <a:rPr lang="es-ES" smtClean="0"/>
              <a:t>01/06/2023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66800E7-EE07-42C4-A21F-76CA1E587A6C}" type="slidenum">
              <a:rPr lang="es-ES" smtClean="0"/>
              <a:t>‹Nº›</a:t>
            </a:fld>
            <a:endParaRPr lang="es-ES"/>
          </a:p>
        </p:txBody>
      </p:sp>
    </p:spTree>
    <p:extLst>
      <p:ext uri="{BB962C8B-B14F-4D97-AF65-F5344CB8AC3E}">
        <p14:creationId xmlns:p14="http://schemas.microsoft.com/office/powerpoint/2010/main" val="2451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6738B40-5DEE-46F4-9AAE-034062B057C5}" type="datetimeFigureOut">
              <a:rPr lang="es-ES" smtClean="0"/>
              <a:t>01/06/2023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66800E7-EE07-42C4-A21F-76CA1E587A6C}" type="slidenum">
              <a:rPr lang="es-ES" smtClean="0"/>
              <a:t>‹Nº›</a:t>
            </a:fld>
            <a:endParaRPr lang="es-ES"/>
          </a:p>
        </p:txBody>
      </p:sp>
    </p:spTree>
    <p:extLst>
      <p:ext uri="{BB962C8B-B14F-4D97-AF65-F5344CB8AC3E}">
        <p14:creationId xmlns:p14="http://schemas.microsoft.com/office/powerpoint/2010/main" val="409729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6738B40-5DEE-46F4-9AAE-034062B057C5}" type="datetimeFigureOut">
              <a:rPr lang="es-ES" smtClean="0"/>
              <a:t>01/06/2023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66800E7-EE07-42C4-A21F-76CA1E587A6C}" type="slidenum">
              <a:rPr lang="es-ES" smtClean="0"/>
              <a:t>‹Nº›</a:t>
            </a:fld>
            <a:endParaRPr lang="es-ES"/>
          </a:p>
        </p:txBody>
      </p:sp>
    </p:spTree>
    <p:extLst>
      <p:ext uri="{BB962C8B-B14F-4D97-AF65-F5344CB8AC3E}">
        <p14:creationId xmlns:p14="http://schemas.microsoft.com/office/powerpoint/2010/main" val="187635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6738B40-5DEE-46F4-9AAE-034062B057C5}" type="datetimeFigureOut">
              <a:rPr lang="es-ES" smtClean="0"/>
              <a:t>01/06/2023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66800E7-EE07-42C4-A21F-76CA1E587A6C}" type="slidenum">
              <a:rPr lang="es-ES" smtClean="0"/>
              <a:t>‹Nº›</a:t>
            </a:fld>
            <a:endParaRPr lang="es-ES"/>
          </a:p>
        </p:txBody>
      </p:sp>
    </p:spTree>
    <p:extLst>
      <p:ext uri="{BB962C8B-B14F-4D97-AF65-F5344CB8AC3E}">
        <p14:creationId xmlns:p14="http://schemas.microsoft.com/office/powerpoint/2010/main" val="92877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38B40-5DEE-46F4-9AAE-034062B057C5}" type="datetimeFigureOut">
              <a:rPr lang="es-ES" smtClean="0"/>
              <a:t>01/06/2023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6800E7-EE07-42C4-A21F-76CA1E587A6C}" type="slidenum">
              <a:rPr lang="es-ES" smtClean="0"/>
              <a:t>‹Nº›</a:t>
            </a:fld>
            <a:endParaRPr lang="es-ES"/>
          </a:p>
        </p:txBody>
      </p:sp>
    </p:spTree>
    <p:extLst>
      <p:ext uri="{BB962C8B-B14F-4D97-AF65-F5344CB8AC3E}">
        <p14:creationId xmlns:p14="http://schemas.microsoft.com/office/powerpoint/2010/main" val="2515790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mailto:acapra@inti.gob.ar" TargetMode="External"/><Relationship Id="rId4" Type="http://schemas.openxmlformats.org/officeDocument/2006/relationships/hyperlink" Target="mailto:metcheverry@inti.gob.a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F09A6B2-A937-9B4D-A91B-21EDFEAE8527}"/>
              </a:ext>
            </a:extLst>
          </p:cNvPr>
          <p:cNvGraphicFramePr>
            <a:graphicFrameLocks noGrp="1"/>
          </p:cNvGraphicFramePr>
          <p:nvPr/>
        </p:nvGraphicFramePr>
        <p:xfrm>
          <a:off x="2091703" y="1490895"/>
          <a:ext cx="8008594" cy="3876210"/>
        </p:xfrm>
        <a:graphic>
          <a:graphicData uri="http://schemas.openxmlformats.org/drawingml/2006/table">
            <a:tbl>
              <a:tblPr firstRow="1" bandRow="1">
                <a:effectLst/>
                <a:tableStyleId>{5C22544A-7EE6-4342-B048-85BDC9FD1C3A}</a:tableStyleId>
              </a:tblPr>
              <a:tblGrid>
                <a:gridCol w="8008594">
                  <a:extLst>
                    <a:ext uri="{9D8B030D-6E8A-4147-A177-3AD203B41FA5}">
                      <a16:colId xmlns:a16="http://schemas.microsoft.com/office/drawing/2014/main" val="1031637976"/>
                    </a:ext>
                  </a:extLst>
                </a:gridCol>
              </a:tblGrid>
              <a:tr h="1961388">
                <a:tc>
                  <a:txBody>
                    <a:bodyPr/>
                    <a:lstStyle/>
                    <a:p>
                      <a:pPr algn="ctr"/>
                      <a:r>
                        <a:rPr kumimoji="0" lang="en-US" sz="3300" b="0" i="0" u="none" strike="noStrike" kern="1200" cap="none" spc="0" normalizeH="0" baseline="0">
                          <a:ln>
                            <a:noFill/>
                          </a:ln>
                          <a:solidFill>
                            <a:schemeClr val="tx1"/>
                          </a:solidFill>
                          <a:effectLst/>
                          <a:uLnTx/>
                          <a:uFillTx/>
                          <a:latin typeface="Roboto" panose="02000000000000000000" pitchFamily="2" charset="0"/>
                          <a:ea typeface="Roboto" panose="02000000000000000000" pitchFamily="2" charset="0"/>
                          <a:cs typeface="+mn-cs"/>
                        </a:rPr>
                        <a:t>Overview of the outputs and outcomes of the UNEP/GEF POPs GMP project</a:t>
                      </a:r>
                    </a:p>
                    <a:p>
                      <a:pPr algn="ctr"/>
                      <a:endParaRPr kumimoji="0" lang="en-US" sz="33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endParaRPr>
                    </a:p>
                    <a:p>
                      <a:pPr algn="ctr"/>
                      <a:r>
                        <a:rPr kumimoji="0" lang="en-US" sz="22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rPr>
                        <a:t>Project country perspective</a:t>
                      </a:r>
                    </a:p>
                  </a:txBody>
                  <a:tcPr marL="83820" marR="83820" marT="41910" marB="41910">
                    <a:lnL w="12700" cmpd="sng">
                      <a:noFill/>
                    </a:lnL>
                    <a:lnR w="12700" cmpd="sng">
                      <a:noFill/>
                    </a:lnR>
                    <a:lnT w="12700" cmpd="sng">
                      <a:noFill/>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12377598"/>
                  </a:ext>
                </a:extLst>
              </a:tr>
              <a:tr h="1626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rPr>
                        <a:t>Final Meeting of the UNEP/GEF GMP of POPs projects in: GRULAC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700" dirty="0">
                          <a:solidFill>
                            <a:schemeClr val="tx1"/>
                          </a:solidFill>
                          <a:latin typeface="Roboto" panose="02000000000000000000" pitchFamily="2" charset="0"/>
                          <a:ea typeface="Roboto" panose="02000000000000000000" pitchFamily="2" charset="0"/>
                        </a:rPr>
                        <a:t>Mexico DF, Mexico 8-9 June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dirty="0">
                        <a:solidFill>
                          <a:schemeClr val="tx1"/>
                        </a:solidFill>
                      </a:endParaRPr>
                    </a:p>
                  </a:txBody>
                  <a:tcPr marL="83820" marR="83820" marT="41910" marB="4191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558981"/>
                  </a:ext>
                </a:extLst>
              </a:tr>
              <a:tr h="288714">
                <a:tc>
                  <a:txBody>
                    <a:bodyPr/>
                    <a:lstStyle/>
                    <a:p>
                      <a:endParaRPr lang="en-US" sz="1000" dirty="0">
                        <a:solidFill>
                          <a:schemeClr val="bg1"/>
                        </a:solidFill>
                        <a:latin typeface="Roboto" panose="02000000000000000000" pitchFamily="2" charset="0"/>
                        <a:ea typeface="Roboto" panose="02000000000000000000" pitchFamily="2" charset="0"/>
                      </a:endParaRPr>
                    </a:p>
                  </a:txBody>
                  <a:tcPr marL="83820" marR="83820" marT="41910" marB="4191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71212888"/>
                  </a:ext>
                </a:extLst>
              </a:tr>
            </a:tbl>
          </a:graphicData>
        </a:graphic>
      </p:graphicFrame>
    </p:spTree>
    <p:extLst>
      <p:ext uri="{BB962C8B-B14F-4D97-AF65-F5344CB8AC3E}">
        <p14:creationId xmlns:p14="http://schemas.microsoft.com/office/powerpoint/2010/main" val="48633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2CBCD4-979F-4F6F-A505-2BDA7FE57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51" y="329786"/>
            <a:ext cx="3693230" cy="946506"/>
          </a:xfrm>
          <a:prstGeom prst="rect">
            <a:avLst/>
          </a:prstGeom>
        </p:spPr>
      </p:pic>
      <p:sp>
        <p:nvSpPr>
          <p:cNvPr id="8" name="Google Shape;1027;g8042508f59_0_0">
            <a:extLst>
              <a:ext uri="{FF2B5EF4-FFF2-40B4-BE49-F238E27FC236}">
                <a16:creationId xmlns:a16="http://schemas.microsoft.com/office/drawing/2014/main" id="{2B31C62F-E5B1-0E4F-ACED-761EB4A28C42}"/>
              </a:ext>
            </a:extLst>
          </p:cNvPr>
          <p:cNvSpPr txBox="1">
            <a:spLocks noGrp="1"/>
          </p:cNvSpPr>
          <p:nvPr>
            <p:ph type="ctrTitle"/>
          </p:nvPr>
        </p:nvSpPr>
        <p:spPr>
          <a:xfrm>
            <a:off x="997527" y="1510145"/>
            <a:ext cx="9781306" cy="40178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000" u="none" strike="noStrike" cap="none" dirty="0">
                <a:latin typeface="Encode Sans" pitchFamily="2" charset="77"/>
                <a:ea typeface="Montserrat"/>
                <a:cs typeface="Montserrat"/>
                <a:sym typeface="Montserrat"/>
              </a:rPr>
              <a:t> </a:t>
            </a:r>
            <a:br>
              <a:rPr lang="es-ES" sz="2000" u="none" strike="noStrike" cap="none" dirty="0">
                <a:latin typeface="Encode Sans" pitchFamily="2" charset="77"/>
                <a:ea typeface="Montserrat"/>
                <a:cs typeface="Montserrat"/>
                <a:sym typeface="Montserrat"/>
              </a:rPr>
            </a:br>
            <a:endParaRPr lang="en-US" sz="3600" b="1" u="none" strike="noStrike" cap="none" dirty="0">
              <a:solidFill>
                <a:srgbClr val="00B0F0"/>
              </a:solidFill>
              <a:latin typeface="Encode Sans Expanded Expanded" pitchFamily="2" charset="77"/>
              <a:ea typeface="Montserrat"/>
              <a:cs typeface="Montserrat"/>
              <a:sym typeface="Montserrat"/>
            </a:endParaRPr>
          </a:p>
        </p:txBody>
      </p:sp>
      <p:pic>
        <p:nvPicPr>
          <p:cNvPr id="10" name="Picture 1">
            <a:extLst>
              <a:ext uri="{FF2B5EF4-FFF2-40B4-BE49-F238E27FC236}">
                <a16:creationId xmlns:a16="http://schemas.microsoft.com/office/drawing/2014/main" id="{2EE856C0-2523-42F4-98B7-643F1FB60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21015" y="212859"/>
            <a:ext cx="4180628" cy="1063433"/>
          </a:xfrm>
          <a:prstGeom prst="rect">
            <a:avLst/>
          </a:prstGeom>
        </p:spPr>
      </p:pic>
      <p:sp>
        <p:nvSpPr>
          <p:cNvPr id="3" name="Rectángulo 2"/>
          <p:cNvSpPr/>
          <p:nvPr/>
        </p:nvSpPr>
        <p:spPr>
          <a:xfrm>
            <a:off x="1267097" y="1510145"/>
            <a:ext cx="9627326" cy="4708981"/>
          </a:xfrm>
          <a:prstGeom prst="rect">
            <a:avLst/>
          </a:prstGeom>
        </p:spPr>
        <p:txBody>
          <a:bodyPr wrap="square">
            <a:spAutoFit/>
          </a:bodyPr>
          <a:lstStyle/>
          <a:p>
            <a:endParaRPr lang="es-ES" sz="2000" b="1" dirty="0"/>
          </a:p>
          <a:p>
            <a:endParaRPr lang="es-ES" sz="2000" dirty="0"/>
          </a:p>
          <a:p>
            <a:r>
              <a:rPr lang="es-ES" sz="2400" b="1" dirty="0" smtClean="0">
                <a:solidFill>
                  <a:srgbClr val="0070C0"/>
                </a:solidFill>
              </a:rPr>
              <a:t>Proyecto</a:t>
            </a:r>
            <a:r>
              <a:rPr lang="es-ES" sz="2400" b="1" dirty="0">
                <a:solidFill>
                  <a:srgbClr val="0070C0"/>
                </a:solidFill>
              </a:rPr>
              <a:t> International </a:t>
            </a:r>
            <a:r>
              <a:rPr lang="es-ES" sz="2400" b="1" dirty="0" err="1">
                <a:solidFill>
                  <a:srgbClr val="0070C0"/>
                </a:solidFill>
              </a:rPr>
              <a:t>Atomic</a:t>
            </a:r>
            <a:r>
              <a:rPr lang="es-ES" sz="2400" b="1" dirty="0">
                <a:solidFill>
                  <a:srgbClr val="0070C0"/>
                </a:solidFill>
              </a:rPr>
              <a:t> </a:t>
            </a:r>
            <a:r>
              <a:rPr lang="es-ES" sz="2400" b="1" dirty="0" err="1">
                <a:solidFill>
                  <a:srgbClr val="0070C0"/>
                </a:solidFill>
              </a:rPr>
              <a:t>Energy</a:t>
            </a:r>
            <a:r>
              <a:rPr lang="es-ES" sz="2400" b="1" dirty="0">
                <a:solidFill>
                  <a:srgbClr val="0070C0"/>
                </a:solidFill>
              </a:rPr>
              <a:t> Agency </a:t>
            </a:r>
            <a:r>
              <a:rPr lang="es-ES" sz="2400" b="1" dirty="0" err="1">
                <a:solidFill>
                  <a:srgbClr val="0070C0"/>
                </a:solidFill>
              </a:rPr>
              <a:t>Technical</a:t>
            </a:r>
            <a:r>
              <a:rPr lang="es-ES" sz="2400" b="1" dirty="0">
                <a:solidFill>
                  <a:srgbClr val="0070C0"/>
                </a:solidFill>
              </a:rPr>
              <a:t> </a:t>
            </a:r>
            <a:r>
              <a:rPr lang="es-ES" sz="2400" b="1" dirty="0" err="1">
                <a:solidFill>
                  <a:srgbClr val="0070C0"/>
                </a:solidFill>
              </a:rPr>
              <a:t>Cooperation</a:t>
            </a:r>
            <a:r>
              <a:rPr lang="es-ES" sz="2400" b="1" dirty="0">
                <a:solidFill>
                  <a:srgbClr val="0070C0"/>
                </a:solidFill>
              </a:rPr>
              <a:t> Project C7-RLA5069-003 “Mejora de la gestión de la contaminación de los contaminantes orgánicos persistentes para reducir el impacto en las personas y el medio ambiente”: </a:t>
            </a:r>
            <a:r>
              <a:rPr lang="es-ES" sz="2400" dirty="0"/>
              <a:t>Diseño, coordinación y ejecución del muestreo realizado en el año 2018 en la localidad de </a:t>
            </a:r>
            <a:r>
              <a:rPr lang="es-ES" sz="2400" dirty="0" err="1"/>
              <a:t>Avia</a:t>
            </a:r>
            <a:r>
              <a:rPr lang="es-ES" sz="2400" dirty="0"/>
              <a:t> </a:t>
            </a:r>
            <a:r>
              <a:rPr lang="es-ES" sz="2400" dirty="0" err="1"/>
              <a:t>Terai</a:t>
            </a:r>
            <a:r>
              <a:rPr lang="es-ES" sz="2400" dirty="0"/>
              <a:t>, Chaco, en el marco del ACUERDO REGIONAL DE COOPERACIÓN PARA LA PROMOCIÓN DE LA CIENCIA Y LA TECNOLOGÍA NUCLEARES EN AMÉRICA LATINA Y EL CARIBE (ARCAL). Se evaluó  los niveles de plaguicidas </a:t>
            </a:r>
            <a:r>
              <a:rPr lang="es-ES" sz="2400" dirty="0" err="1"/>
              <a:t>organoclorados</a:t>
            </a:r>
            <a:r>
              <a:rPr lang="es-ES" sz="2400" dirty="0"/>
              <a:t> y </a:t>
            </a:r>
            <a:r>
              <a:rPr lang="es-ES" sz="2400" dirty="0" err="1"/>
              <a:t>bifenilos</a:t>
            </a:r>
            <a:r>
              <a:rPr lang="es-ES" sz="2400" dirty="0"/>
              <a:t> </a:t>
            </a:r>
            <a:r>
              <a:rPr lang="es-ES" sz="2400" dirty="0" err="1"/>
              <a:t>policlorados</a:t>
            </a:r>
            <a:r>
              <a:rPr lang="es-ES" sz="2400" dirty="0"/>
              <a:t> </a:t>
            </a:r>
            <a:r>
              <a:rPr lang="es-ES" sz="2400" dirty="0" smtClean="0"/>
              <a:t>en agua, suelo, y </a:t>
            </a:r>
            <a:r>
              <a:rPr lang="es-ES" sz="2400" dirty="0"/>
              <a:t>leche materna </a:t>
            </a:r>
            <a:r>
              <a:rPr lang="es-ES" sz="2400" dirty="0" smtClean="0"/>
              <a:t>de </a:t>
            </a:r>
            <a:r>
              <a:rPr lang="es-ES" sz="2400" dirty="0"/>
              <a:t>puérperas residentes de zonas con alta exposición de la Provincia de </a:t>
            </a:r>
            <a:r>
              <a:rPr lang="es-ES" sz="2400" dirty="0" smtClean="0"/>
              <a:t>Chaco.</a:t>
            </a:r>
            <a:endParaRPr lang="es-MX" sz="2400" dirty="0"/>
          </a:p>
          <a:p>
            <a:pPr>
              <a:spcBef>
                <a:spcPts val="40"/>
              </a:spcBef>
              <a:spcAft>
                <a:spcPts val="0"/>
              </a:spcAft>
            </a:pPr>
            <a:r>
              <a:rPr lang="es-ES" sz="2000" dirty="0">
                <a:ea typeface="Calibri" panose="020F0502020204030204" pitchFamily="34" charset="0"/>
              </a:rPr>
              <a:t> </a:t>
            </a:r>
          </a:p>
        </p:txBody>
      </p:sp>
      <p:sp>
        <p:nvSpPr>
          <p:cNvPr id="9" name="CuadroTexto 8"/>
          <p:cNvSpPr txBox="1"/>
          <p:nvPr/>
        </p:nvSpPr>
        <p:spPr>
          <a:xfrm>
            <a:off x="1267097" y="1473659"/>
            <a:ext cx="8482288" cy="830997"/>
          </a:xfrm>
          <a:prstGeom prst="rect">
            <a:avLst/>
          </a:prstGeom>
          <a:noFill/>
        </p:spPr>
        <p:txBody>
          <a:bodyPr wrap="square" rtlCol="0">
            <a:spAutoFit/>
          </a:bodyPr>
          <a:lstStyle/>
          <a:p>
            <a:r>
              <a:rPr lang="es-ES" sz="2800" b="1" dirty="0">
                <a:solidFill>
                  <a:srgbClr val="0070C0"/>
                </a:solidFill>
              </a:rPr>
              <a:t> Cooperaciones y Sinergias</a:t>
            </a:r>
          </a:p>
          <a:p>
            <a:endParaRPr lang="es-ES" sz="2000" dirty="0"/>
          </a:p>
        </p:txBody>
      </p:sp>
    </p:spTree>
    <p:extLst>
      <p:ext uri="{BB962C8B-B14F-4D97-AF65-F5344CB8AC3E}">
        <p14:creationId xmlns:p14="http://schemas.microsoft.com/office/powerpoint/2010/main" val="3451827543"/>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2CBCD4-979F-4F6F-A505-2BDA7FE57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51" y="329786"/>
            <a:ext cx="3693230" cy="946506"/>
          </a:xfrm>
          <a:prstGeom prst="rect">
            <a:avLst/>
          </a:prstGeom>
        </p:spPr>
      </p:pic>
      <p:sp>
        <p:nvSpPr>
          <p:cNvPr id="8" name="Google Shape;1027;g8042508f59_0_0">
            <a:extLst>
              <a:ext uri="{FF2B5EF4-FFF2-40B4-BE49-F238E27FC236}">
                <a16:creationId xmlns:a16="http://schemas.microsoft.com/office/drawing/2014/main" id="{2B31C62F-E5B1-0E4F-ACED-761EB4A28C42}"/>
              </a:ext>
            </a:extLst>
          </p:cNvPr>
          <p:cNvSpPr txBox="1">
            <a:spLocks noGrp="1"/>
          </p:cNvSpPr>
          <p:nvPr>
            <p:ph type="ctrTitle"/>
          </p:nvPr>
        </p:nvSpPr>
        <p:spPr>
          <a:xfrm>
            <a:off x="997527" y="1510145"/>
            <a:ext cx="9781306" cy="40178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000" u="none" strike="noStrike" cap="none" dirty="0">
                <a:latin typeface="Encode Sans" pitchFamily="2" charset="77"/>
                <a:ea typeface="Montserrat"/>
                <a:cs typeface="Montserrat"/>
                <a:sym typeface="Montserrat"/>
              </a:rPr>
              <a:t> </a:t>
            </a:r>
            <a:br>
              <a:rPr lang="es-ES" sz="2000" u="none" strike="noStrike" cap="none" dirty="0">
                <a:latin typeface="Encode Sans" pitchFamily="2" charset="77"/>
                <a:ea typeface="Montserrat"/>
                <a:cs typeface="Montserrat"/>
                <a:sym typeface="Montserrat"/>
              </a:rPr>
            </a:br>
            <a:endParaRPr lang="en-US" sz="3600" b="1" u="none" strike="noStrike" cap="none" dirty="0">
              <a:solidFill>
                <a:srgbClr val="00B0F0"/>
              </a:solidFill>
              <a:latin typeface="Encode Sans Expanded Expanded" pitchFamily="2" charset="77"/>
              <a:ea typeface="Montserrat"/>
              <a:cs typeface="Montserrat"/>
              <a:sym typeface="Montserrat"/>
            </a:endParaRPr>
          </a:p>
        </p:txBody>
      </p:sp>
      <p:pic>
        <p:nvPicPr>
          <p:cNvPr id="10" name="Picture 1">
            <a:extLst>
              <a:ext uri="{FF2B5EF4-FFF2-40B4-BE49-F238E27FC236}">
                <a16:creationId xmlns:a16="http://schemas.microsoft.com/office/drawing/2014/main" id="{2EE856C0-2523-42F4-98B7-643F1FB60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21015" y="212859"/>
            <a:ext cx="4180628" cy="1063433"/>
          </a:xfrm>
          <a:prstGeom prst="rect">
            <a:avLst/>
          </a:prstGeom>
        </p:spPr>
      </p:pic>
      <p:sp>
        <p:nvSpPr>
          <p:cNvPr id="2" name="CuadroTexto 1"/>
          <p:cNvSpPr txBox="1"/>
          <p:nvPr/>
        </p:nvSpPr>
        <p:spPr>
          <a:xfrm>
            <a:off x="1345474" y="1405936"/>
            <a:ext cx="8222894" cy="830997"/>
          </a:xfrm>
          <a:prstGeom prst="rect">
            <a:avLst/>
          </a:prstGeom>
          <a:noFill/>
        </p:spPr>
        <p:txBody>
          <a:bodyPr wrap="square" rtlCol="0">
            <a:spAutoFit/>
          </a:bodyPr>
          <a:lstStyle/>
          <a:p>
            <a:r>
              <a:rPr lang="es-ES" sz="2800" b="1" dirty="0">
                <a:solidFill>
                  <a:srgbClr val="0070C0"/>
                </a:solidFill>
              </a:rPr>
              <a:t>Cooperaciones y Sinergias</a:t>
            </a:r>
          </a:p>
          <a:p>
            <a:endParaRPr lang="es-ES" sz="2000" dirty="0"/>
          </a:p>
        </p:txBody>
      </p:sp>
      <p:sp>
        <p:nvSpPr>
          <p:cNvPr id="3" name="Rectángulo 2"/>
          <p:cNvSpPr/>
          <p:nvPr/>
        </p:nvSpPr>
        <p:spPr>
          <a:xfrm>
            <a:off x="1345474" y="1634560"/>
            <a:ext cx="9558054" cy="4154984"/>
          </a:xfrm>
          <a:prstGeom prst="rect">
            <a:avLst/>
          </a:prstGeom>
        </p:spPr>
        <p:txBody>
          <a:bodyPr wrap="square">
            <a:spAutoFit/>
          </a:bodyPr>
          <a:lstStyle/>
          <a:p>
            <a:endParaRPr lang="es-ES" sz="2400" dirty="0"/>
          </a:p>
          <a:p>
            <a:endParaRPr lang="es-ES" sz="2400" dirty="0"/>
          </a:p>
          <a:p>
            <a:pPr fontAlgn="base"/>
            <a:r>
              <a:rPr lang="es-MX" sz="2400" b="1" dirty="0">
                <a:solidFill>
                  <a:srgbClr val="0070C0"/>
                </a:solidFill>
              </a:rPr>
              <a:t>1- Mesa Interministerial de Sustancias y Productos químicos:</a:t>
            </a:r>
          </a:p>
          <a:p>
            <a:pPr fontAlgn="base"/>
            <a:r>
              <a:rPr lang="es-MX" sz="2400" dirty="0"/>
              <a:t>articula y consensua acciones orientadas a la gestión de productos químicos con enfoque de riesgo. </a:t>
            </a:r>
            <a:r>
              <a:rPr lang="es-MX" sz="2400" b="1" dirty="0"/>
              <a:t>INTI</a:t>
            </a:r>
            <a:r>
              <a:rPr lang="es-MX" sz="2400" dirty="0"/>
              <a:t> participa como referente técnico en las temáticas</a:t>
            </a:r>
          </a:p>
          <a:p>
            <a:pPr fontAlgn="base"/>
            <a:endParaRPr lang="es-MX" sz="2400" dirty="0"/>
          </a:p>
          <a:p>
            <a:pPr fontAlgn="base"/>
            <a:r>
              <a:rPr lang="es-MX" sz="2400" b="1" dirty="0">
                <a:solidFill>
                  <a:srgbClr val="0070C0"/>
                </a:solidFill>
              </a:rPr>
              <a:t>2- Proyecto PNUD ARG 20/G27 “Gestión ambientalmente racional de </a:t>
            </a:r>
            <a:r>
              <a:rPr lang="es-MX" sz="2400" b="1" dirty="0" err="1">
                <a:solidFill>
                  <a:srgbClr val="0070C0"/>
                </a:solidFill>
              </a:rPr>
              <a:t>COPs</a:t>
            </a:r>
            <a:r>
              <a:rPr lang="es-MX" sz="2400" b="1" dirty="0">
                <a:solidFill>
                  <a:srgbClr val="0070C0"/>
                </a:solidFill>
              </a:rPr>
              <a:t>, mercurio y otras sustancias peligrosas en Argentina</a:t>
            </a:r>
            <a:r>
              <a:rPr lang="es-MX" sz="2400" dirty="0">
                <a:solidFill>
                  <a:srgbClr val="0070C0"/>
                </a:solidFill>
              </a:rPr>
              <a:t>”, </a:t>
            </a:r>
            <a:r>
              <a:rPr lang="es-MX" sz="2400" dirty="0"/>
              <a:t>que ejecuta </a:t>
            </a:r>
            <a:r>
              <a:rPr lang="es-MX" sz="2400" dirty="0" smtClean="0"/>
              <a:t>MADYS: </a:t>
            </a:r>
            <a:r>
              <a:rPr lang="es-MX" sz="2400" dirty="0"/>
              <a:t>  </a:t>
            </a:r>
            <a:r>
              <a:rPr lang="es-MX" sz="2400" dirty="0" smtClean="0"/>
              <a:t>Dictado capacitaciones </a:t>
            </a:r>
            <a:r>
              <a:rPr lang="es-MX" sz="2400" dirty="0"/>
              <a:t>en SGA y Gestión de </a:t>
            </a:r>
            <a:r>
              <a:rPr lang="es-MX" sz="2400" dirty="0" smtClean="0"/>
              <a:t>PCB. Organización de ensayos de aptitud.</a:t>
            </a:r>
            <a:endParaRPr lang="es-MX" sz="2400" dirty="0"/>
          </a:p>
        </p:txBody>
      </p:sp>
    </p:spTree>
    <p:extLst>
      <p:ext uri="{BB962C8B-B14F-4D97-AF65-F5344CB8AC3E}">
        <p14:creationId xmlns:p14="http://schemas.microsoft.com/office/powerpoint/2010/main" val="901657657"/>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2CBCD4-979F-4F6F-A505-2BDA7FE57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51" y="329786"/>
            <a:ext cx="3693230" cy="946506"/>
          </a:xfrm>
          <a:prstGeom prst="rect">
            <a:avLst/>
          </a:prstGeom>
        </p:spPr>
      </p:pic>
      <p:sp>
        <p:nvSpPr>
          <p:cNvPr id="8" name="Google Shape;1027;g8042508f59_0_0">
            <a:extLst>
              <a:ext uri="{FF2B5EF4-FFF2-40B4-BE49-F238E27FC236}">
                <a16:creationId xmlns:a16="http://schemas.microsoft.com/office/drawing/2014/main" id="{2B31C62F-E5B1-0E4F-ACED-761EB4A28C42}"/>
              </a:ext>
            </a:extLst>
          </p:cNvPr>
          <p:cNvSpPr txBox="1">
            <a:spLocks noGrp="1"/>
          </p:cNvSpPr>
          <p:nvPr>
            <p:ph type="ctrTitle"/>
          </p:nvPr>
        </p:nvSpPr>
        <p:spPr>
          <a:xfrm>
            <a:off x="1293223" y="1510145"/>
            <a:ext cx="9485610" cy="40178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000" u="none" strike="noStrike" cap="none" dirty="0">
                <a:latin typeface="Encode Sans" pitchFamily="2" charset="77"/>
                <a:ea typeface="Montserrat"/>
                <a:cs typeface="Montserrat"/>
                <a:sym typeface="Montserrat"/>
              </a:rPr>
              <a:t> </a:t>
            </a:r>
            <a:br>
              <a:rPr lang="es-ES" sz="2000" u="none" strike="noStrike" cap="none" dirty="0">
                <a:latin typeface="Encode Sans" pitchFamily="2" charset="77"/>
                <a:ea typeface="Montserrat"/>
                <a:cs typeface="Montserrat"/>
                <a:sym typeface="Montserrat"/>
              </a:rPr>
            </a:br>
            <a:endParaRPr lang="en-US" sz="3600" b="1" u="none" strike="noStrike" cap="none" dirty="0">
              <a:solidFill>
                <a:srgbClr val="00B0F0"/>
              </a:solidFill>
              <a:latin typeface="Encode Sans Expanded Expanded" pitchFamily="2" charset="77"/>
              <a:ea typeface="Montserrat"/>
              <a:cs typeface="Montserrat"/>
              <a:sym typeface="Montserrat"/>
            </a:endParaRPr>
          </a:p>
        </p:txBody>
      </p:sp>
      <p:pic>
        <p:nvPicPr>
          <p:cNvPr id="10" name="Picture 1">
            <a:extLst>
              <a:ext uri="{FF2B5EF4-FFF2-40B4-BE49-F238E27FC236}">
                <a16:creationId xmlns:a16="http://schemas.microsoft.com/office/drawing/2014/main" id="{2EE856C0-2523-42F4-98B7-643F1FB60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21015" y="212859"/>
            <a:ext cx="4180628" cy="1063433"/>
          </a:xfrm>
          <a:prstGeom prst="rect">
            <a:avLst/>
          </a:prstGeom>
        </p:spPr>
      </p:pic>
      <p:sp>
        <p:nvSpPr>
          <p:cNvPr id="2" name="CuadroTexto 1"/>
          <p:cNvSpPr txBox="1"/>
          <p:nvPr/>
        </p:nvSpPr>
        <p:spPr>
          <a:xfrm>
            <a:off x="1293223" y="1445124"/>
            <a:ext cx="8418813" cy="523220"/>
          </a:xfrm>
          <a:prstGeom prst="rect">
            <a:avLst/>
          </a:prstGeom>
          <a:noFill/>
        </p:spPr>
        <p:txBody>
          <a:bodyPr wrap="square" lIns="91440" tIns="45720" rIns="91440" bIns="45720" rtlCol="0" anchor="t">
            <a:spAutoFit/>
          </a:bodyPr>
          <a:lstStyle/>
          <a:p>
            <a:r>
              <a:rPr lang="es-ES" sz="2800" b="1" dirty="0">
                <a:solidFill>
                  <a:srgbClr val="0070C0"/>
                </a:solidFill>
              </a:rPr>
              <a:t>Sostenibilidad del Proyecto</a:t>
            </a:r>
          </a:p>
        </p:txBody>
      </p:sp>
      <p:sp>
        <p:nvSpPr>
          <p:cNvPr id="3" name="Rectángulo 2"/>
          <p:cNvSpPr/>
          <p:nvPr/>
        </p:nvSpPr>
        <p:spPr>
          <a:xfrm>
            <a:off x="1293223" y="1992317"/>
            <a:ext cx="8281851" cy="4028795"/>
          </a:xfrm>
          <a:prstGeom prst="rect">
            <a:avLst/>
          </a:prstGeom>
        </p:spPr>
        <p:txBody>
          <a:bodyPr wrap="square">
            <a:spAutoFit/>
          </a:bodyPr>
          <a:lstStyle/>
          <a:p>
            <a:pPr marL="342900" marR="85090" indent="-342900">
              <a:lnSpc>
                <a:spcPct val="105000"/>
              </a:lnSpc>
              <a:spcBef>
                <a:spcPts val="280"/>
              </a:spcBef>
              <a:buClr>
                <a:srgbClr val="666666"/>
              </a:buClr>
              <a:buSzPct val="100000"/>
              <a:buFont typeface="Wingdings" panose="05000000000000000000" pitchFamily="2" charset="2"/>
              <a:buChar char="Ø"/>
              <a:tabLst>
                <a:tab pos="546735" algn="l"/>
                <a:tab pos="547370" algn="l"/>
              </a:tabLst>
            </a:pPr>
            <a:r>
              <a:rPr lang="es-ES" sz="2400" dirty="0"/>
              <a:t>Debido a la estrecha y permanente cooperación de INTI con </a:t>
            </a:r>
            <a:r>
              <a:rPr lang="es-ES" sz="2400" dirty="0" smtClean="0"/>
              <a:t>la Red </a:t>
            </a:r>
            <a:r>
              <a:rPr lang="es-ES" sz="2400" dirty="0"/>
              <a:t>de Centros Regionales a través del CRBAS y el Centro Regional del Convenio de Estocolmo para América Latina y El Caribe (LATU), y el PNUMA, se pudo alcanzar un alto grado de cumplimiento de los objetivos del proyecto.</a:t>
            </a:r>
          </a:p>
          <a:p>
            <a:pPr marL="342900" marR="85090" indent="-342900">
              <a:lnSpc>
                <a:spcPct val="105000"/>
              </a:lnSpc>
              <a:spcBef>
                <a:spcPts val="280"/>
              </a:spcBef>
              <a:buClr>
                <a:srgbClr val="666666"/>
              </a:buClr>
              <a:buSzPct val="100000"/>
              <a:buFont typeface="Wingdings" panose="05000000000000000000" pitchFamily="2" charset="2"/>
              <a:buChar char="Ø"/>
              <a:tabLst>
                <a:tab pos="546735" algn="l"/>
                <a:tab pos="547370" algn="l"/>
              </a:tabLst>
            </a:pPr>
            <a:endParaRPr lang="es-ES" sz="2400" dirty="0"/>
          </a:p>
          <a:p>
            <a:pPr marL="342900" marR="85090" indent="-342900">
              <a:lnSpc>
                <a:spcPct val="105000"/>
              </a:lnSpc>
              <a:spcBef>
                <a:spcPts val="280"/>
              </a:spcBef>
              <a:buClr>
                <a:srgbClr val="666666"/>
              </a:buClr>
              <a:buSzPct val="100000"/>
              <a:buFont typeface="Wingdings" panose="05000000000000000000" pitchFamily="2" charset="2"/>
              <a:buChar char="Ø"/>
              <a:tabLst>
                <a:tab pos="546735" algn="l"/>
                <a:tab pos="547370" algn="l"/>
              </a:tabLst>
            </a:pPr>
            <a:r>
              <a:rPr lang="es-ES" sz="2400" dirty="0">
                <a:ea typeface="Calibri" panose="020F0502020204030204" pitchFamily="34" charset="0"/>
              </a:rPr>
              <a:t>INTI</a:t>
            </a:r>
            <a:r>
              <a:rPr lang="es-ES" sz="2400" spc="-55" dirty="0">
                <a:ea typeface="Calibri" panose="020F0502020204030204" pitchFamily="34" charset="0"/>
              </a:rPr>
              <a:t> </a:t>
            </a:r>
            <a:r>
              <a:rPr lang="es-ES" sz="2400" dirty="0">
                <a:ea typeface="Calibri" panose="020F0502020204030204" pitchFamily="34" charset="0"/>
              </a:rPr>
              <a:t>presentó al Ministerio</a:t>
            </a:r>
            <a:r>
              <a:rPr lang="es-ES" sz="2400" spc="-45" dirty="0">
                <a:ea typeface="Calibri" panose="020F0502020204030204" pitchFamily="34" charset="0"/>
              </a:rPr>
              <a:t> </a:t>
            </a:r>
            <a:r>
              <a:rPr lang="es-ES" sz="2400" dirty="0">
                <a:ea typeface="Calibri" panose="020F0502020204030204" pitchFamily="34" charset="0"/>
              </a:rPr>
              <a:t>de</a:t>
            </a:r>
            <a:r>
              <a:rPr lang="es-ES" sz="2400" spc="-50" dirty="0">
                <a:ea typeface="Calibri" panose="020F0502020204030204" pitchFamily="34" charset="0"/>
              </a:rPr>
              <a:t> </a:t>
            </a:r>
            <a:r>
              <a:rPr lang="es-ES" sz="2400" dirty="0">
                <a:ea typeface="Calibri" panose="020F0502020204030204" pitchFamily="34" charset="0"/>
              </a:rPr>
              <a:t>Ambiente</a:t>
            </a:r>
            <a:r>
              <a:rPr lang="es-ES" sz="2400" spc="-240" dirty="0">
                <a:ea typeface="Calibri" panose="020F0502020204030204" pitchFamily="34" charset="0"/>
              </a:rPr>
              <a:t> </a:t>
            </a:r>
            <a:r>
              <a:rPr lang="es-ES" sz="2400" dirty="0">
                <a:ea typeface="Calibri" panose="020F0502020204030204" pitchFamily="34" charset="0"/>
              </a:rPr>
              <a:t>y Desarrollo Sostenible de Argentina los avances del</a:t>
            </a:r>
            <a:r>
              <a:rPr lang="es-ES" sz="2400" spc="-235" dirty="0">
                <a:ea typeface="Calibri" panose="020F0502020204030204" pitchFamily="34" charset="0"/>
              </a:rPr>
              <a:t> </a:t>
            </a:r>
            <a:r>
              <a:rPr lang="es-ES" sz="2400" dirty="0">
                <a:ea typeface="Calibri" panose="020F0502020204030204" pitchFamily="34" charset="0"/>
              </a:rPr>
              <a:t>proyecto </a:t>
            </a:r>
            <a:endParaRPr lang="es-ES" sz="2400" dirty="0" smtClean="0">
              <a:ea typeface="Calibri" panose="020F0502020204030204" pitchFamily="34" charset="0"/>
            </a:endParaRPr>
          </a:p>
          <a:p>
            <a:pPr marR="85090">
              <a:lnSpc>
                <a:spcPct val="105000"/>
              </a:lnSpc>
              <a:spcBef>
                <a:spcPts val="280"/>
              </a:spcBef>
              <a:buClr>
                <a:srgbClr val="666666"/>
              </a:buClr>
              <a:buSzPct val="100000"/>
              <a:tabLst>
                <a:tab pos="546735" algn="l"/>
                <a:tab pos="547370" algn="l"/>
              </a:tabLst>
            </a:pPr>
            <a:r>
              <a:rPr lang="es-ES" sz="2400" dirty="0">
                <a:ea typeface="Calibri" panose="020F0502020204030204" pitchFamily="34" charset="0"/>
              </a:rPr>
              <a:t> </a:t>
            </a:r>
            <a:r>
              <a:rPr lang="es-ES" sz="2400" dirty="0" smtClean="0">
                <a:ea typeface="Calibri" panose="020F0502020204030204" pitchFamily="34" charset="0"/>
              </a:rPr>
              <a:t>   </a:t>
            </a:r>
            <a:r>
              <a:rPr lang="es-ES" sz="2400" dirty="0" smtClean="0">
                <a:ea typeface="Calibri" panose="020F0502020204030204" pitchFamily="34" charset="0"/>
              </a:rPr>
              <a:t>exponiendo</a:t>
            </a:r>
            <a:r>
              <a:rPr lang="es-ES" sz="2400" spc="-10" dirty="0" smtClean="0">
                <a:ea typeface="Calibri" panose="020F0502020204030204" pitchFamily="34" charset="0"/>
              </a:rPr>
              <a:t> </a:t>
            </a:r>
            <a:r>
              <a:rPr lang="es-ES" sz="2400" dirty="0">
                <a:ea typeface="Calibri" panose="020F0502020204030204" pitchFamily="34" charset="0"/>
              </a:rPr>
              <a:t>la información</a:t>
            </a:r>
            <a:r>
              <a:rPr lang="es-ES" sz="2400" spc="-15" dirty="0">
                <a:ea typeface="Calibri" panose="020F0502020204030204" pitchFamily="34" charset="0"/>
              </a:rPr>
              <a:t> </a:t>
            </a:r>
            <a:r>
              <a:rPr lang="es-ES" sz="2400" dirty="0">
                <a:ea typeface="Calibri" panose="020F0502020204030204" pitchFamily="34" charset="0"/>
              </a:rPr>
              <a:t>obtenida (octubre 2020).</a:t>
            </a:r>
          </a:p>
          <a:p>
            <a:pPr>
              <a:spcBef>
                <a:spcPts val="40"/>
              </a:spcBef>
              <a:spcAft>
                <a:spcPts val="0"/>
              </a:spcAft>
            </a:pPr>
            <a:r>
              <a:rPr lang="es-ES" sz="2400" dirty="0">
                <a:ea typeface="Calibri" panose="020F0502020204030204" pitchFamily="34" charset="0"/>
              </a:rPr>
              <a:t> </a:t>
            </a:r>
          </a:p>
        </p:txBody>
      </p:sp>
      <p:pic>
        <p:nvPicPr>
          <p:cNvPr id="7" name="Imagen 6"/>
          <p:cNvPicPr>
            <a:picLocks noChangeAspect="1"/>
          </p:cNvPicPr>
          <p:nvPr/>
        </p:nvPicPr>
        <p:blipFill>
          <a:blip r:embed="rId5"/>
          <a:stretch>
            <a:fillRect/>
          </a:stretch>
        </p:blipFill>
        <p:spPr>
          <a:xfrm>
            <a:off x="9473932" y="3245628"/>
            <a:ext cx="2609802" cy="3361114"/>
          </a:xfrm>
          <a:prstGeom prst="rect">
            <a:avLst/>
          </a:prstGeom>
        </p:spPr>
      </p:pic>
    </p:spTree>
    <p:extLst>
      <p:ext uri="{BB962C8B-B14F-4D97-AF65-F5344CB8AC3E}">
        <p14:creationId xmlns:p14="http://schemas.microsoft.com/office/powerpoint/2010/main" val="281406053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2CBCD4-979F-4F6F-A505-2BDA7FE57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51" y="329786"/>
            <a:ext cx="3693230" cy="946506"/>
          </a:xfrm>
          <a:prstGeom prst="rect">
            <a:avLst/>
          </a:prstGeom>
        </p:spPr>
      </p:pic>
      <p:sp>
        <p:nvSpPr>
          <p:cNvPr id="8" name="Google Shape;1027;g8042508f59_0_0">
            <a:extLst>
              <a:ext uri="{FF2B5EF4-FFF2-40B4-BE49-F238E27FC236}">
                <a16:creationId xmlns:a16="http://schemas.microsoft.com/office/drawing/2014/main" id="{2B31C62F-E5B1-0E4F-ACED-761EB4A28C42}"/>
              </a:ext>
            </a:extLst>
          </p:cNvPr>
          <p:cNvSpPr txBox="1">
            <a:spLocks noGrp="1"/>
          </p:cNvSpPr>
          <p:nvPr>
            <p:ph type="ctrTitle"/>
          </p:nvPr>
        </p:nvSpPr>
        <p:spPr>
          <a:xfrm>
            <a:off x="997527" y="1510145"/>
            <a:ext cx="9781306" cy="40178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000" u="none" strike="noStrike" cap="none" dirty="0">
                <a:latin typeface="Encode Sans" pitchFamily="2" charset="77"/>
                <a:ea typeface="Montserrat"/>
                <a:cs typeface="Montserrat"/>
                <a:sym typeface="Montserrat"/>
              </a:rPr>
              <a:t> </a:t>
            </a:r>
            <a:endParaRPr lang="en-US" sz="3600" b="1" u="none" strike="noStrike" cap="none" dirty="0">
              <a:solidFill>
                <a:srgbClr val="00B0F0"/>
              </a:solidFill>
              <a:latin typeface="Encode Sans Expanded Expanded" pitchFamily="2" charset="77"/>
              <a:ea typeface="Montserrat"/>
              <a:cs typeface="Montserrat"/>
              <a:sym typeface="Montserrat"/>
            </a:endParaRPr>
          </a:p>
        </p:txBody>
      </p:sp>
      <p:pic>
        <p:nvPicPr>
          <p:cNvPr id="10" name="Picture 1">
            <a:extLst>
              <a:ext uri="{FF2B5EF4-FFF2-40B4-BE49-F238E27FC236}">
                <a16:creationId xmlns:a16="http://schemas.microsoft.com/office/drawing/2014/main" id="{2EE856C0-2523-42F4-98B7-643F1FB60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21015" y="212859"/>
            <a:ext cx="4180628" cy="1063433"/>
          </a:xfrm>
          <a:prstGeom prst="rect">
            <a:avLst/>
          </a:prstGeom>
        </p:spPr>
      </p:pic>
      <p:sp>
        <p:nvSpPr>
          <p:cNvPr id="2" name="CuadroTexto 1"/>
          <p:cNvSpPr txBox="1"/>
          <p:nvPr/>
        </p:nvSpPr>
        <p:spPr>
          <a:xfrm>
            <a:off x="1319349" y="1510145"/>
            <a:ext cx="9752842" cy="4124206"/>
          </a:xfrm>
          <a:prstGeom prst="rect">
            <a:avLst/>
          </a:prstGeom>
          <a:noFill/>
        </p:spPr>
        <p:txBody>
          <a:bodyPr wrap="square" rtlCol="0">
            <a:spAutoFit/>
          </a:bodyPr>
          <a:lstStyle/>
          <a:p>
            <a:r>
              <a:rPr lang="es-ES" sz="2800" b="1" dirty="0">
                <a:solidFill>
                  <a:srgbClr val="0070C0"/>
                </a:solidFill>
              </a:rPr>
              <a:t>INTI: Aspectos positivos</a:t>
            </a:r>
          </a:p>
          <a:p>
            <a:endParaRPr lang="es-ES" dirty="0"/>
          </a:p>
          <a:p>
            <a:pPr marL="342900" indent="-342900">
              <a:buFont typeface="Arial" panose="020B0604020202020204" pitchFamily="34" charset="0"/>
              <a:buChar char="•"/>
            </a:pPr>
            <a:r>
              <a:rPr lang="es-ES" sz="2400" b="1" dirty="0"/>
              <a:t>Antecedentes</a:t>
            </a:r>
          </a:p>
          <a:p>
            <a:pPr marL="342900" indent="-342900">
              <a:buFont typeface="Arial" panose="020B0604020202020204" pitchFamily="34" charset="0"/>
              <a:buChar char="•"/>
            </a:pPr>
            <a:endParaRPr lang="es-ES" sz="2400" dirty="0"/>
          </a:p>
          <a:p>
            <a:pPr marL="342900" indent="-342900">
              <a:buFont typeface="Arial" panose="020B0604020202020204" pitchFamily="34" charset="0"/>
              <a:buChar char="•"/>
            </a:pPr>
            <a:r>
              <a:rPr lang="es-ES" sz="2400" b="1" dirty="0"/>
              <a:t>Grupos de trabajo </a:t>
            </a:r>
            <a:r>
              <a:rPr lang="es-ES" sz="2400" dirty="0"/>
              <a:t>comprometido con el proyecto y consolidados en el tiempo.</a:t>
            </a:r>
          </a:p>
          <a:p>
            <a:pPr marL="342900" indent="-342900">
              <a:buFont typeface="Arial" panose="020B0604020202020204" pitchFamily="34" charset="0"/>
              <a:buChar char="•"/>
            </a:pPr>
            <a:endParaRPr lang="es-ES" sz="2400" dirty="0"/>
          </a:p>
          <a:p>
            <a:pPr marL="342900" indent="-342900">
              <a:buFont typeface="Arial" panose="020B0604020202020204" pitchFamily="34" charset="0"/>
              <a:buChar char="•"/>
            </a:pPr>
            <a:r>
              <a:rPr lang="es-ES" sz="2400" b="1" dirty="0"/>
              <a:t>Presencia en todo el país </a:t>
            </a:r>
            <a:r>
              <a:rPr lang="es-ES" sz="2400" dirty="0"/>
              <a:t>(muestreo)</a:t>
            </a:r>
          </a:p>
          <a:p>
            <a:pPr marL="342900" indent="-342900">
              <a:buFont typeface="Arial" panose="020B0604020202020204" pitchFamily="34" charset="0"/>
              <a:buChar char="•"/>
            </a:pPr>
            <a:endParaRPr lang="es-ES" sz="2400" dirty="0"/>
          </a:p>
          <a:p>
            <a:pPr marL="342900" indent="-342900">
              <a:buFont typeface="Arial" panose="020B0604020202020204" pitchFamily="34" charset="0"/>
              <a:buChar char="•"/>
            </a:pPr>
            <a:r>
              <a:rPr lang="es-ES" sz="2400" b="1" dirty="0"/>
              <a:t>Facilidad de articulación </a:t>
            </a:r>
            <a:r>
              <a:rPr lang="es-ES" sz="2400" dirty="0"/>
              <a:t>con otros organismos del Estado y la comunidad.</a:t>
            </a:r>
          </a:p>
          <a:p>
            <a:pPr marL="342900" indent="-342900">
              <a:buFont typeface="Arial" panose="020B0604020202020204" pitchFamily="34" charset="0"/>
              <a:buChar char="•"/>
            </a:pPr>
            <a:endParaRPr lang="es-ES" sz="2400" dirty="0"/>
          </a:p>
        </p:txBody>
      </p:sp>
    </p:spTree>
    <p:extLst>
      <p:ext uri="{BB962C8B-B14F-4D97-AF65-F5344CB8AC3E}">
        <p14:creationId xmlns:p14="http://schemas.microsoft.com/office/powerpoint/2010/main" val="499066876"/>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2CBCD4-979F-4F6F-A505-2BDA7FE57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51" y="329786"/>
            <a:ext cx="3693230" cy="946506"/>
          </a:xfrm>
          <a:prstGeom prst="rect">
            <a:avLst/>
          </a:prstGeom>
        </p:spPr>
      </p:pic>
      <p:sp>
        <p:nvSpPr>
          <p:cNvPr id="8" name="Google Shape;1027;g8042508f59_0_0">
            <a:extLst>
              <a:ext uri="{FF2B5EF4-FFF2-40B4-BE49-F238E27FC236}">
                <a16:creationId xmlns:a16="http://schemas.microsoft.com/office/drawing/2014/main" id="{2B31C62F-E5B1-0E4F-ACED-761EB4A28C42}"/>
              </a:ext>
            </a:extLst>
          </p:cNvPr>
          <p:cNvSpPr txBox="1">
            <a:spLocks noGrp="1"/>
          </p:cNvSpPr>
          <p:nvPr>
            <p:ph type="ctrTitle"/>
          </p:nvPr>
        </p:nvSpPr>
        <p:spPr>
          <a:xfrm>
            <a:off x="997527" y="1510145"/>
            <a:ext cx="9781306" cy="40178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000" u="none" strike="noStrike" cap="none" dirty="0">
                <a:latin typeface="Encode Sans" pitchFamily="2" charset="77"/>
                <a:ea typeface="Montserrat"/>
                <a:cs typeface="Montserrat"/>
                <a:sym typeface="Montserrat"/>
              </a:rPr>
              <a:t> </a:t>
            </a:r>
            <a:endParaRPr lang="en-US" sz="3600" b="1" u="none" strike="noStrike" cap="none" dirty="0">
              <a:solidFill>
                <a:srgbClr val="00B0F0"/>
              </a:solidFill>
              <a:latin typeface="Encode Sans Expanded Expanded" pitchFamily="2" charset="77"/>
              <a:ea typeface="Montserrat"/>
              <a:cs typeface="Montserrat"/>
              <a:sym typeface="Montserrat"/>
            </a:endParaRPr>
          </a:p>
        </p:txBody>
      </p:sp>
      <p:pic>
        <p:nvPicPr>
          <p:cNvPr id="10" name="Picture 1">
            <a:extLst>
              <a:ext uri="{FF2B5EF4-FFF2-40B4-BE49-F238E27FC236}">
                <a16:creationId xmlns:a16="http://schemas.microsoft.com/office/drawing/2014/main" id="{2EE856C0-2523-42F4-98B7-643F1FB60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21015" y="212859"/>
            <a:ext cx="4180628" cy="1063433"/>
          </a:xfrm>
          <a:prstGeom prst="rect">
            <a:avLst/>
          </a:prstGeom>
        </p:spPr>
      </p:pic>
      <p:sp>
        <p:nvSpPr>
          <p:cNvPr id="2" name="CuadroTexto 1"/>
          <p:cNvSpPr txBox="1"/>
          <p:nvPr/>
        </p:nvSpPr>
        <p:spPr>
          <a:xfrm>
            <a:off x="1205346" y="1510145"/>
            <a:ext cx="8825345" cy="1477328"/>
          </a:xfrm>
          <a:prstGeom prst="rect">
            <a:avLst/>
          </a:prstGeom>
          <a:noFill/>
        </p:spPr>
        <p:txBody>
          <a:bodyPr wrap="square" rtlCol="0">
            <a:spAutoFit/>
          </a:bodyPr>
          <a:lstStyle/>
          <a:p>
            <a:r>
              <a:rPr lang="es-ES" sz="2800" b="1" dirty="0">
                <a:solidFill>
                  <a:srgbClr val="0070C0"/>
                </a:solidFill>
              </a:rPr>
              <a:t>INTI: Aspectos positivos</a:t>
            </a:r>
          </a:p>
          <a:p>
            <a:endParaRPr lang="es-ES" dirty="0"/>
          </a:p>
          <a:p>
            <a:pPr marL="342900" indent="-342900">
              <a:buFont typeface="Arial" panose="020B0604020202020204" pitchFamily="34" charset="0"/>
              <a:buChar char="•"/>
            </a:pPr>
            <a:r>
              <a:rPr lang="es-ES" sz="2400" b="1" dirty="0"/>
              <a:t>Evolución:</a:t>
            </a:r>
          </a:p>
          <a:p>
            <a:endParaRPr lang="es-ES" sz="2000" dirty="0"/>
          </a:p>
        </p:txBody>
      </p:sp>
      <p:pic>
        <p:nvPicPr>
          <p:cNvPr id="3" name="Imagen 2"/>
          <p:cNvPicPr>
            <a:picLocks noChangeAspect="1"/>
          </p:cNvPicPr>
          <p:nvPr/>
        </p:nvPicPr>
        <p:blipFill>
          <a:blip r:embed="rId4"/>
          <a:stretch>
            <a:fillRect/>
          </a:stretch>
        </p:blipFill>
        <p:spPr>
          <a:xfrm>
            <a:off x="3297381" y="2248809"/>
            <a:ext cx="6026727" cy="4322835"/>
          </a:xfrm>
          <a:prstGeom prst="rect">
            <a:avLst/>
          </a:prstGeom>
        </p:spPr>
      </p:pic>
    </p:spTree>
    <p:extLst>
      <p:ext uri="{BB962C8B-B14F-4D97-AF65-F5344CB8AC3E}">
        <p14:creationId xmlns:p14="http://schemas.microsoft.com/office/powerpoint/2010/main" val="2533335511"/>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2CBCD4-979F-4F6F-A505-2BDA7FE57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51" y="329786"/>
            <a:ext cx="3693230" cy="946506"/>
          </a:xfrm>
          <a:prstGeom prst="rect">
            <a:avLst/>
          </a:prstGeom>
        </p:spPr>
      </p:pic>
      <p:sp>
        <p:nvSpPr>
          <p:cNvPr id="8" name="Google Shape;1027;g8042508f59_0_0">
            <a:extLst>
              <a:ext uri="{FF2B5EF4-FFF2-40B4-BE49-F238E27FC236}">
                <a16:creationId xmlns:a16="http://schemas.microsoft.com/office/drawing/2014/main" id="{2B31C62F-E5B1-0E4F-ACED-761EB4A28C42}"/>
              </a:ext>
            </a:extLst>
          </p:cNvPr>
          <p:cNvSpPr txBox="1">
            <a:spLocks noGrp="1"/>
          </p:cNvSpPr>
          <p:nvPr>
            <p:ph type="ctrTitle"/>
          </p:nvPr>
        </p:nvSpPr>
        <p:spPr>
          <a:xfrm>
            <a:off x="997527" y="1510145"/>
            <a:ext cx="9781306" cy="403167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000" u="none" strike="noStrike" cap="none" dirty="0">
                <a:latin typeface="Encode Sans" pitchFamily="2" charset="77"/>
                <a:ea typeface="Montserrat"/>
                <a:cs typeface="Montserrat"/>
                <a:sym typeface="Montserrat"/>
              </a:rPr>
              <a:t> </a:t>
            </a:r>
            <a:endParaRPr lang="en-US" sz="3600" b="1" u="none" strike="noStrike" cap="none" dirty="0">
              <a:solidFill>
                <a:srgbClr val="00B0F0"/>
              </a:solidFill>
              <a:latin typeface="Encode Sans Expanded Expanded" pitchFamily="2" charset="77"/>
              <a:ea typeface="Montserrat"/>
              <a:cs typeface="Montserrat"/>
              <a:sym typeface="Montserrat"/>
            </a:endParaRPr>
          </a:p>
        </p:txBody>
      </p:sp>
      <p:pic>
        <p:nvPicPr>
          <p:cNvPr id="10" name="Picture 1">
            <a:extLst>
              <a:ext uri="{FF2B5EF4-FFF2-40B4-BE49-F238E27FC236}">
                <a16:creationId xmlns:a16="http://schemas.microsoft.com/office/drawing/2014/main" id="{2EE856C0-2523-42F4-98B7-643F1FB60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21015" y="212859"/>
            <a:ext cx="4180628" cy="1063433"/>
          </a:xfrm>
          <a:prstGeom prst="rect">
            <a:avLst/>
          </a:prstGeom>
        </p:spPr>
      </p:pic>
      <p:sp>
        <p:nvSpPr>
          <p:cNvPr id="2" name="CuadroTexto 1"/>
          <p:cNvSpPr txBox="1"/>
          <p:nvPr/>
        </p:nvSpPr>
        <p:spPr>
          <a:xfrm>
            <a:off x="1205346" y="1510145"/>
            <a:ext cx="8825345" cy="800219"/>
          </a:xfrm>
          <a:prstGeom prst="rect">
            <a:avLst/>
          </a:prstGeom>
          <a:noFill/>
        </p:spPr>
        <p:txBody>
          <a:bodyPr wrap="square" rtlCol="0">
            <a:spAutoFit/>
          </a:bodyPr>
          <a:lstStyle/>
          <a:p>
            <a:r>
              <a:rPr lang="es-ES" sz="2800" b="1" dirty="0">
                <a:solidFill>
                  <a:srgbClr val="0070C0"/>
                </a:solidFill>
              </a:rPr>
              <a:t>INTI: Aspectos a mejorar</a:t>
            </a:r>
            <a:endParaRPr lang="es-ES" sz="2800" dirty="0"/>
          </a:p>
          <a:p>
            <a:endParaRPr lang="es-ES" dirty="0"/>
          </a:p>
        </p:txBody>
      </p:sp>
      <p:pic>
        <p:nvPicPr>
          <p:cNvPr id="3" name="Imagen 2"/>
          <p:cNvPicPr>
            <a:picLocks noChangeAspect="1"/>
          </p:cNvPicPr>
          <p:nvPr/>
        </p:nvPicPr>
        <p:blipFill>
          <a:blip r:embed="rId4"/>
          <a:stretch>
            <a:fillRect/>
          </a:stretch>
        </p:blipFill>
        <p:spPr>
          <a:xfrm>
            <a:off x="1382079" y="2544217"/>
            <a:ext cx="5429250" cy="3600450"/>
          </a:xfrm>
          <a:prstGeom prst="rect">
            <a:avLst/>
          </a:prstGeom>
        </p:spPr>
      </p:pic>
      <p:sp>
        <p:nvSpPr>
          <p:cNvPr id="6" name="Rectángulo 5"/>
          <p:cNvSpPr/>
          <p:nvPr/>
        </p:nvSpPr>
        <p:spPr>
          <a:xfrm>
            <a:off x="6771273" y="3149722"/>
            <a:ext cx="3604898" cy="1600438"/>
          </a:xfrm>
          <a:prstGeom prst="rect">
            <a:avLst/>
          </a:prstGeom>
          <a:ln w="19050">
            <a:solidFill>
              <a:srgbClr val="00B0F0"/>
            </a:solidFill>
          </a:ln>
        </p:spPr>
        <p:txBody>
          <a:bodyPr wrap="none">
            <a:spAutoFit/>
          </a:bodyPr>
          <a:lstStyle/>
          <a:p>
            <a:r>
              <a:rPr lang="es-ES" sz="2000" b="1" dirty="0" err="1"/>
              <a:t>Ej</a:t>
            </a:r>
            <a:r>
              <a:rPr lang="es-ES" sz="2000" b="1" dirty="0"/>
              <a:t>: PBDE en Sedimento </a:t>
            </a:r>
          </a:p>
          <a:p>
            <a:r>
              <a:rPr lang="es-ES" sz="2000" b="1" dirty="0"/>
              <a:t>4ta Ronda Interlaboratorio GMP</a:t>
            </a:r>
          </a:p>
          <a:p>
            <a:endParaRPr lang="es-ES" sz="2000" b="1" dirty="0"/>
          </a:p>
          <a:p>
            <a:r>
              <a:rPr lang="es-ES" sz="2000" b="1" dirty="0"/>
              <a:t>                  &lt; 1 </a:t>
            </a:r>
            <a:r>
              <a:rPr lang="es-ES" sz="2000" b="1" dirty="0" err="1"/>
              <a:t>ng</a:t>
            </a:r>
            <a:r>
              <a:rPr lang="es-ES" sz="2000" b="1" dirty="0"/>
              <a:t>/g</a:t>
            </a:r>
          </a:p>
          <a:p>
            <a:endParaRPr lang="es-ES" dirty="0"/>
          </a:p>
        </p:txBody>
      </p:sp>
      <p:sp>
        <p:nvSpPr>
          <p:cNvPr id="12" name="Flecha curvada hacia abajo 11"/>
          <p:cNvSpPr/>
          <p:nvPr/>
        </p:nvSpPr>
        <p:spPr>
          <a:xfrm>
            <a:off x="4288736" y="1771754"/>
            <a:ext cx="4284986" cy="1200327"/>
          </a:xfrm>
          <a:prstGeom prst="curved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286680153"/>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2CBCD4-979F-4F6F-A505-2BDA7FE57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51" y="329786"/>
            <a:ext cx="3693230" cy="946506"/>
          </a:xfrm>
          <a:prstGeom prst="rect">
            <a:avLst/>
          </a:prstGeom>
        </p:spPr>
      </p:pic>
      <p:sp>
        <p:nvSpPr>
          <p:cNvPr id="8" name="Google Shape;1027;g8042508f59_0_0">
            <a:extLst>
              <a:ext uri="{FF2B5EF4-FFF2-40B4-BE49-F238E27FC236}">
                <a16:creationId xmlns:a16="http://schemas.microsoft.com/office/drawing/2014/main" id="{2B31C62F-E5B1-0E4F-ACED-761EB4A28C42}"/>
              </a:ext>
            </a:extLst>
          </p:cNvPr>
          <p:cNvSpPr txBox="1">
            <a:spLocks noGrp="1"/>
          </p:cNvSpPr>
          <p:nvPr>
            <p:ph type="ctrTitle"/>
          </p:nvPr>
        </p:nvSpPr>
        <p:spPr>
          <a:xfrm>
            <a:off x="997527" y="1510145"/>
            <a:ext cx="9781306" cy="40178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000" u="none" strike="noStrike" cap="none" dirty="0">
                <a:latin typeface="Encode Sans" pitchFamily="2" charset="77"/>
                <a:ea typeface="Montserrat"/>
                <a:cs typeface="Montserrat"/>
                <a:sym typeface="Montserrat"/>
              </a:rPr>
              <a:t> </a:t>
            </a:r>
            <a:endParaRPr lang="en-US" sz="3600" b="1" u="none" strike="noStrike" cap="none" dirty="0">
              <a:solidFill>
                <a:srgbClr val="00B0F0"/>
              </a:solidFill>
              <a:latin typeface="Encode Sans Expanded Expanded" pitchFamily="2" charset="77"/>
              <a:ea typeface="Montserrat"/>
              <a:cs typeface="Montserrat"/>
              <a:sym typeface="Montserrat"/>
            </a:endParaRPr>
          </a:p>
        </p:txBody>
      </p:sp>
      <p:pic>
        <p:nvPicPr>
          <p:cNvPr id="10" name="Picture 1">
            <a:extLst>
              <a:ext uri="{FF2B5EF4-FFF2-40B4-BE49-F238E27FC236}">
                <a16:creationId xmlns:a16="http://schemas.microsoft.com/office/drawing/2014/main" id="{2EE856C0-2523-42F4-98B7-643F1FB60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281055" y="212859"/>
            <a:ext cx="5043055" cy="1297286"/>
          </a:xfrm>
          <a:prstGeom prst="rect">
            <a:avLst/>
          </a:prstGeom>
        </p:spPr>
      </p:pic>
      <p:sp>
        <p:nvSpPr>
          <p:cNvPr id="2" name="CuadroTexto 1"/>
          <p:cNvSpPr txBox="1"/>
          <p:nvPr/>
        </p:nvSpPr>
        <p:spPr>
          <a:xfrm>
            <a:off x="1191492" y="1510145"/>
            <a:ext cx="8825345" cy="4924425"/>
          </a:xfrm>
          <a:prstGeom prst="rect">
            <a:avLst/>
          </a:prstGeom>
          <a:noFill/>
        </p:spPr>
        <p:txBody>
          <a:bodyPr wrap="square" lIns="91440" tIns="45720" rIns="91440" bIns="45720" rtlCol="0" anchor="t">
            <a:spAutoFit/>
          </a:bodyPr>
          <a:lstStyle/>
          <a:p>
            <a:r>
              <a:rPr lang="es-ES" sz="2800" b="1" dirty="0">
                <a:solidFill>
                  <a:srgbClr val="0070C0"/>
                </a:solidFill>
              </a:rPr>
              <a:t>INTI: Acciones presentes y futuras</a:t>
            </a:r>
          </a:p>
          <a:p>
            <a:endParaRPr lang="es-ES" sz="2800" dirty="0"/>
          </a:p>
          <a:p>
            <a:pPr marL="342900" indent="-342900">
              <a:buFont typeface="Arial" panose="020B0604020202020204" pitchFamily="34" charset="0"/>
              <a:buChar char="•"/>
            </a:pPr>
            <a:r>
              <a:rPr lang="es-ES" sz="2400" dirty="0"/>
              <a:t>Adquisición equipamiento adecuado para llegar a los límites bajos: Esperando el ingreso de un GC-MS-MS y otros cromatógrafos gaseosos de menor complejidad para este año 2023.</a:t>
            </a:r>
          </a:p>
          <a:p>
            <a:endParaRPr lang="es-ES" sz="2400" dirty="0"/>
          </a:p>
          <a:p>
            <a:pPr marL="342900" indent="-342900">
              <a:buFont typeface="Arial" panose="020B0604020202020204" pitchFamily="34" charset="0"/>
              <a:buChar char="•"/>
            </a:pPr>
            <a:r>
              <a:rPr lang="es-ES" sz="2400" dirty="0"/>
              <a:t>Capacitación.</a:t>
            </a:r>
            <a:endParaRPr lang="es-ES" sz="2400" dirty="0">
              <a:cs typeface="Calibri"/>
            </a:endParaRPr>
          </a:p>
          <a:p>
            <a:endParaRPr lang="es-ES" sz="2400" dirty="0"/>
          </a:p>
          <a:p>
            <a:pPr marL="342900" indent="-342900">
              <a:buFont typeface="Arial" panose="020B0604020202020204" pitchFamily="34" charset="0"/>
              <a:buChar char="•"/>
            </a:pPr>
            <a:r>
              <a:rPr lang="es-ES" sz="2400" dirty="0"/>
              <a:t>Otras matrices: Debemos hacer el mismo recorrido </a:t>
            </a:r>
          </a:p>
          <a:p>
            <a:pPr marL="342900" indent="-342900">
              <a:buFont typeface="Arial" panose="020B0604020202020204" pitchFamily="34" charset="0"/>
              <a:buChar char="•"/>
            </a:pPr>
            <a:endParaRPr lang="es-ES" sz="2400" dirty="0"/>
          </a:p>
          <a:p>
            <a:endParaRPr lang="es-ES" sz="2400" dirty="0"/>
          </a:p>
          <a:p>
            <a:endParaRPr lang="es-ES" sz="2400" dirty="0"/>
          </a:p>
          <a:p>
            <a:endParaRPr lang="es-ES" dirty="0"/>
          </a:p>
        </p:txBody>
      </p:sp>
    </p:spTree>
    <p:extLst>
      <p:ext uri="{BB962C8B-B14F-4D97-AF65-F5344CB8AC3E}">
        <p14:creationId xmlns:p14="http://schemas.microsoft.com/office/powerpoint/2010/main" val="152972907"/>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12604A-34CA-47B2-B0BC-5D1AEACE583B}"/>
              </a:ext>
            </a:extLst>
          </p:cNvPr>
          <p:cNvPicPr>
            <a:picLocks noChangeAspect="1"/>
          </p:cNvPicPr>
          <p:nvPr/>
        </p:nvPicPr>
        <p:blipFill rotWithShape="1">
          <a:blip r:embed="rId3"/>
          <a:srcRect t="9012" r="11111" b="14609"/>
          <a:stretch/>
        </p:blipFill>
        <p:spPr>
          <a:xfrm>
            <a:off x="-107182" y="0"/>
            <a:ext cx="12299182" cy="7045551"/>
          </a:xfrm>
          <a:prstGeom prst="rect">
            <a:avLst/>
          </a:prstGeom>
        </p:spPr>
      </p:pic>
      <p:sp>
        <p:nvSpPr>
          <p:cNvPr id="12" name="TextBox 11">
            <a:extLst>
              <a:ext uri="{FF2B5EF4-FFF2-40B4-BE49-F238E27FC236}">
                <a16:creationId xmlns:a16="http://schemas.microsoft.com/office/drawing/2014/main" id="{6933EA27-0BCC-4809-B344-0BFEEA7ACCED}"/>
              </a:ext>
            </a:extLst>
          </p:cNvPr>
          <p:cNvSpPr txBox="1"/>
          <p:nvPr/>
        </p:nvSpPr>
        <p:spPr>
          <a:xfrm>
            <a:off x="3887075" y="3047191"/>
            <a:ext cx="3907567" cy="1323439"/>
          </a:xfrm>
          <a:prstGeom prst="rect">
            <a:avLst/>
          </a:prstGeom>
          <a:noFill/>
        </p:spPr>
        <p:txBody>
          <a:bodyPr wrap="square" lIns="91440" tIns="45720" rIns="91440" bIns="45720" rtlCol="0" anchor="t">
            <a:spAutoFit/>
          </a:bodyPr>
          <a:lstStyle/>
          <a:p>
            <a:r>
              <a:rPr lang="en-US" sz="4000" b="1" dirty="0" err="1">
                <a:solidFill>
                  <a:schemeClr val="bg1"/>
                </a:solidFill>
                <a:latin typeface="Roboto"/>
                <a:ea typeface="Roboto"/>
                <a:cs typeface="Roboto"/>
              </a:rPr>
              <a:t>Muchas</a:t>
            </a:r>
            <a:r>
              <a:rPr lang="en-US" sz="4000" b="1" dirty="0">
                <a:solidFill>
                  <a:schemeClr val="bg1"/>
                </a:solidFill>
                <a:latin typeface="Roboto"/>
                <a:ea typeface="Roboto"/>
                <a:cs typeface="Roboto"/>
              </a:rPr>
              <a:t> gracias</a:t>
            </a:r>
            <a:endParaRPr lang="en-US" dirty="0">
              <a:solidFill>
                <a:schemeClr val="bg1"/>
              </a:solidFill>
            </a:endParaRPr>
          </a:p>
          <a:p>
            <a:endParaRPr lang="en-US" sz="4000" b="1" dirty="0">
              <a:solidFill>
                <a:schemeClr val="bg1"/>
              </a:solidFill>
              <a:latin typeface="Roboto"/>
              <a:ea typeface="Roboto"/>
              <a:cs typeface="Roboto"/>
            </a:endParaRPr>
          </a:p>
        </p:txBody>
      </p:sp>
      <p:sp>
        <p:nvSpPr>
          <p:cNvPr id="5" name="7 Rectángulo">
            <a:extLst>
              <a:ext uri="{FF2B5EF4-FFF2-40B4-BE49-F238E27FC236}">
                <a16:creationId xmlns:a16="http://schemas.microsoft.com/office/drawing/2014/main" id="{44F6FDE9-B31C-4831-81D7-9B8DA58C3EEC}"/>
              </a:ext>
            </a:extLst>
          </p:cNvPr>
          <p:cNvSpPr/>
          <p:nvPr/>
        </p:nvSpPr>
        <p:spPr>
          <a:xfrm>
            <a:off x="186130" y="4919008"/>
            <a:ext cx="3471470" cy="1631216"/>
          </a:xfrm>
          <a:prstGeom prst="rect">
            <a:avLst/>
          </a:prstGeom>
          <a:solidFill>
            <a:schemeClr val="tx2">
              <a:lumMod val="20000"/>
              <a:lumOff val="80000"/>
            </a:schemeClr>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a:ln>
                  <a:noFill/>
                </a:ln>
                <a:effectLst/>
                <a:uLnTx/>
                <a:uFillTx/>
                <a:latin typeface="Montserrat" panose="02000505000000020004" pitchFamily="2" charset="0"/>
                <a:cs typeface="Arial" panose="020B0604020202020204" pitchFamily="34" charset="0"/>
              </a:rPr>
              <a:t>Lic. Jimena Etcheverry</a:t>
            </a:r>
          </a:p>
          <a:p>
            <a:pPr lvl="0">
              <a:defRPr/>
            </a:pPr>
            <a:r>
              <a:rPr lang="es-AR" sz="2000" dirty="0">
                <a:cs typeface="Arial" panose="020B0604020202020204" pitchFamily="34" charset="0"/>
                <a:hlinkClick r:id="rId4"/>
              </a:rPr>
              <a:t>metcheverry@inti.gob.ar</a:t>
            </a:r>
            <a:endParaRPr lang="es-AR" sz="2000" dirty="0">
              <a:cs typeface="Arial" panose="020B0604020202020204" pitchFamily="34" charset="0"/>
            </a:endParaRPr>
          </a:p>
          <a:p>
            <a:pPr lvl="0">
              <a:defRPr/>
            </a:pPr>
            <a:endParaRPr kumimoji="0" lang="es-AR" sz="2000" b="0" i="0" u="none" strike="noStrike" kern="1200" cap="none" spc="0" normalizeH="0" baseline="0" noProof="0" dirty="0">
              <a:ln>
                <a:noFill/>
              </a:ln>
              <a:effectLst/>
              <a:uLnTx/>
              <a:uFillTx/>
              <a:latin typeface="Montserrat" panose="02000505000000020004"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a:ln>
                  <a:noFill/>
                </a:ln>
                <a:effectLst/>
                <a:uLnTx/>
                <a:uFillTx/>
                <a:latin typeface="Montserrat" panose="02000505000000020004" pitchFamily="2" charset="0"/>
                <a:cs typeface="Arial" panose="020B0604020202020204" pitchFamily="34" charset="0"/>
              </a:rPr>
              <a:t>Lic. Alberto Santos Capra</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2000" dirty="0">
                <a:cs typeface="Arial" panose="020B0604020202020204" pitchFamily="34" charset="0"/>
                <a:hlinkClick r:id="rId5"/>
              </a:rPr>
              <a:t>acapra@inti.gob.ar</a:t>
            </a:r>
            <a:r>
              <a:rPr lang="es-AR" sz="2000" dirty="0">
                <a:cs typeface="Arial" panose="020B0604020202020204" pitchFamily="34" charset="0"/>
              </a:rPr>
              <a:t> </a:t>
            </a:r>
            <a:endParaRPr kumimoji="0" lang="es-AR" sz="2000" b="0" i="0" u="none" strike="noStrike" kern="1200" cap="none" spc="0" normalizeH="0" baseline="0" noProof="0" dirty="0">
              <a:ln>
                <a:noFill/>
              </a:ln>
              <a:effectLst/>
              <a:uLnTx/>
              <a:uFillTx/>
              <a:cs typeface="Arial" panose="020B0604020202020204" pitchFamily="34" charset="0"/>
            </a:endParaRPr>
          </a:p>
        </p:txBody>
      </p:sp>
    </p:spTree>
    <p:extLst>
      <p:ext uri="{BB962C8B-B14F-4D97-AF65-F5344CB8AC3E}">
        <p14:creationId xmlns:p14="http://schemas.microsoft.com/office/powerpoint/2010/main" val="153155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2CBCD4-979F-4F6F-A505-2BDA7FE57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51" y="329786"/>
            <a:ext cx="3693230" cy="946506"/>
          </a:xfrm>
          <a:prstGeom prst="rect">
            <a:avLst/>
          </a:prstGeom>
        </p:spPr>
      </p:pic>
      <p:sp>
        <p:nvSpPr>
          <p:cNvPr id="4" name="7 Rectángulo">
            <a:extLst>
              <a:ext uri="{FF2B5EF4-FFF2-40B4-BE49-F238E27FC236}">
                <a16:creationId xmlns:a16="http://schemas.microsoft.com/office/drawing/2014/main" id="{44F6FDE9-B31C-4831-81D7-9B8DA58C3EEC}"/>
              </a:ext>
            </a:extLst>
          </p:cNvPr>
          <p:cNvSpPr/>
          <p:nvPr/>
        </p:nvSpPr>
        <p:spPr>
          <a:xfrm>
            <a:off x="1422859" y="4661213"/>
            <a:ext cx="4099199" cy="1200329"/>
          </a:xfrm>
          <a:prstGeom prst="rect">
            <a:avLst/>
          </a:prstGeom>
          <a:noFill/>
          <a:ln w="9525">
            <a:noFill/>
            <a:miter lim="800000"/>
            <a:headEnd/>
            <a:tailEnd/>
          </a:ln>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AR" sz="2400" dirty="0" smtClean="0">
                <a:solidFill>
                  <a:srgbClr val="4472C4">
                    <a:lumMod val="50000"/>
                  </a:srgbClr>
                </a:solidFill>
                <a:latin typeface="Montserrat" panose="02000505000000020004" pitchFamily="2" charset="0"/>
                <a:cs typeface="Arial" panose="020B0604020202020204" pitchFamily="34" charset="0"/>
              </a:rPr>
              <a:t>Lic</a:t>
            </a:r>
            <a:r>
              <a:rPr lang="es-AR" sz="2400" dirty="0">
                <a:solidFill>
                  <a:srgbClr val="4472C4">
                    <a:lumMod val="50000"/>
                  </a:srgbClr>
                </a:solidFill>
                <a:latin typeface="Montserrat" panose="02000505000000020004" pitchFamily="2" charset="0"/>
                <a:cs typeface="Arial" panose="020B0604020202020204" pitchFamily="34" charset="0"/>
              </a:rPr>
              <a:t>. Alberto Santos </a:t>
            </a:r>
            <a:r>
              <a:rPr lang="es-AR" sz="2400" dirty="0" err="1" smtClean="0">
                <a:solidFill>
                  <a:srgbClr val="4472C4">
                    <a:lumMod val="50000"/>
                  </a:srgbClr>
                </a:solidFill>
                <a:latin typeface="Montserrat" panose="02000505000000020004" pitchFamily="2" charset="0"/>
                <a:cs typeface="Arial" panose="020B0604020202020204" pitchFamily="34" charset="0"/>
              </a:rPr>
              <a:t>Capra</a:t>
            </a:r>
            <a:endParaRPr lang="es-AR" sz="2400" dirty="0" smtClean="0">
              <a:solidFill>
                <a:srgbClr val="4472C4">
                  <a:lumMod val="50000"/>
                </a:srgbClr>
              </a:solidFill>
              <a:latin typeface="Montserrat" panose="02000505000000020004" pitchFamily="2" charset="0"/>
              <a:cs typeface="Arial" panose="020B0604020202020204" pitchFamily="34" charset="0"/>
            </a:endParaRPr>
          </a:p>
          <a:p>
            <a:pPr>
              <a:defRPr/>
            </a:pPr>
            <a:r>
              <a:rPr lang="es-AR" sz="2400" dirty="0">
                <a:solidFill>
                  <a:srgbClr val="4472C4">
                    <a:lumMod val="50000"/>
                  </a:srgbClr>
                </a:solidFill>
                <a:latin typeface="Montserrat" panose="02000505000000020004" pitchFamily="2" charset="0"/>
                <a:cs typeface="Arial" panose="020B0604020202020204" pitchFamily="34" charset="0"/>
              </a:rPr>
              <a:t>Lic. Jimena Etcheverry</a:t>
            </a:r>
          </a:p>
          <a:p>
            <a:pPr marL="0" marR="0" lvl="0" indent="0" defTabSz="914400" rtl="0" eaLnBrk="1" fontAlgn="auto" latinLnBrk="0" hangingPunct="1">
              <a:lnSpc>
                <a:spcPct val="100000"/>
              </a:lnSpc>
              <a:spcBef>
                <a:spcPts val="0"/>
              </a:spcBef>
              <a:spcAft>
                <a:spcPts val="0"/>
              </a:spcAft>
              <a:buClrTx/>
              <a:buSzTx/>
              <a:buFontTx/>
              <a:buNone/>
              <a:tabLst/>
              <a:defRPr/>
            </a:pPr>
            <a:endParaRPr lang="es-AR" sz="2400" dirty="0">
              <a:solidFill>
                <a:srgbClr val="4472C4">
                  <a:lumMod val="50000"/>
                </a:srgbClr>
              </a:solidFill>
              <a:latin typeface="Montserrat" panose="02000505000000020004" pitchFamily="2" charset="0"/>
              <a:cs typeface="Arial" panose="020B0604020202020204" pitchFamily="34" charset="0"/>
            </a:endParaRPr>
          </a:p>
        </p:txBody>
      </p:sp>
      <p:sp>
        <p:nvSpPr>
          <p:cNvPr id="9" name="4 Rectángulo">
            <a:extLst>
              <a:ext uri="{FF2B5EF4-FFF2-40B4-BE49-F238E27FC236}">
                <a16:creationId xmlns:a16="http://schemas.microsoft.com/office/drawing/2014/main" id="{B7B17E66-52B0-485F-A6DD-7BC41B16B449}"/>
              </a:ext>
            </a:extLst>
          </p:cNvPr>
          <p:cNvSpPr>
            <a:spLocks noChangeArrowheads="1"/>
          </p:cNvSpPr>
          <p:nvPr/>
        </p:nvSpPr>
        <p:spPr bwMode="auto">
          <a:xfrm>
            <a:off x="3631498" y="5607562"/>
            <a:ext cx="51506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altLang="es-AR" sz="2000" b="1" i="0" u="none" strike="noStrike" kern="1200" cap="none" spc="0" normalizeH="0" baseline="0" noProof="0" dirty="0">
                <a:ln>
                  <a:noFill/>
                </a:ln>
                <a:solidFill>
                  <a:srgbClr val="4472C4">
                    <a:lumMod val="50000"/>
                  </a:srgbClr>
                </a:solidFill>
                <a:effectLst/>
                <a:uLnTx/>
                <a:uFillTx/>
                <a:latin typeface="Montserrat" panose="02000505000000020004" pitchFamily="2" charset="0"/>
                <a:cs typeface="Arial" panose="020B0604020202020204" pitchFamily="34" charset="0"/>
              </a:rPr>
              <a:t>Ciudad de México, México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altLang="es-AR" sz="2000" b="1" i="0" u="none" strike="noStrike" kern="1200" cap="none" spc="0" normalizeH="0" baseline="0" noProof="0" dirty="0">
                <a:ln>
                  <a:noFill/>
                </a:ln>
                <a:solidFill>
                  <a:srgbClr val="4472C4">
                    <a:lumMod val="50000"/>
                  </a:srgbClr>
                </a:solidFill>
                <a:effectLst/>
                <a:uLnTx/>
                <a:uFillTx/>
                <a:latin typeface="Montserrat" panose="02000505000000020004" pitchFamily="2" charset="0"/>
                <a:cs typeface="Arial" panose="020B0604020202020204" pitchFamily="34" charset="0"/>
              </a:rPr>
              <a:t>8, 9 </a:t>
            </a:r>
            <a:r>
              <a:rPr lang="es-AR" altLang="es-AR" sz="2000" b="1" dirty="0">
                <a:solidFill>
                  <a:srgbClr val="4472C4">
                    <a:lumMod val="50000"/>
                  </a:srgbClr>
                </a:solidFill>
                <a:latin typeface="Montserrat" panose="02000505000000020004" pitchFamily="2" charset="0"/>
                <a:cs typeface="Arial" panose="020B0604020202020204" pitchFamily="34" charset="0"/>
              </a:rPr>
              <a:t>Junio</a:t>
            </a:r>
            <a:r>
              <a:rPr kumimoji="0" lang="es-AR" altLang="es-AR" sz="2000" b="1" i="0" u="none" strike="noStrike" kern="1200" cap="none" spc="0" normalizeH="0" baseline="0" noProof="0" dirty="0">
                <a:ln>
                  <a:noFill/>
                </a:ln>
                <a:solidFill>
                  <a:srgbClr val="4472C4">
                    <a:lumMod val="50000"/>
                  </a:srgbClr>
                </a:solidFill>
                <a:effectLst/>
                <a:uLnTx/>
                <a:uFillTx/>
                <a:latin typeface="Montserrat" panose="02000505000000020004" pitchFamily="2" charset="0"/>
                <a:cs typeface="Arial" panose="020B0604020202020204" pitchFamily="34" charset="0"/>
              </a:rPr>
              <a:t> 2023</a:t>
            </a:r>
          </a:p>
        </p:txBody>
      </p:sp>
      <p:sp>
        <p:nvSpPr>
          <p:cNvPr id="8" name="Google Shape;1027;g8042508f59_0_0">
            <a:extLst>
              <a:ext uri="{FF2B5EF4-FFF2-40B4-BE49-F238E27FC236}">
                <a16:creationId xmlns:a16="http://schemas.microsoft.com/office/drawing/2014/main" id="{2B31C62F-E5B1-0E4F-ACED-761EB4A28C42}"/>
              </a:ext>
            </a:extLst>
          </p:cNvPr>
          <p:cNvSpPr txBox="1">
            <a:spLocks noGrp="1"/>
          </p:cNvSpPr>
          <p:nvPr>
            <p:ph type="ctrTitle"/>
          </p:nvPr>
        </p:nvSpPr>
        <p:spPr>
          <a:xfrm>
            <a:off x="1422859" y="2123436"/>
            <a:ext cx="9144000" cy="238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000" u="none" strike="noStrike" cap="none" dirty="0" smtClean="0">
                <a:latin typeface="Encode Sans" pitchFamily="2" charset="77"/>
                <a:ea typeface="Montserrat"/>
                <a:cs typeface="Montserrat"/>
                <a:sym typeface="Montserrat"/>
              </a:rPr>
              <a:t>Proyecto</a:t>
            </a:r>
            <a:r>
              <a:rPr lang="es-ES" sz="1600" u="none" strike="noStrike" cap="none" dirty="0">
                <a:latin typeface="Encode Sans" pitchFamily="2" charset="77"/>
                <a:ea typeface="Montserrat"/>
                <a:cs typeface="Montserrat"/>
                <a:sym typeface="Montserrat"/>
              </a:rPr>
              <a:t/>
            </a:r>
            <a:br>
              <a:rPr lang="es-ES" sz="1600" u="none" strike="noStrike" cap="none" dirty="0">
                <a:latin typeface="Encode Sans" pitchFamily="2" charset="77"/>
                <a:ea typeface="Montserrat"/>
                <a:cs typeface="Montserrat"/>
                <a:sym typeface="Montserrat"/>
              </a:rPr>
            </a:br>
            <a:endParaRPr sz="1600" u="none" strike="noStrike" cap="none" dirty="0">
              <a:latin typeface="Encode Sans" pitchFamily="2" charset="77"/>
              <a:ea typeface="Montserrat"/>
              <a:cs typeface="Montserrat"/>
              <a:sym typeface="Montserrat"/>
            </a:endParaRPr>
          </a:p>
          <a:p>
            <a:pPr lvl="0">
              <a:spcBef>
                <a:spcPts val="400"/>
              </a:spcBef>
              <a:buClr>
                <a:srgbClr val="000000"/>
              </a:buClr>
              <a:buSzPts val="3200"/>
            </a:pPr>
            <a:r>
              <a:rPr lang="es-ES" sz="3600" b="1" dirty="0">
                <a:solidFill>
                  <a:srgbClr val="00B0F0"/>
                </a:solidFill>
                <a:latin typeface="Encode Sans Expanded Expanded" pitchFamily="2" charset="77"/>
                <a:ea typeface="Montserrat"/>
                <a:cs typeface="Montserrat"/>
                <a:sym typeface="Montserrat"/>
              </a:rPr>
              <a:t>"Apoyo en la implementación del plan de monitoreo global de </a:t>
            </a:r>
            <a:r>
              <a:rPr lang="es-ES" sz="3600" b="1" dirty="0" err="1">
                <a:solidFill>
                  <a:srgbClr val="00B0F0"/>
                </a:solidFill>
                <a:latin typeface="Encode Sans Expanded Expanded" pitchFamily="2" charset="77"/>
                <a:ea typeface="Montserrat"/>
                <a:cs typeface="Montserrat"/>
                <a:sym typeface="Montserrat"/>
              </a:rPr>
              <a:t>COPs</a:t>
            </a:r>
            <a:r>
              <a:rPr lang="es-ES" sz="3600" b="1" dirty="0">
                <a:solidFill>
                  <a:srgbClr val="00B0F0"/>
                </a:solidFill>
                <a:latin typeface="Encode Sans Expanded Expanded" pitchFamily="2" charset="77"/>
                <a:ea typeface="Montserrat"/>
                <a:cs typeface="Montserrat"/>
                <a:sym typeface="Montserrat"/>
              </a:rPr>
              <a:t> en los países de América Latina y el Caribe”</a:t>
            </a:r>
            <a:endParaRPr lang="en-US" sz="3600" b="1" u="none" strike="noStrike" cap="none" dirty="0">
              <a:solidFill>
                <a:srgbClr val="00B0F0"/>
              </a:solidFill>
              <a:latin typeface="Encode Sans Expanded Expanded" pitchFamily="2" charset="77"/>
              <a:ea typeface="Montserrat"/>
              <a:cs typeface="Montserrat"/>
              <a:sym typeface="Montserrat"/>
            </a:endParaRPr>
          </a:p>
        </p:txBody>
      </p:sp>
      <p:pic>
        <p:nvPicPr>
          <p:cNvPr id="10" name="Picture 1">
            <a:extLst>
              <a:ext uri="{FF2B5EF4-FFF2-40B4-BE49-F238E27FC236}">
                <a16:creationId xmlns:a16="http://schemas.microsoft.com/office/drawing/2014/main" id="{2EE856C0-2523-42F4-98B7-643F1FB60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93673" y="329786"/>
            <a:ext cx="4149534" cy="946506"/>
          </a:xfrm>
          <a:prstGeom prst="rect">
            <a:avLst/>
          </a:prstGeom>
        </p:spPr>
      </p:pic>
    </p:spTree>
    <p:extLst>
      <p:ext uri="{BB962C8B-B14F-4D97-AF65-F5344CB8AC3E}">
        <p14:creationId xmlns:p14="http://schemas.microsoft.com/office/powerpoint/2010/main" val="2097282221"/>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6544306" y="1071037"/>
            <a:ext cx="3914748" cy="5511003"/>
          </a:xfrm>
          <a:prstGeom prst="rect">
            <a:avLst/>
          </a:prstGeom>
        </p:spPr>
      </p:pic>
      <p:pic>
        <p:nvPicPr>
          <p:cNvPr id="5" name="Picture 4">
            <a:extLst>
              <a:ext uri="{FF2B5EF4-FFF2-40B4-BE49-F238E27FC236}">
                <a16:creationId xmlns:a16="http://schemas.microsoft.com/office/drawing/2014/main" id="{3E2CBCD4-979F-4F6F-A505-2BDA7FE57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751" y="329786"/>
            <a:ext cx="3693230" cy="946506"/>
          </a:xfrm>
          <a:prstGeom prst="rect">
            <a:avLst/>
          </a:prstGeom>
        </p:spPr>
      </p:pic>
      <p:sp>
        <p:nvSpPr>
          <p:cNvPr id="8" name="Google Shape;1027;g8042508f59_0_0">
            <a:extLst>
              <a:ext uri="{FF2B5EF4-FFF2-40B4-BE49-F238E27FC236}">
                <a16:creationId xmlns:a16="http://schemas.microsoft.com/office/drawing/2014/main" id="{2B31C62F-E5B1-0E4F-ACED-761EB4A28C42}"/>
              </a:ext>
            </a:extLst>
          </p:cNvPr>
          <p:cNvSpPr txBox="1">
            <a:spLocks noGrp="1"/>
          </p:cNvSpPr>
          <p:nvPr>
            <p:ph type="ctrTitle"/>
          </p:nvPr>
        </p:nvSpPr>
        <p:spPr>
          <a:xfrm>
            <a:off x="997527" y="1510145"/>
            <a:ext cx="9781306" cy="40178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000" u="none" strike="noStrike" cap="none" dirty="0">
                <a:latin typeface="Encode Sans" pitchFamily="2" charset="77"/>
                <a:ea typeface="Montserrat"/>
                <a:cs typeface="Montserrat"/>
                <a:sym typeface="Montserrat"/>
              </a:rPr>
              <a:t> </a:t>
            </a:r>
            <a:endParaRPr lang="en-US" sz="3600" b="1" u="none" strike="noStrike" cap="none" dirty="0">
              <a:solidFill>
                <a:srgbClr val="00B0F0"/>
              </a:solidFill>
              <a:latin typeface="Encode Sans Expanded Expanded" pitchFamily="2" charset="77"/>
              <a:ea typeface="Montserrat"/>
              <a:cs typeface="Montserrat"/>
              <a:sym typeface="Montserrat"/>
            </a:endParaRPr>
          </a:p>
        </p:txBody>
      </p:sp>
      <p:pic>
        <p:nvPicPr>
          <p:cNvPr id="10" name="Picture 1">
            <a:extLst>
              <a:ext uri="{FF2B5EF4-FFF2-40B4-BE49-F238E27FC236}">
                <a16:creationId xmlns:a16="http://schemas.microsoft.com/office/drawing/2014/main" id="{2EE856C0-2523-42F4-98B7-643F1FB603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721015" y="212859"/>
            <a:ext cx="4180628" cy="1063433"/>
          </a:xfrm>
          <a:prstGeom prst="rect">
            <a:avLst/>
          </a:prstGeom>
        </p:spPr>
      </p:pic>
      <p:sp>
        <p:nvSpPr>
          <p:cNvPr id="4" name="AutoShape 2" descr="data:image/png;base64,iVBORw0KGgoAAAANSUhEUgAAAb8AAAG/CAYAAADIE9lyAAAAAXNSR0IArs4c6QAAEMtJREFUeF7t1QERAAAIAjHpX9ogPxswuWPnCBAgQIBATGCxvOISIECAAIEzfk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4AEfSQHA3gtMkAAAAABJRU5ErkJggg=="/>
          <p:cNvSpPr>
            <a:spLocks noChangeAspect="1" noChangeArrowheads="1"/>
          </p:cNvSpPr>
          <p:nvPr/>
        </p:nvSpPr>
        <p:spPr bwMode="auto">
          <a:xfrm>
            <a:off x="-960375" y="-144463"/>
            <a:ext cx="2544754" cy="25447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4" descr="data:image/png;base64,iVBORw0KGgoAAAANSUhEUgAAAb8AAAG/CAYAAADIE9lyAAAAAXNSR0IArs4c6QAAEMtJREFUeF7t1QERAAAIAjHpX9ogPxswuWPnCBAgQIBATGCxvOISIECAAIEzfk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4AEfSQHA3gtMkAAAAABJRU5ErkJggg=="/>
          <p:cNvSpPr>
            <a:spLocks noChangeAspect="1" noChangeArrowheads="1"/>
          </p:cNvSpPr>
          <p:nvPr/>
        </p:nvSpPr>
        <p:spPr bwMode="auto">
          <a:xfrm>
            <a:off x="10071331" y="5400676"/>
            <a:ext cx="1101494" cy="11014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uadroTexto 11"/>
          <p:cNvSpPr txBox="1"/>
          <p:nvPr/>
        </p:nvSpPr>
        <p:spPr>
          <a:xfrm>
            <a:off x="9224414" y="5115555"/>
            <a:ext cx="3108838" cy="954107"/>
          </a:xfrm>
          <a:prstGeom prst="rect">
            <a:avLst/>
          </a:prstGeom>
          <a:noFill/>
        </p:spPr>
        <p:txBody>
          <a:bodyPr wrap="square" rtlCol="0">
            <a:spAutoFit/>
          </a:bodyPr>
          <a:lstStyle/>
          <a:p>
            <a:r>
              <a:rPr lang="es-AR" sz="1400" dirty="0"/>
              <a:t>Por una cuestión de espacio no se incluye el Sector Antártico de la Provincia de Tierra del Fuego</a:t>
            </a:r>
            <a:r>
              <a:rPr lang="es-AR" sz="1400" dirty="0" smtClean="0"/>
              <a:t>,</a:t>
            </a:r>
          </a:p>
          <a:p>
            <a:r>
              <a:rPr lang="es-AR" sz="1400" dirty="0" smtClean="0"/>
              <a:t> </a:t>
            </a:r>
            <a:r>
              <a:rPr lang="es-AR" sz="1400" dirty="0"/>
              <a:t>Antártida e Islas del Atlántico Sur</a:t>
            </a:r>
          </a:p>
        </p:txBody>
      </p:sp>
      <p:sp>
        <p:nvSpPr>
          <p:cNvPr id="13" name="Rectángulo 12"/>
          <p:cNvSpPr/>
          <p:nvPr/>
        </p:nvSpPr>
        <p:spPr>
          <a:xfrm>
            <a:off x="1290953" y="1626228"/>
            <a:ext cx="5253353" cy="4893647"/>
          </a:xfrm>
          <a:prstGeom prst="rect">
            <a:avLst/>
          </a:prstGeom>
        </p:spPr>
        <p:txBody>
          <a:bodyPr wrap="square">
            <a:spAutoFit/>
          </a:bodyPr>
          <a:lstStyle/>
          <a:p>
            <a:r>
              <a:rPr lang="es-AR" sz="2400" dirty="0"/>
              <a:t>El Centro Regional de Basilea para América del Sur para la Capacitación y Transferencia de Tecnología (CRBAS) está ubicado en el Instituto Nacional de Tecnología Industrial (INTI) Buenos Aires, Argentina, desde 1999. </a:t>
            </a:r>
          </a:p>
          <a:p>
            <a:r>
              <a:rPr lang="es-AR" sz="2400" dirty="0"/>
              <a:t>Siendo un referente tecnológico para la región sudamericana, su objetivo es la formación y fortalecimiento de estructuras de control y producción en la región sudamericana (Argentina, Bolivia, Brasil, Colombia, Chile, Ecuador, Paraguay, Perú, Venezuela y Uruguay).</a:t>
            </a:r>
          </a:p>
        </p:txBody>
      </p:sp>
    </p:spTree>
    <p:extLst>
      <p:ext uri="{BB962C8B-B14F-4D97-AF65-F5344CB8AC3E}">
        <p14:creationId xmlns:p14="http://schemas.microsoft.com/office/powerpoint/2010/main" val="3145269811"/>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2CBCD4-979F-4F6F-A505-2BDA7FE57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51" y="329786"/>
            <a:ext cx="3693230" cy="946506"/>
          </a:xfrm>
          <a:prstGeom prst="rect">
            <a:avLst/>
          </a:prstGeom>
        </p:spPr>
      </p:pic>
      <p:sp>
        <p:nvSpPr>
          <p:cNvPr id="8" name="Google Shape;1027;g8042508f59_0_0">
            <a:extLst>
              <a:ext uri="{FF2B5EF4-FFF2-40B4-BE49-F238E27FC236}">
                <a16:creationId xmlns:a16="http://schemas.microsoft.com/office/drawing/2014/main" id="{2B31C62F-E5B1-0E4F-ACED-761EB4A28C42}"/>
              </a:ext>
            </a:extLst>
          </p:cNvPr>
          <p:cNvSpPr txBox="1">
            <a:spLocks noGrp="1"/>
          </p:cNvSpPr>
          <p:nvPr>
            <p:ph type="ctrTitle"/>
          </p:nvPr>
        </p:nvSpPr>
        <p:spPr>
          <a:xfrm>
            <a:off x="997527" y="1510145"/>
            <a:ext cx="9781306" cy="40178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000" u="none" strike="noStrike" cap="none" dirty="0">
                <a:latin typeface="Encode Sans" pitchFamily="2" charset="77"/>
                <a:ea typeface="Montserrat"/>
                <a:cs typeface="Montserrat"/>
                <a:sym typeface="Montserrat"/>
              </a:rPr>
              <a:t> </a:t>
            </a:r>
            <a:endParaRPr lang="en-US" sz="3600" b="1" u="none" strike="noStrike" cap="none" dirty="0">
              <a:solidFill>
                <a:srgbClr val="00B0F0"/>
              </a:solidFill>
              <a:latin typeface="Encode Sans Expanded Expanded" pitchFamily="2" charset="77"/>
              <a:ea typeface="Montserrat"/>
              <a:cs typeface="Montserrat"/>
              <a:sym typeface="Montserrat"/>
            </a:endParaRPr>
          </a:p>
        </p:txBody>
      </p:sp>
      <p:pic>
        <p:nvPicPr>
          <p:cNvPr id="10" name="Picture 1">
            <a:extLst>
              <a:ext uri="{FF2B5EF4-FFF2-40B4-BE49-F238E27FC236}">
                <a16:creationId xmlns:a16="http://schemas.microsoft.com/office/drawing/2014/main" id="{2EE856C0-2523-42F4-98B7-643F1FB60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21015" y="212859"/>
            <a:ext cx="4180628" cy="1063433"/>
          </a:xfrm>
          <a:prstGeom prst="rect">
            <a:avLst/>
          </a:prstGeom>
        </p:spPr>
      </p:pic>
      <p:sp>
        <p:nvSpPr>
          <p:cNvPr id="4" name="AutoShape 2" descr="data:image/png;base64,iVBORw0KGgoAAAANSUhEUgAAAb8AAAG/CAYAAADIE9lyAAAAAXNSR0IArs4c6QAAEMtJREFUeF7t1QERAAAIAjHpX9ogPxswuWPnCBAgQIBATGCxvOISIECAAIEzfk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4AEfSQHA3gtMkAAAAABJRU5ErkJggg=="/>
          <p:cNvSpPr>
            <a:spLocks noChangeAspect="1" noChangeArrowheads="1"/>
          </p:cNvSpPr>
          <p:nvPr/>
        </p:nvSpPr>
        <p:spPr bwMode="auto">
          <a:xfrm>
            <a:off x="-960375" y="-144463"/>
            <a:ext cx="2544754" cy="25447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4" descr="data:image/png;base64,iVBORw0KGgoAAAANSUhEUgAAAb8AAAG/CAYAAADIE9lyAAAAAXNSR0IArs4c6QAAEMtJREFUeF7t1QERAAAIAjHpX9ogPxswuWPnCBAgQIBATGCxvOISIECAAIEzfk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4AEfSQHA3gtMkAAAAABJRU5ErkJggg=="/>
          <p:cNvSpPr>
            <a:spLocks noChangeAspect="1" noChangeArrowheads="1"/>
          </p:cNvSpPr>
          <p:nvPr/>
        </p:nvSpPr>
        <p:spPr bwMode="auto">
          <a:xfrm>
            <a:off x="10071331" y="5400676"/>
            <a:ext cx="1101494" cy="11014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CuadroTexto 13"/>
          <p:cNvSpPr txBox="1"/>
          <p:nvPr/>
        </p:nvSpPr>
        <p:spPr>
          <a:xfrm>
            <a:off x="1332411" y="1510145"/>
            <a:ext cx="8753698" cy="4154984"/>
          </a:xfrm>
          <a:prstGeom prst="rect">
            <a:avLst/>
          </a:prstGeom>
          <a:noFill/>
        </p:spPr>
        <p:txBody>
          <a:bodyPr wrap="square" rtlCol="0">
            <a:spAutoFit/>
          </a:bodyPr>
          <a:lstStyle/>
          <a:p>
            <a:r>
              <a:rPr lang="es-ES" sz="2800" b="1" dirty="0">
                <a:solidFill>
                  <a:srgbClr val="0070C0"/>
                </a:solidFill>
              </a:rPr>
              <a:t>Implementación del Proyecto:</a:t>
            </a:r>
          </a:p>
          <a:p>
            <a:endParaRPr lang="es-ES" sz="1000" dirty="0"/>
          </a:p>
          <a:p>
            <a:pPr marL="342900" indent="-342900">
              <a:buFont typeface="Wingdings" panose="05000000000000000000" pitchFamily="2" charset="2"/>
              <a:buChar char="Ø"/>
            </a:pPr>
            <a:r>
              <a:rPr lang="es-AR" sz="2800" dirty="0"/>
              <a:t>Firma de Memorando de Entendimiento entre el </a:t>
            </a:r>
          </a:p>
          <a:p>
            <a:r>
              <a:rPr lang="es-AR" sz="2800" dirty="0"/>
              <a:t>CRBAS y el Centro Regional del Convenio de Estocolmo para América Latina y El Caribe, con sede en el Laboratorio Tecnológico de Uruguay  (LATU) Montevideo Uruguay, para la cooperación entre las Partes e implementación del Proyecto: agosto 2016</a:t>
            </a:r>
          </a:p>
          <a:p>
            <a:endParaRPr lang="es-AR" sz="1000" dirty="0"/>
          </a:p>
          <a:p>
            <a:pPr marL="342900" indent="-342900">
              <a:buFont typeface="Wingdings" panose="05000000000000000000" pitchFamily="2" charset="2"/>
              <a:buChar char="Ø"/>
            </a:pPr>
            <a:r>
              <a:rPr lang="es-AR" sz="2800" dirty="0"/>
              <a:t>Monto involucrado: 99,164.00 dólares</a:t>
            </a:r>
          </a:p>
          <a:p>
            <a:pPr marL="342900" indent="-342900">
              <a:buFont typeface="Wingdings" panose="05000000000000000000" pitchFamily="2" charset="2"/>
              <a:buChar char="Ø"/>
            </a:pPr>
            <a:endParaRPr lang="es-ES" sz="2000" dirty="0"/>
          </a:p>
        </p:txBody>
      </p:sp>
    </p:spTree>
    <p:extLst>
      <p:ext uri="{BB962C8B-B14F-4D97-AF65-F5344CB8AC3E}">
        <p14:creationId xmlns:p14="http://schemas.microsoft.com/office/powerpoint/2010/main" val="383360940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2CBCD4-979F-4F6F-A505-2BDA7FE57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51" y="329786"/>
            <a:ext cx="3693230" cy="946506"/>
          </a:xfrm>
          <a:prstGeom prst="rect">
            <a:avLst/>
          </a:prstGeom>
        </p:spPr>
      </p:pic>
      <p:sp>
        <p:nvSpPr>
          <p:cNvPr id="8" name="Google Shape;1027;g8042508f59_0_0">
            <a:extLst>
              <a:ext uri="{FF2B5EF4-FFF2-40B4-BE49-F238E27FC236}">
                <a16:creationId xmlns:a16="http://schemas.microsoft.com/office/drawing/2014/main" id="{2B31C62F-E5B1-0E4F-ACED-761EB4A28C42}"/>
              </a:ext>
            </a:extLst>
          </p:cNvPr>
          <p:cNvSpPr txBox="1">
            <a:spLocks noGrp="1"/>
          </p:cNvSpPr>
          <p:nvPr>
            <p:ph type="ctrTitle"/>
          </p:nvPr>
        </p:nvSpPr>
        <p:spPr>
          <a:xfrm>
            <a:off x="997527" y="1510145"/>
            <a:ext cx="9781306" cy="40178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000" u="none" strike="noStrike" cap="none" dirty="0">
                <a:latin typeface="Encode Sans" pitchFamily="2" charset="77"/>
                <a:ea typeface="Montserrat"/>
                <a:cs typeface="Montserrat"/>
                <a:sym typeface="Montserrat"/>
              </a:rPr>
              <a:t> </a:t>
            </a:r>
            <a:endParaRPr lang="en-US" sz="3600" b="1" u="none" strike="noStrike" cap="none" dirty="0">
              <a:solidFill>
                <a:srgbClr val="00B0F0"/>
              </a:solidFill>
              <a:latin typeface="Encode Sans Expanded Expanded" pitchFamily="2" charset="77"/>
              <a:ea typeface="Montserrat"/>
              <a:cs typeface="Montserrat"/>
              <a:sym typeface="Montserrat"/>
            </a:endParaRPr>
          </a:p>
        </p:txBody>
      </p:sp>
      <p:pic>
        <p:nvPicPr>
          <p:cNvPr id="10" name="Picture 1">
            <a:extLst>
              <a:ext uri="{FF2B5EF4-FFF2-40B4-BE49-F238E27FC236}">
                <a16:creationId xmlns:a16="http://schemas.microsoft.com/office/drawing/2014/main" id="{2EE856C0-2523-42F4-98B7-643F1FB60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21015" y="212859"/>
            <a:ext cx="4180628" cy="1063433"/>
          </a:xfrm>
          <a:prstGeom prst="rect">
            <a:avLst/>
          </a:prstGeom>
        </p:spPr>
      </p:pic>
      <p:sp>
        <p:nvSpPr>
          <p:cNvPr id="4" name="AutoShape 2" descr="data:image/png;base64,iVBORw0KGgoAAAANSUhEUgAAAb8AAAG/CAYAAADIE9lyAAAAAXNSR0IArs4c6QAAEMtJREFUeF7t1QERAAAIAjHpX9ogPxswuWPnCBAgQIBATGCxvOISIECAAIEzfk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4AEfSQHA3gtMkAAAAABJRU5ErkJggg=="/>
          <p:cNvSpPr>
            <a:spLocks noChangeAspect="1" noChangeArrowheads="1"/>
          </p:cNvSpPr>
          <p:nvPr/>
        </p:nvSpPr>
        <p:spPr bwMode="auto">
          <a:xfrm>
            <a:off x="-960375" y="-144463"/>
            <a:ext cx="2544754" cy="25447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4" descr="data:image/png;base64,iVBORw0KGgoAAAANSUhEUgAAAb8AAAG/CAYAAADIE9lyAAAAAXNSR0IArs4c6QAAEMtJREFUeF7t1QERAAAIAjHpX9ogPxswuWPnCBAgQIBATGCxvOISIECAAIEzfk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4AEfSQHA3gtMkAAAAABJRU5ErkJggg=="/>
          <p:cNvSpPr>
            <a:spLocks noChangeAspect="1" noChangeArrowheads="1"/>
          </p:cNvSpPr>
          <p:nvPr/>
        </p:nvSpPr>
        <p:spPr bwMode="auto">
          <a:xfrm>
            <a:off x="10071331" y="5400676"/>
            <a:ext cx="1101494" cy="11014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CuadroTexto 13"/>
          <p:cNvSpPr txBox="1"/>
          <p:nvPr/>
        </p:nvSpPr>
        <p:spPr>
          <a:xfrm>
            <a:off x="1260764" y="1510145"/>
            <a:ext cx="8825345" cy="984885"/>
          </a:xfrm>
          <a:prstGeom prst="rect">
            <a:avLst/>
          </a:prstGeom>
          <a:noFill/>
        </p:spPr>
        <p:txBody>
          <a:bodyPr wrap="square" rtlCol="0">
            <a:spAutoFit/>
          </a:bodyPr>
          <a:lstStyle/>
          <a:p>
            <a:r>
              <a:rPr lang="es-ES" sz="2800" b="1" dirty="0">
                <a:solidFill>
                  <a:srgbClr val="0070C0"/>
                </a:solidFill>
              </a:rPr>
              <a:t>Actividades del proyecto:</a:t>
            </a:r>
          </a:p>
          <a:p>
            <a:endParaRPr lang="es-ES" sz="1000" dirty="0"/>
          </a:p>
          <a:p>
            <a:pPr marL="342900" indent="-342900">
              <a:buFont typeface="Wingdings" panose="05000000000000000000" pitchFamily="2" charset="2"/>
              <a:buChar char="Ø"/>
            </a:pPr>
            <a:endParaRPr lang="es-ES" sz="2000" dirty="0"/>
          </a:p>
        </p:txBody>
      </p:sp>
      <p:graphicFrame>
        <p:nvGraphicFramePr>
          <p:cNvPr id="3" name="Tabla 2"/>
          <p:cNvGraphicFramePr>
            <a:graphicFrameLocks noGrp="1"/>
          </p:cNvGraphicFramePr>
          <p:nvPr>
            <p:extLst>
              <p:ext uri="{D42A27DB-BD31-4B8C-83A1-F6EECF244321}">
                <p14:modId xmlns:p14="http://schemas.microsoft.com/office/powerpoint/2010/main" val="3500004695"/>
              </p:ext>
            </p:extLst>
          </p:nvPr>
        </p:nvGraphicFramePr>
        <p:xfrm>
          <a:off x="1260763" y="2181399"/>
          <a:ext cx="8810566" cy="4277584"/>
        </p:xfrm>
        <a:graphic>
          <a:graphicData uri="http://schemas.openxmlformats.org/drawingml/2006/table">
            <a:tbl>
              <a:tblPr firstRow="1" bandRow="1">
                <a:tableStyleId>{5C22544A-7EE6-4342-B048-85BDC9FD1C3A}</a:tableStyleId>
              </a:tblPr>
              <a:tblGrid>
                <a:gridCol w="2262714">
                  <a:extLst>
                    <a:ext uri="{9D8B030D-6E8A-4147-A177-3AD203B41FA5}">
                      <a16:colId xmlns:a16="http://schemas.microsoft.com/office/drawing/2014/main" val="1249860815"/>
                    </a:ext>
                  </a:extLst>
                </a:gridCol>
                <a:gridCol w="4660052">
                  <a:extLst>
                    <a:ext uri="{9D8B030D-6E8A-4147-A177-3AD203B41FA5}">
                      <a16:colId xmlns:a16="http://schemas.microsoft.com/office/drawing/2014/main" val="138005718"/>
                    </a:ext>
                  </a:extLst>
                </a:gridCol>
                <a:gridCol w="1887800">
                  <a:extLst>
                    <a:ext uri="{9D8B030D-6E8A-4147-A177-3AD203B41FA5}">
                      <a16:colId xmlns:a16="http://schemas.microsoft.com/office/drawing/2014/main" val="323781415"/>
                    </a:ext>
                  </a:extLst>
                </a:gridCol>
              </a:tblGrid>
              <a:tr h="467584">
                <a:tc>
                  <a:txBody>
                    <a:bodyPr/>
                    <a:lstStyle/>
                    <a:p>
                      <a:r>
                        <a:rPr lang="es-ES" sz="2000" dirty="0"/>
                        <a:t>Actividad</a:t>
                      </a:r>
                    </a:p>
                  </a:txBody>
                  <a:tcPr/>
                </a:tc>
                <a:tc>
                  <a:txBody>
                    <a:bodyPr/>
                    <a:lstStyle/>
                    <a:p>
                      <a:endParaRPr lang="es-ES" sz="2000" dirty="0"/>
                    </a:p>
                  </a:txBody>
                  <a:tcPr/>
                </a:tc>
                <a:tc>
                  <a:txBody>
                    <a:bodyPr/>
                    <a:lstStyle/>
                    <a:p>
                      <a:r>
                        <a:rPr lang="es-ES" sz="2000" dirty="0"/>
                        <a:t>Observaciones</a:t>
                      </a:r>
                    </a:p>
                  </a:txBody>
                  <a:tcPr/>
                </a:tc>
                <a:extLst>
                  <a:ext uri="{0D108BD9-81ED-4DB2-BD59-A6C34878D82A}">
                    <a16:rowId xmlns:a16="http://schemas.microsoft.com/office/drawing/2014/main" val="2442590042"/>
                  </a:ext>
                </a:extLst>
              </a:tr>
              <a:tr h="630416">
                <a:tc>
                  <a:txBody>
                    <a:bodyPr/>
                    <a:lstStyle/>
                    <a:p>
                      <a:r>
                        <a:rPr lang="es-ES" sz="2000" dirty="0"/>
                        <a:t>Muestreo </a:t>
                      </a:r>
                    </a:p>
                  </a:txBody>
                  <a:tcPr>
                    <a:solidFill>
                      <a:schemeClr val="accent1">
                        <a:lumMod val="20000"/>
                        <a:lumOff val="80000"/>
                      </a:schemeClr>
                    </a:solidFill>
                  </a:tcPr>
                </a:tc>
                <a:tc>
                  <a:txBody>
                    <a:bodyPr/>
                    <a:lstStyle/>
                    <a:p>
                      <a:r>
                        <a:rPr lang="es-ES" sz="2000" dirty="0" smtClean="0"/>
                        <a:t>Aire,</a:t>
                      </a:r>
                      <a:r>
                        <a:rPr lang="es-ES" sz="2000" baseline="0" dirty="0" smtClean="0"/>
                        <a:t> a</a:t>
                      </a:r>
                      <a:r>
                        <a:rPr lang="es-ES" sz="2000" dirty="0" smtClean="0"/>
                        <a:t>gua</a:t>
                      </a:r>
                      <a:r>
                        <a:rPr lang="es-ES" sz="2000" dirty="0"/>
                        <a:t>, sedimento, leche materna, pescado, manteca. </a:t>
                      </a:r>
                    </a:p>
                  </a:txBody>
                  <a:tcPr>
                    <a:solidFill>
                      <a:schemeClr val="accent1">
                        <a:lumMod val="20000"/>
                        <a:lumOff val="80000"/>
                      </a:schemeClr>
                    </a:solidFill>
                  </a:tcPr>
                </a:tc>
                <a:tc>
                  <a:txBody>
                    <a:bodyPr/>
                    <a:lstStyle/>
                    <a:p>
                      <a:r>
                        <a:rPr lang="es-ES" sz="2000" dirty="0"/>
                        <a:t>Completado</a:t>
                      </a:r>
                    </a:p>
                  </a:txBody>
                  <a:tcPr>
                    <a:solidFill>
                      <a:schemeClr val="accent1">
                        <a:lumMod val="20000"/>
                        <a:lumOff val="80000"/>
                      </a:schemeClr>
                    </a:solidFill>
                  </a:tcPr>
                </a:tc>
                <a:extLst>
                  <a:ext uri="{0D108BD9-81ED-4DB2-BD59-A6C34878D82A}">
                    <a16:rowId xmlns:a16="http://schemas.microsoft.com/office/drawing/2014/main" val="1913985716"/>
                  </a:ext>
                </a:extLst>
              </a:tr>
              <a:tr h="630416">
                <a:tc>
                  <a:txBody>
                    <a:bodyPr/>
                    <a:lstStyle/>
                    <a:p>
                      <a:r>
                        <a:rPr lang="es-ES" sz="2000" dirty="0"/>
                        <a:t>Análisis por</a:t>
                      </a:r>
                      <a:r>
                        <a:rPr lang="es-ES" sz="2000" baseline="0" dirty="0"/>
                        <a:t> expertos</a:t>
                      </a:r>
                      <a:endParaRPr lang="es-ES" sz="2000" dirty="0"/>
                    </a:p>
                  </a:txBody>
                  <a:tcPr/>
                </a:tc>
                <a:tc>
                  <a:txBody>
                    <a:bodyPr/>
                    <a:lstStyle/>
                    <a:p>
                      <a:r>
                        <a:rPr lang="es-ES" sz="2000" dirty="0" err="1"/>
                        <a:t>COPs</a:t>
                      </a:r>
                      <a:r>
                        <a:rPr lang="es-ES" sz="2000" dirty="0"/>
                        <a:t> básicos, PFOS, PBDE, PCB, PCB </a:t>
                      </a:r>
                      <a:r>
                        <a:rPr lang="es-ES" sz="2000" dirty="0" err="1"/>
                        <a:t>like</a:t>
                      </a:r>
                      <a:r>
                        <a:rPr lang="es-ES" sz="2000" dirty="0"/>
                        <a:t> </a:t>
                      </a:r>
                      <a:r>
                        <a:rPr lang="es-ES" sz="2000" dirty="0" err="1"/>
                        <a:t>dioxins</a:t>
                      </a:r>
                      <a:r>
                        <a:rPr lang="es-ES" sz="2000" dirty="0"/>
                        <a:t> en las matrices muestreadas.</a:t>
                      </a:r>
                    </a:p>
                  </a:txBody>
                  <a:tcPr/>
                </a:tc>
                <a:tc>
                  <a:txBody>
                    <a:bodyPr/>
                    <a:lstStyle/>
                    <a:p>
                      <a:r>
                        <a:rPr lang="es-ES" sz="2000" dirty="0"/>
                        <a:t>Completado</a:t>
                      </a:r>
                    </a:p>
                  </a:txBody>
                  <a:tcPr/>
                </a:tc>
                <a:extLst>
                  <a:ext uri="{0D108BD9-81ED-4DB2-BD59-A6C34878D82A}">
                    <a16:rowId xmlns:a16="http://schemas.microsoft.com/office/drawing/2014/main" val="3031554520"/>
                  </a:ext>
                </a:extLst>
              </a:tr>
              <a:tr h="589674">
                <a:tc>
                  <a:txBody>
                    <a:bodyPr/>
                    <a:lstStyle/>
                    <a:p>
                      <a:r>
                        <a:rPr lang="es-ES" sz="2000" dirty="0"/>
                        <a:t>Análisis en Argentina</a:t>
                      </a:r>
                    </a:p>
                  </a:txBody>
                  <a:tcPr>
                    <a:solidFill>
                      <a:schemeClr val="accent1">
                        <a:lumMod val="20000"/>
                        <a:lumOff val="80000"/>
                      </a:schemeClr>
                    </a:solidFill>
                  </a:tcPr>
                </a:tc>
                <a:tc>
                  <a:txBody>
                    <a:bodyPr/>
                    <a:lstStyle/>
                    <a:p>
                      <a:r>
                        <a:rPr lang="es-ES" sz="2000" dirty="0"/>
                        <a:t>PFAS en agua</a:t>
                      </a:r>
                    </a:p>
                  </a:txBody>
                  <a:tcPr>
                    <a:solidFill>
                      <a:schemeClr val="accent1">
                        <a:lumMod val="20000"/>
                        <a:lumOff val="80000"/>
                      </a:schemeClr>
                    </a:solidFill>
                  </a:tcPr>
                </a:tc>
                <a:tc>
                  <a:txBody>
                    <a:bodyPr/>
                    <a:lstStyle/>
                    <a:p>
                      <a:r>
                        <a:rPr lang="es-ES" sz="2000" dirty="0"/>
                        <a:t>Completado</a:t>
                      </a:r>
                    </a:p>
                  </a:txBody>
                  <a:tcPr>
                    <a:solidFill>
                      <a:schemeClr val="accent1">
                        <a:lumMod val="20000"/>
                        <a:lumOff val="80000"/>
                      </a:schemeClr>
                    </a:solidFill>
                  </a:tcPr>
                </a:tc>
                <a:extLst>
                  <a:ext uri="{0D108BD9-81ED-4DB2-BD59-A6C34878D82A}">
                    <a16:rowId xmlns:a16="http://schemas.microsoft.com/office/drawing/2014/main" val="3183201344"/>
                  </a:ext>
                </a:extLst>
              </a:tr>
              <a:tr h="630416">
                <a:tc>
                  <a:txBody>
                    <a:bodyPr/>
                    <a:lstStyle/>
                    <a:p>
                      <a:r>
                        <a:rPr lang="es-ES" sz="2000" dirty="0"/>
                        <a:t>Conclusiones</a:t>
                      </a:r>
                    </a:p>
                  </a:txBody>
                  <a:tcPr/>
                </a:tc>
                <a:tc>
                  <a:txBody>
                    <a:bodyPr/>
                    <a:lstStyle/>
                    <a:p>
                      <a:r>
                        <a:rPr lang="es-ES" sz="2000" dirty="0"/>
                        <a:t>Informe nacional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t>Completado</a:t>
                      </a:r>
                    </a:p>
                    <a:p>
                      <a:endParaRPr lang="es-ES" sz="2000" dirty="0"/>
                    </a:p>
                  </a:txBody>
                  <a:tcPr/>
                </a:tc>
                <a:extLst>
                  <a:ext uri="{0D108BD9-81ED-4DB2-BD59-A6C34878D82A}">
                    <a16:rowId xmlns:a16="http://schemas.microsoft.com/office/drawing/2014/main" val="2217589424"/>
                  </a:ext>
                </a:extLst>
              </a:tr>
              <a:tr h="818271">
                <a:tc>
                  <a:txBody>
                    <a:bodyPr/>
                    <a:lstStyle/>
                    <a:p>
                      <a:r>
                        <a:rPr lang="es-ES" sz="2000" dirty="0"/>
                        <a:t>Difusión</a:t>
                      </a:r>
                    </a:p>
                  </a:txBody>
                  <a:tcPr>
                    <a:solidFill>
                      <a:schemeClr val="accent1">
                        <a:lumMod val="20000"/>
                        <a:lumOff val="80000"/>
                      </a:schemeClr>
                    </a:solidFill>
                  </a:tcPr>
                </a:tc>
                <a:tc>
                  <a:txBody>
                    <a:bodyPr/>
                    <a:lstStyle/>
                    <a:p>
                      <a:r>
                        <a:rPr lang="es-ES" sz="2000" dirty="0"/>
                        <a:t>Trabajo y póster Tecno INTI</a:t>
                      </a:r>
                    </a:p>
                    <a:p>
                      <a:r>
                        <a:rPr lang="es-ES" sz="2000" dirty="0"/>
                        <a:t>Reunion informativa al </a:t>
                      </a:r>
                      <a:r>
                        <a:rPr lang="es-ES" sz="2000" dirty="0" err="1"/>
                        <a:t>MAyDS</a:t>
                      </a:r>
                      <a:r>
                        <a:rPr lang="es-ES" sz="2000" dirty="0"/>
                        <a:t> de Argentina</a:t>
                      </a:r>
                    </a:p>
                  </a:txBody>
                  <a:tcPr>
                    <a:solidFill>
                      <a:schemeClr val="accent1">
                        <a:lumMod val="20000"/>
                        <a:lumOff val="80000"/>
                      </a:schemeClr>
                    </a:solidFill>
                  </a:tcPr>
                </a:tc>
                <a:tc>
                  <a:txBody>
                    <a:bodyPr/>
                    <a:lstStyle/>
                    <a:p>
                      <a:r>
                        <a:rPr lang="es-ES" sz="2000" dirty="0"/>
                        <a:t>Adicional</a:t>
                      </a:r>
                    </a:p>
                  </a:txBody>
                  <a:tcPr>
                    <a:solidFill>
                      <a:schemeClr val="accent1">
                        <a:lumMod val="20000"/>
                        <a:lumOff val="80000"/>
                      </a:schemeClr>
                    </a:solidFill>
                  </a:tcPr>
                </a:tc>
                <a:extLst>
                  <a:ext uri="{0D108BD9-81ED-4DB2-BD59-A6C34878D82A}">
                    <a16:rowId xmlns:a16="http://schemas.microsoft.com/office/drawing/2014/main" val="1906237493"/>
                  </a:ext>
                </a:extLst>
              </a:tr>
            </a:tbl>
          </a:graphicData>
        </a:graphic>
      </p:graphicFrame>
    </p:spTree>
    <p:extLst>
      <p:ext uri="{BB962C8B-B14F-4D97-AF65-F5344CB8AC3E}">
        <p14:creationId xmlns:p14="http://schemas.microsoft.com/office/powerpoint/2010/main" val="1975655922"/>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2CBCD4-979F-4F6F-A505-2BDA7FE57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51" y="329786"/>
            <a:ext cx="3693230" cy="946506"/>
          </a:xfrm>
          <a:prstGeom prst="rect">
            <a:avLst/>
          </a:prstGeom>
        </p:spPr>
      </p:pic>
      <p:sp>
        <p:nvSpPr>
          <p:cNvPr id="8" name="Google Shape;1027;g8042508f59_0_0">
            <a:extLst>
              <a:ext uri="{FF2B5EF4-FFF2-40B4-BE49-F238E27FC236}">
                <a16:creationId xmlns:a16="http://schemas.microsoft.com/office/drawing/2014/main" id="{2B31C62F-E5B1-0E4F-ACED-761EB4A28C42}"/>
              </a:ext>
            </a:extLst>
          </p:cNvPr>
          <p:cNvSpPr txBox="1">
            <a:spLocks noGrp="1"/>
          </p:cNvSpPr>
          <p:nvPr>
            <p:ph type="ctrTitle"/>
          </p:nvPr>
        </p:nvSpPr>
        <p:spPr>
          <a:xfrm>
            <a:off x="997527" y="1510145"/>
            <a:ext cx="9781306" cy="40178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000" u="none" strike="noStrike" cap="none" dirty="0">
                <a:latin typeface="Encode Sans" pitchFamily="2" charset="77"/>
                <a:ea typeface="Montserrat"/>
                <a:cs typeface="Montserrat"/>
                <a:sym typeface="Montserrat"/>
              </a:rPr>
              <a:t> </a:t>
            </a:r>
            <a:endParaRPr lang="en-US" sz="3600" b="1" u="none" strike="noStrike" cap="none" dirty="0">
              <a:solidFill>
                <a:srgbClr val="00B0F0"/>
              </a:solidFill>
              <a:latin typeface="Encode Sans Expanded Expanded" pitchFamily="2" charset="77"/>
              <a:ea typeface="Montserrat"/>
              <a:cs typeface="Montserrat"/>
              <a:sym typeface="Montserrat"/>
            </a:endParaRPr>
          </a:p>
        </p:txBody>
      </p:sp>
      <p:pic>
        <p:nvPicPr>
          <p:cNvPr id="10" name="Picture 1">
            <a:extLst>
              <a:ext uri="{FF2B5EF4-FFF2-40B4-BE49-F238E27FC236}">
                <a16:creationId xmlns:a16="http://schemas.microsoft.com/office/drawing/2014/main" id="{2EE856C0-2523-42F4-98B7-643F1FB60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21015" y="212859"/>
            <a:ext cx="4180628" cy="1063433"/>
          </a:xfrm>
          <a:prstGeom prst="rect">
            <a:avLst/>
          </a:prstGeom>
        </p:spPr>
      </p:pic>
      <p:sp>
        <p:nvSpPr>
          <p:cNvPr id="2" name="CuadroTexto 1"/>
          <p:cNvSpPr txBox="1"/>
          <p:nvPr/>
        </p:nvSpPr>
        <p:spPr>
          <a:xfrm>
            <a:off x="1260764" y="1510145"/>
            <a:ext cx="8825345" cy="4862870"/>
          </a:xfrm>
          <a:prstGeom prst="rect">
            <a:avLst/>
          </a:prstGeom>
          <a:noFill/>
        </p:spPr>
        <p:txBody>
          <a:bodyPr wrap="square" lIns="91440" tIns="45720" rIns="91440" bIns="45720" rtlCol="0" anchor="t">
            <a:spAutoFit/>
          </a:bodyPr>
          <a:lstStyle/>
          <a:p>
            <a:r>
              <a:rPr lang="es-ES" sz="2800" b="1" dirty="0">
                <a:solidFill>
                  <a:srgbClr val="0070C0"/>
                </a:solidFill>
              </a:rPr>
              <a:t>Qué nos aportó y transfirió el Proyecto?</a:t>
            </a:r>
            <a:endParaRPr lang="es-ES" sz="2800" b="1" dirty="0">
              <a:solidFill>
                <a:srgbClr val="0070C0"/>
              </a:solidFill>
              <a:cs typeface="Calibri"/>
            </a:endParaRPr>
          </a:p>
          <a:p>
            <a:endParaRPr lang="es-ES" dirty="0"/>
          </a:p>
          <a:p>
            <a:r>
              <a:rPr lang="es-ES" sz="2400" b="1" dirty="0"/>
              <a:t>Muestreo: </a:t>
            </a:r>
          </a:p>
          <a:p>
            <a:pPr marL="342900" indent="-342900">
              <a:buFont typeface="Arial" panose="020B0604020202020204" pitchFamily="34" charset="0"/>
              <a:buChar char="•"/>
            </a:pPr>
            <a:r>
              <a:rPr lang="es-ES" sz="2400" dirty="0"/>
              <a:t>Grupo formado con conocimientos para realizar muestreos</a:t>
            </a:r>
          </a:p>
          <a:p>
            <a:pPr marL="342900" indent="-342900">
              <a:buFont typeface="Arial" panose="020B0604020202020204" pitchFamily="34" charset="0"/>
              <a:buChar char="•"/>
            </a:pPr>
            <a:r>
              <a:rPr lang="es-ES" sz="2400" dirty="0"/>
              <a:t>Mayor articulación con otros actores que son necesarios para poder realizar muestreos (municipios, prefectura, hospitales, etc.).</a:t>
            </a:r>
          </a:p>
          <a:p>
            <a:pPr marL="342900" indent="-342900">
              <a:buFont typeface="Arial" panose="020B0604020202020204" pitchFamily="34" charset="0"/>
              <a:buChar char="•"/>
            </a:pPr>
            <a:r>
              <a:rPr lang="es-ES" sz="2400" dirty="0"/>
              <a:t>Conocimiento de los protocolos y de los aspectos técnicos, legales y éticos.</a:t>
            </a:r>
          </a:p>
          <a:p>
            <a:endParaRPr lang="es-ES" sz="2400" dirty="0"/>
          </a:p>
          <a:p>
            <a:pPr algn="ctr"/>
            <a:r>
              <a:rPr lang="es-ES" sz="2400" b="1" dirty="0">
                <a:solidFill>
                  <a:srgbClr val="0070C0"/>
                </a:solidFill>
              </a:rPr>
              <a:t>En Argentina quedan desarrolladas e instaladas capacidades indispensables para monitoreo ambiental de </a:t>
            </a:r>
            <a:r>
              <a:rPr lang="es-ES" sz="2400" b="1" dirty="0" err="1">
                <a:solidFill>
                  <a:srgbClr val="0070C0"/>
                </a:solidFill>
              </a:rPr>
              <a:t>COPs</a:t>
            </a:r>
            <a:endParaRPr lang="es-ES" sz="2400" b="1" dirty="0">
              <a:solidFill>
                <a:srgbClr val="0070C0"/>
              </a:solidFill>
              <a:cs typeface="Calibri"/>
            </a:endParaRPr>
          </a:p>
          <a:p>
            <a:pPr marL="342900" indent="-342900" algn="ctr">
              <a:buFont typeface="Arial" panose="020B0604020202020204" pitchFamily="34" charset="0"/>
              <a:buChar char="•"/>
            </a:pPr>
            <a:endParaRPr lang="es-ES" sz="2400" dirty="0">
              <a:solidFill>
                <a:srgbClr val="0070C0"/>
              </a:solidFill>
            </a:endParaRPr>
          </a:p>
          <a:p>
            <a:pPr algn="ctr"/>
            <a:endParaRPr lang="es-ES" sz="2400" dirty="0"/>
          </a:p>
        </p:txBody>
      </p:sp>
      <p:sp>
        <p:nvSpPr>
          <p:cNvPr id="3" name="Flecha abajo 2"/>
          <p:cNvSpPr/>
          <p:nvPr/>
        </p:nvSpPr>
        <p:spPr>
          <a:xfrm>
            <a:off x="5117561" y="4244010"/>
            <a:ext cx="774292" cy="5427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AutoShape 2" descr="data:image/png;base64,iVBORw0KGgoAAAANSUhEUgAAAb8AAAG/CAYAAADIE9lyAAAAAXNSR0IArs4c6QAAEMtJREFUeF7t1QERAAAIAjHpX9ogPxswuWPnCBAgQIBATGCxvOISIECAAIEzfk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4AEfSQHA3gtMkAAAAABJRU5ErkJggg=="/>
          <p:cNvSpPr>
            <a:spLocks noChangeAspect="1" noChangeArrowheads="1"/>
          </p:cNvSpPr>
          <p:nvPr/>
        </p:nvSpPr>
        <p:spPr bwMode="auto">
          <a:xfrm>
            <a:off x="-960375" y="-144463"/>
            <a:ext cx="2544754" cy="25447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data:image/png;base64,iVBORw0KGgoAAAANSUhEUgAAAb8AAAG/CAYAAADIE9lyAAAAAXNSR0IArs4c6QAAEMtJREFUeF7t1QERAAAIAjHpX9ogPxswuWPnCBAgQIBATGCxvOISIECAAIEzfk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4AEfSQHA3gtMkAAAAABJRU5ErkJggg=="/>
          <p:cNvSpPr>
            <a:spLocks noChangeAspect="1" noChangeArrowheads="1"/>
          </p:cNvSpPr>
          <p:nvPr/>
        </p:nvSpPr>
        <p:spPr bwMode="auto">
          <a:xfrm>
            <a:off x="10071331" y="5400676"/>
            <a:ext cx="1101494" cy="11014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agen 6"/>
          <p:cNvPicPr>
            <a:picLocks noChangeAspect="1"/>
          </p:cNvPicPr>
          <p:nvPr/>
        </p:nvPicPr>
        <p:blipFill>
          <a:blip r:embed="rId5"/>
          <a:stretch>
            <a:fillRect/>
          </a:stretch>
        </p:blipFill>
        <p:spPr>
          <a:xfrm>
            <a:off x="9748650" y="4749927"/>
            <a:ext cx="2152217" cy="1752247"/>
          </a:xfrm>
          <a:prstGeom prst="rect">
            <a:avLst/>
          </a:prstGeom>
        </p:spPr>
      </p:pic>
    </p:spTree>
    <p:extLst>
      <p:ext uri="{BB962C8B-B14F-4D97-AF65-F5344CB8AC3E}">
        <p14:creationId xmlns:p14="http://schemas.microsoft.com/office/powerpoint/2010/main" val="1666862801"/>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2CBCD4-979F-4F6F-A505-2BDA7FE57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51" y="329786"/>
            <a:ext cx="3693230" cy="946506"/>
          </a:xfrm>
          <a:prstGeom prst="rect">
            <a:avLst/>
          </a:prstGeom>
        </p:spPr>
      </p:pic>
      <p:sp>
        <p:nvSpPr>
          <p:cNvPr id="8" name="Google Shape;1027;g8042508f59_0_0">
            <a:extLst>
              <a:ext uri="{FF2B5EF4-FFF2-40B4-BE49-F238E27FC236}">
                <a16:creationId xmlns:a16="http://schemas.microsoft.com/office/drawing/2014/main" id="{2B31C62F-E5B1-0E4F-ACED-761EB4A28C42}"/>
              </a:ext>
            </a:extLst>
          </p:cNvPr>
          <p:cNvSpPr txBox="1">
            <a:spLocks noGrp="1"/>
          </p:cNvSpPr>
          <p:nvPr>
            <p:ph type="ctrTitle"/>
          </p:nvPr>
        </p:nvSpPr>
        <p:spPr>
          <a:xfrm>
            <a:off x="997527" y="1510145"/>
            <a:ext cx="9781306" cy="40178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000" u="none" strike="noStrike" cap="none" dirty="0">
                <a:latin typeface="Encode Sans" pitchFamily="2" charset="77"/>
                <a:ea typeface="Montserrat"/>
                <a:cs typeface="Montserrat"/>
                <a:sym typeface="Montserrat"/>
              </a:rPr>
              <a:t> </a:t>
            </a:r>
            <a:endParaRPr lang="en-US" sz="3600" b="1" u="none" strike="noStrike" cap="none" dirty="0">
              <a:solidFill>
                <a:srgbClr val="00B0F0"/>
              </a:solidFill>
              <a:latin typeface="Encode Sans Expanded Expanded" pitchFamily="2" charset="77"/>
              <a:ea typeface="Montserrat"/>
              <a:cs typeface="Montserrat"/>
              <a:sym typeface="Montserrat"/>
            </a:endParaRPr>
          </a:p>
        </p:txBody>
      </p:sp>
      <p:pic>
        <p:nvPicPr>
          <p:cNvPr id="10" name="Picture 1">
            <a:extLst>
              <a:ext uri="{FF2B5EF4-FFF2-40B4-BE49-F238E27FC236}">
                <a16:creationId xmlns:a16="http://schemas.microsoft.com/office/drawing/2014/main" id="{2EE856C0-2523-42F4-98B7-643F1FB60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21015" y="212859"/>
            <a:ext cx="4180628" cy="1063433"/>
          </a:xfrm>
          <a:prstGeom prst="rect">
            <a:avLst/>
          </a:prstGeom>
        </p:spPr>
      </p:pic>
      <p:sp>
        <p:nvSpPr>
          <p:cNvPr id="2" name="CuadroTexto 1"/>
          <p:cNvSpPr txBox="1"/>
          <p:nvPr/>
        </p:nvSpPr>
        <p:spPr>
          <a:xfrm>
            <a:off x="1282535" y="1335974"/>
            <a:ext cx="9598230" cy="4893647"/>
          </a:xfrm>
          <a:prstGeom prst="rect">
            <a:avLst/>
          </a:prstGeom>
          <a:noFill/>
        </p:spPr>
        <p:txBody>
          <a:bodyPr wrap="square" lIns="91440" tIns="45720" rIns="91440" bIns="45720" rtlCol="0" anchor="t">
            <a:spAutoFit/>
          </a:bodyPr>
          <a:lstStyle/>
          <a:p>
            <a:r>
              <a:rPr lang="es-ES" sz="2800" b="1" dirty="0">
                <a:solidFill>
                  <a:srgbClr val="0070C0"/>
                </a:solidFill>
              </a:rPr>
              <a:t>Qué nos aportó y transfirió el proyecto?</a:t>
            </a:r>
            <a:endParaRPr lang="es-ES" sz="2800" b="1" dirty="0">
              <a:solidFill>
                <a:srgbClr val="0070C0"/>
              </a:solidFill>
              <a:cs typeface="Calibri"/>
            </a:endParaRPr>
          </a:p>
          <a:p>
            <a:endParaRPr lang="es-ES" sz="2000" dirty="0"/>
          </a:p>
          <a:p>
            <a:r>
              <a:rPr lang="es-ES" sz="2400" b="1" dirty="0"/>
              <a:t>Análisis:</a:t>
            </a:r>
          </a:p>
          <a:p>
            <a:r>
              <a:rPr lang="es-ES" sz="2400" dirty="0"/>
              <a:t>Mejora en los conocimientos analíticos: </a:t>
            </a:r>
          </a:p>
          <a:p>
            <a:r>
              <a:rPr lang="es-ES" sz="2400" dirty="0"/>
              <a:t>-Capacidad de analizar PFAS en matrices ambientales  </a:t>
            </a:r>
            <a:endParaRPr lang="es-ES" sz="2400" dirty="0">
              <a:cs typeface="Calibri"/>
            </a:endParaRPr>
          </a:p>
          <a:p>
            <a:r>
              <a:rPr lang="es-ES" sz="2400" dirty="0"/>
              <a:t>-Capacidad de analizar </a:t>
            </a:r>
            <a:r>
              <a:rPr lang="es-ES" sz="2400" dirty="0" err="1"/>
              <a:t>COPs</a:t>
            </a:r>
            <a:r>
              <a:rPr lang="es-ES" sz="2400" dirty="0"/>
              <a:t> en plásticos (2023)           </a:t>
            </a:r>
            <a:endParaRPr lang="es-ES" sz="2400" b="1" dirty="0">
              <a:solidFill>
                <a:srgbClr val="0070C0"/>
              </a:solidFill>
            </a:endParaRPr>
          </a:p>
          <a:p>
            <a:r>
              <a:rPr lang="es-ES" sz="2400" dirty="0"/>
              <a:t>        </a:t>
            </a:r>
            <a:endParaRPr lang="es-ES" sz="2400" b="1" dirty="0">
              <a:solidFill>
                <a:srgbClr val="0070C0"/>
              </a:solidFill>
              <a:cs typeface="Calibri"/>
            </a:endParaRPr>
          </a:p>
          <a:p>
            <a:r>
              <a:rPr lang="es-ES" sz="2400" b="1" dirty="0"/>
              <a:t>Tratamiento de datos:</a:t>
            </a:r>
            <a:endParaRPr lang="es-ES" sz="2400" b="1" dirty="0">
              <a:cs typeface="Calibri"/>
            </a:endParaRPr>
          </a:p>
          <a:p>
            <a:r>
              <a:rPr lang="es-ES" sz="2400" dirty="0"/>
              <a:t>Mejora en conocimientos acerca de construcción de bases de datos.</a:t>
            </a:r>
            <a:endParaRPr lang="es-ES" sz="2400" b="1" dirty="0"/>
          </a:p>
          <a:p>
            <a:endParaRPr lang="es-ES" sz="2400" dirty="0"/>
          </a:p>
          <a:p>
            <a:r>
              <a:rPr lang="es-ES" sz="2400" dirty="0"/>
              <a:t>                         </a:t>
            </a:r>
            <a:r>
              <a:rPr lang="es-ES" sz="2400" dirty="0" smtClean="0"/>
              <a:t>    -</a:t>
            </a:r>
            <a:r>
              <a:rPr lang="es-ES" sz="2400" dirty="0"/>
              <a:t>Manejo e Interpretación de Datos sobre Niveles de </a:t>
            </a:r>
            <a:r>
              <a:rPr lang="es-ES" sz="2400" dirty="0" err="1"/>
              <a:t>COPs</a:t>
            </a:r>
            <a:endParaRPr lang="es-ES" sz="2400" dirty="0">
              <a:cs typeface="Calibri"/>
            </a:endParaRPr>
          </a:p>
          <a:p>
            <a:r>
              <a:rPr lang="es-ES" sz="2400" dirty="0"/>
              <a:t>                         </a:t>
            </a:r>
            <a:r>
              <a:rPr lang="es-ES" sz="2400" dirty="0" smtClean="0"/>
              <a:t>    -</a:t>
            </a:r>
            <a:r>
              <a:rPr lang="es-ES" sz="2400" dirty="0"/>
              <a:t>Inventario Nacional de Gestión Ambientalmente </a:t>
            </a:r>
          </a:p>
          <a:p>
            <a:r>
              <a:rPr lang="es-ES" sz="2400" dirty="0"/>
              <a:t>                         </a:t>
            </a:r>
            <a:r>
              <a:rPr lang="es-ES" sz="2400" dirty="0" smtClean="0"/>
              <a:t>      </a:t>
            </a:r>
            <a:r>
              <a:rPr lang="es-ES" sz="2400" dirty="0"/>
              <a:t>Racional de los Nuevos </a:t>
            </a:r>
            <a:r>
              <a:rPr lang="es-ES" sz="2400" dirty="0" err="1"/>
              <a:t>COPs</a:t>
            </a:r>
            <a:r>
              <a:rPr lang="es-ES" sz="2400" dirty="0"/>
              <a:t> y Mercurio.</a:t>
            </a:r>
            <a:endParaRPr lang="es-ES" sz="2400" dirty="0">
              <a:cs typeface="Calibri"/>
            </a:endParaRPr>
          </a:p>
        </p:txBody>
      </p:sp>
      <p:sp>
        <p:nvSpPr>
          <p:cNvPr id="3" name="Flecha derecha 2"/>
          <p:cNvSpPr/>
          <p:nvPr/>
        </p:nvSpPr>
        <p:spPr>
          <a:xfrm>
            <a:off x="8189027" y="2853529"/>
            <a:ext cx="530430" cy="373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AutoShape 2" descr="data:image/png;base64,iVBORw0KGgoAAAANSUhEUgAAAb8AAAG/CAYAAADIE9lyAAAAAXNSR0IArs4c6QAAEMtJREFUeF7t1QERAAAIAjHpX9ogPxswuWPnCBAgQIBATGCxvOISIECAAIEzfk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4AEfSQHA3gtMk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TextBox 5">
            <a:extLst>
              <a:ext uri="{FF2B5EF4-FFF2-40B4-BE49-F238E27FC236}">
                <a16:creationId xmlns:a16="http://schemas.microsoft.com/office/drawing/2014/main" id="{BE093173-4C48-7489-9F1C-E5D6C5C5A242}"/>
              </a:ext>
            </a:extLst>
          </p:cNvPr>
          <p:cNvSpPr txBox="1"/>
          <p:nvPr/>
        </p:nvSpPr>
        <p:spPr>
          <a:xfrm>
            <a:off x="1246521" y="4963471"/>
            <a:ext cx="214448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err="1" smtClean="0">
                <a:solidFill>
                  <a:schemeClr val="accent1">
                    <a:lumMod val="75000"/>
                  </a:schemeClr>
                </a:solidFill>
              </a:rPr>
              <a:t>Capacitaciones</a:t>
            </a:r>
            <a:endParaRPr lang="en-US" sz="2400" b="1" dirty="0">
              <a:solidFill>
                <a:schemeClr val="accent1">
                  <a:lumMod val="75000"/>
                </a:schemeClr>
              </a:solidFill>
              <a:cs typeface="Calibri"/>
            </a:endParaRPr>
          </a:p>
          <a:p>
            <a:endParaRPr lang="en-US" dirty="0">
              <a:cs typeface="Calibri"/>
            </a:endParaRPr>
          </a:p>
        </p:txBody>
      </p:sp>
      <p:sp>
        <p:nvSpPr>
          <p:cNvPr id="7" name="TextBox 6">
            <a:extLst>
              <a:ext uri="{FF2B5EF4-FFF2-40B4-BE49-F238E27FC236}">
                <a16:creationId xmlns:a16="http://schemas.microsoft.com/office/drawing/2014/main" id="{71DB3A44-00AE-8C7A-09CB-03344D80C29D}"/>
              </a:ext>
            </a:extLst>
          </p:cNvPr>
          <p:cNvSpPr txBox="1"/>
          <p:nvPr/>
        </p:nvSpPr>
        <p:spPr>
          <a:xfrm>
            <a:off x="8875814" y="2609601"/>
            <a:ext cx="218802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accent1">
                    <a:lumMod val="75000"/>
                  </a:schemeClr>
                </a:solidFill>
              </a:rPr>
              <a:t>1eros </a:t>
            </a:r>
            <a:r>
              <a:rPr lang="en-US" sz="2400" b="1" dirty="0" err="1">
                <a:solidFill>
                  <a:schemeClr val="accent1">
                    <a:lumMod val="75000"/>
                  </a:schemeClr>
                </a:solidFill>
              </a:rPr>
              <a:t>datos</a:t>
            </a:r>
            <a:r>
              <a:rPr lang="en-US" sz="2400" b="1" dirty="0">
                <a:solidFill>
                  <a:schemeClr val="accent1">
                    <a:lumMod val="75000"/>
                  </a:schemeClr>
                </a:solidFill>
              </a:rPr>
              <a:t> PFAS en </a:t>
            </a:r>
            <a:r>
              <a:rPr lang="en-US" sz="2400" b="1" dirty="0" err="1">
                <a:solidFill>
                  <a:schemeClr val="accent1">
                    <a:lumMod val="75000"/>
                  </a:schemeClr>
                </a:solidFill>
              </a:rPr>
              <a:t>agua</a:t>
            </a:r>
            <a:r>
              <a:rPr lang="en-US" sz="2400" b="1" dirty="0">
                <a:solidFill>
                  <a:schemeClr val="accent1">
                    <a:lumMod val="75000"/>
                  </a:schemeClr>
                </a:solidFill>
              </a:rPr>
              <a:t> de Argentina</a:t>
            </a:r>
            <a:endParaRPr lang="en-US" dirty="0">
              <a:solidFill>
                <a:schemeClr val="accent1">
                  <a:lumMod val="75000"/>
                </a:schemeClr>
              </a:solidFill>
            </a:endParaRPr>
          </a:p>
          <a:p>
            <a:endParaRPr lang="en-US" dirty="0">
              <a:cs typeface="Calibri"/>
            </a:endParaRPr>
          </a:p>
        </p:txBody>
      </p:sp>
    </p:spTree>
    <p:extLst>
      <p:ext uri="{BB962C8B-B14F-4D97-AF65-F5344CB8AC3E}">
        <p14:creationId xmlns:p14="http://schemas.microsoft.com/office/powerpoint/2010/main" val="489168403"/>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2CBCD4-979F-4F6F-A505-2BDA7FE57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51" y="329786"/>
            <a:ext cx="3693230" cy="946506"/>
          </a:xfrm>
          <a:prstGeom prst="rect">
            <a:avLst/>
          </a:prstGeom>
        </p:spPr>
      </p:pic>
      <p:sp>
        <p:nvSpPr>
          <p:cNvPr id="8" name="Google Shape;1027;g8042508f59_0_0">
            <a:extLst>
              <a:ext uri="{FF2B5EF4-FFF2-40B4-BE49-F238E27FC236}">
                <a16:creationId xmlns:a16="http://schemas.microsoft.com/office/drawing/2014/main" id="{2B31C62F-E5B1-0E4F-ACED-761EB4A28C42}"/>
              </a:ext>
            </a:extLst>
          </p:cNvPr>
          <p:cNvSpPr txBox="1">
            <a:spLocks noGrp="1"/>
          </p:cNvSpPr>
          <p:nvPr>
            <p:ph type="ctrTitle"/>
          </p:nvPr>
        </p:nvSpPr>
        <p:spPr>
          <a:xfrm>
            <a:off x="1039090" y="1510145"/>
            <a:ext cx="9781306" cy="40178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000" u="none" strike="noStrike" cap="none" dirty="0">
                <a:latin typeface="Encode Sans" pitchFamily="2" charset="77"/>
                <a:ea typeface="Montserrat"/>
                <a:cs typeface="Montserrat"/>
                <a:sym typeface="Montserrat"/>
              </a:rPr>
              <a:t> </a:t>
            </a:r>
            <a:endParaRPr lang="en-US" sz="3600" b="1" u="none" strike="noStrike" cap="none" dirty="0">
              <a:solidFill>
                <a:srgbClr val="00B0F0"/>
              </a:solidFill>
              <a:latin typeface="Encode Sans Expanded Expanded" pitchFamily="2" charset="77"/>
              <a:ea typeface="Montserrat"/>
              <a:cs typeface="Montserrat"/>
              <a:sym typeface="Montserrat"/>
            </a:endParaRPr>
          </a:p>
        </p:txBody>
      </p:sp>
      <p:pic>
        <p:nvPicPr>
          <p:cNvPr id="10" name="Picture 1">
            <a:extLst>
              <a:ext uri="{FF2B5EF4-FFF2-40B4-BE49-F238E27FC236}">
                <a16:creationId xmlns:a16="http://schemas.microsoft.com/office/drawing/2014/main" id="{2EE856C0-2523-42F4-98B7-643F1FB60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21015" y="212859"/>
            <a:ext cx="4180628" cy="1063433"/>
          </a:xfrm>
          <a:prstGeom prst="rect">
            <a:avLst/>
          </a:prstGeom>
        </p:spPr>
      </p:pic>
      <p:sp>
        <p:nvSpPr>
          <p:cNvPr id="2" name="CuadroTexto 1"/>
          <p:cNvSpPr txBox="1"/>
          <p:nvPr/>
        </p:nvSpPr>
        <p:spPr>
          <a:xfrm>
            <a:off x="541360" y="1412729"/>
            <a:ext cx="8825345" cy="523220"/>
          </a:xfrm>
          <a:prstGeom prst="rect">
            <a:avLst/>
          </a:prstGeom>
          <a:noFill/>
        </p:spPr>
        <p:txBody>
          <a:bodyPr wrap="square" lIns="91440" tIns="45720" rIns="91440" bIns="45720" rtlCol="0" anchor="t">
            <a:spAutoFit/>
          </a:bodyPr>
          <a:lstStyle/>
          <a:p>
            <a:r>
              <a:rPr lang="es-ES" sz="2800" b="1" dirty="0">
                <a:solidFill>
                  <a:srgbClr val="0070C0"/>
                </a:solidFill>
              </a:rPr>
              <a:t>Qué nos aportó y transfirió el proyecto?</a:t>
            </a:r>
            <a:endParaRPr lang="es-ES" sz="2800" b="1" dirty="0">
              <a:solidFill>
                <a:srgbClr val="0070C0"/>
              </a:solidFill>
              <a:cs typeface="Calibri"/>
            </a:endParaRPr>
          </a:p>
        </p:txBody>
      </p:sp>
      <p:sp>
        <p:nvSpPr>
          <p:cNvPr id="4" name="AutoShape 2" descr="data:image/png;base64,iVBORw0KGgoAAAANSUhEUgAAAb8AAAG/CAYAAADIE9lyAAAAAXNSR0IArs4c6QAAEMtJREFUeF7t1QERAAAIAjHpX9ogPxswuWPnCBAgQIBATGCxvOISIECAAIEzfk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wPjlXi4wAQIECBg/HSBAgACBnIDxy71cYAIECBAwfjpAgAABAjkB45d7ucAECBAgYPx0gAABAgRyAsYv93KBCRAgQMD46QABAgQI5ASMX+7lAhMgQICA8dMBAgQIEMgJGL/cywUmQIAAAeOnAwQIECCQEzB+uZcLTIAAAQLGTwcIECBAICdg/HIvF5gAAQIEjJ8OECBAgEBO4AEfSQHA3gtMk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Imagen 5"/>
          <p:cNvPicPr>
            <a:picLocks noChangeAspect="1"/>
          </p:cNvPicPr>
          <p:nvPr/>
        </p:nvPicPr>
        <p:blipFill>
          <a:blip r:embed="rId5"/>
          <a:stretch>
            <a:fillRect/>
          </a:stretch>
        </p:blipFill>
        <p:spPr>
          <a:xfrm>
            <a:off x="7269743" y="914178"/>
            <a:ext cx="3912064" cy="5784336"/>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013" y="2079531"/>
            <a:ext cx="3592238" cy="2699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9401" y="3847298"/>
            <a:ext cx="3782290" cy="26759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1017355"/>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2CBCD4-979F-4F6F-A505-2BDA7FE57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51" y="329786"/>
            <a:ext cx="3693230" cy="946506"/>
          </a:xfrm>
          <a:prstGeom prst="rect">
            <a:avLst/>
          </a:prstGeom>
        </p:spPr>
      </p:pic>
      <p:sp>
        <p:nvSpPr>
          <p:cNvPr id="8" name="Google Shape;1027;g8042508f59_0_0">
            <a:extLst>
              <a:ext uri="{FF2B5EF4-FFF2-40B4-BE49-F238E27FC236}">
                <a16:creationId xmlns:a16="http://schemas.microsoft.com/office/drawing/2014/main" id="{2B31C62F-E5B1-0E4F-ACED-761EB4A28C42}"/>
              </a:ext>
            </a:extLst>
          </p:cNvPr>
          <p:cNvSpPr txBox="1">
            <a:spLocks noGrp="1"/>
          </p:cNvSpPr>
          <p:nvPr>
            <p:ph type="ctrTitle"/>
          </p:nvPr>
        </p:nvSpPr>
        <p:spPr>
          <a:xfrm>
            <a:off x="997527" y="1510145"/>
            <a:ext cx="9781306" cy="40178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000" u="none" strike="noStrike" cap="none" dirty="0">
                <a:latin typeface="Encode Sans" pitchFamily="2" charset="77"/>
                <a:ea typeface="Montserrat"/>
                <a:cs typeface="Montserrat"/>
                <a:sym typeface="Montserrat"/>
              </a:rPr>
              <a:t> </a:t>
            </a:r>
            <a:endParaRPr lang="en-US" sz="3600" b="1" u="none" strike="noStrike" cap="none" dirty="0">
              <a:solidFill>
                <a:srgbClr val="00B0F0"/>
              </a:solidFill>
              <a:latin typeface="Encode Sans Expanded Expanded" pitchFamily="2" charset="77"/>
              <a:ea typeface="Montserrat"/>
              <a:cs typeface="Montserrat"/>
              <a:sym typeface="Montserrat"/>
            </a:endParaRPr>
          </a:p>
        </p:txBody>
      </p:sp>
      <p:pic>
        <p:nvPicPr>
          <p:cNvPr id="10" name="Picture 1">
            <a:extLst>
              <a:ext uri="{FF2B5EF4-FFF2-40B4-BE49-F238E27FC236}">
                <a16:creationId xmlns:a16="http://schemas.microsoft.com/office/drawing/2014/main" id="{2EE856C0-2523-42F4-98B7-643F1FB60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21015" y="212859"/>
            <a:ext cx="4180628" cy="1063433"/>
          </a:xfrm>
          <a:prstGeom prst="rect">
            <a:avLst/>
          </a:prstGeom>
        </p:spPr>
      </p:pic>
      <p:sp>
        <p:nvSpPr>
          <p:cNvPr id="2" name="CuadroTexto 1"/>
          <p:cNvSpPr txBox="1"/>
          <p:nvPr/>
        </p:nvSpPr>
        <p:spPr>
          <a:xfrm>
            <a:off x="1306286" y="1453668"/>
            <a:ext cx="8218715" cy="523220"/>
          </a:xfrm>
          <a:prstGeom prst="rect">
            <a:avLst/>
          </a:prstGeom>
          <a:noFill/>
        </p:spPr>
        <p:txBody>
          <a:bodyPr wrap="square" rtlCol="0">
            <a:spAutoFit/>
          </a:bodyPr>
          <a:lstStyle/>
          <a:p>
            <a:r>
              <a:rPr lang="es-ES" sz="2800" b="1" dirty="0">
                <a:solidFill>
                  <a:srgbClr val="0070C0"/>
                </a:solidFill>
              </a:rPr>
              <a:t>Utilización de datos y capacidades obtenidos.</a:t>
            </a:r>
            <a:endParaRPr lang="es-ES" sz="2000" dirty="0"/>
          </a:p>
        </p:txBody>
      </p:sp>
      <p:sp>
        <p:nvSpPr>
          <p:cNvPr id="3" name="Rectángulo 2"/>
          <p:cNvSpPr/>
          <p:nvPr/>
        </p:nvSpPr>
        <p:spPr>
          <a:xfrm>
            <a:off x="1306286" y="2026911"/>
            <a:ext cx="9601200" cy="5148076"/>
          </a:xfrm>
          <a:prstGeom prst="rect">
            <a:avLst/>
          </a:prstGeom>
        </p:spPr>
        <p:txBody>
          <a:bodyPr wrap="square">
            <a:spAutoFit/>
          </a:bodyPr>
          <a:lstStyle/>
          <a:p>
            <a:pPr marR="85090">
              <a:lnSpc>
                <a:spcPct val="105000"/>
              </a:lnSpc>
              <a:spcBef>
                <a:spcPts val="280"/>
              </a:spcBef>
              <a:buClr>
                <a:srgbClr val="666666"/>
              </a:buClr>
              <a:buSzPts val="1100"/>
              <a:tabLst>
                <a:tab pos="546735" algn="l"/>
                <a:tab pos="547370" algn="l"/>
              </a:tabLst>
            </a:pPr>
            <a:r>
              <a:rPr lang="es-ES" sz="2400" dirty="0">
                <a:latin typeface="Calibri" panose="020F0502020204030204" pitchFamily="34" charset="0"/>
                <a:ea typeface="Calibri" panose="020F0502020204030204" pitchFamily="34" charset="0"/>
              </a:rPr>
              <a:t>Argentina interesada en utilizar datos y capacidades obtenidas para:</a:t>
            </a:r>
          </a:p>
          <a:p>
            <a:pPr marL="342900" marR="85090" lvl="0" indent="-342900">
              <a:lnSpc>
                <a:spcPct val="105000"/>
              </a:lnSpc>
              <a:spcBef>
                <a:spcPts val="280"/>
              </a:spcBef>
              <a:spcAft>
                <a:spcPts val="0"/>
              </a:spcAft>
              <a:buClr>
                <a:srgbClr val="666666"/>
              </a:buClr>
              <a:buSzPts val="1100"/>
              <a:buFont typeface="Calibri" panose="020F0502020204030204" pitchFamily="34" charset="0"/>
              <a:buChar char="●"/>
              <a:tabLst>
                <a:tab pos="546735" algn="l"/>
                <a:tab pos="547370" algn="l"/>
              </a:tabLst>
            </a:pPr>
            <a:r>
              <a:rPr lang="es-ES" sz="2400" dirty="0">
                <a:latin typeface="Calibri" panose="020F0502020204030204" pitchFamily="34" charset="0"/>
                <a:ea typeface="Calibri" panose="020F0502020204030204" pitchFamily="34" charset="0"/>
              </a:rPr>
              <a:t>Actualizar</a:t>
            </a:r>
            <a:r>
              <a:rPr lang="es-ES" sz="2400" spc="18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políticas</a:t>
            </a:r>
            <a:r>
              <a:rPr lang="es-ES" sz="2400" spc="18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nacionales,</a:t>
            </a:r>
            <a:r>
              <a:rPr lang="es-ES" sz="2400" spc="17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disposiciones</a:t>
            </a:r>
            <a:r>
              <a:rPr lang="es-ES" sz="2400" spc="17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jurídicas</a:t>
            </a:r>
            <a:r>
              <a:rPr lang="es-ES" sz="2400" spc="17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y</a:t>
            </a:r>
            <a:r>
              <a:rPr lang="es-ES" sz="2400" spc="18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mecanismos</a:t>
            </a:r>
            <a:r>
              <a:rPr lang="es-ES" sz="2400" spc="-23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reglamentarios</a:t>
            </a:r>
            <a:r>
              <a:rPr lang="es-ES" sz="2400" spc="-2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relacionados con</a:t>
            </a:r>
            <a:r>
              <a:rPr lang="es-ES" sz="2400" spc="-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la gestión</a:t>
            </a:r>
            <a:r>
              <a:rPr lang="es-ES" sz="2400" spc="-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racional de los</a:t>
            </a:r>
            <a:r>
              <a:rPr lang="es-ES" sz="2400" spc="-15" dirty="0">
                <a:latin typeface="Calibri" panose="020F0502020204030204" pitchFamily="34" charset="0"/>
                <a:ea typeface="Calibri" panose="020F0502020204030204" pitchFamily="34" charset="0"/>
              </a:rPr>
              <a:t> </a:t>
            </a:r>
            <a:r>
              <a:rPr lang="es-ES" sz="2400" dirty="0" err="1">
                <a:latin typeface="Calibri" panose="020F0502020204030204" pitchFamily="34" charset="0"/>
                <a:ea typeface="Calibri" panose="020F0502020204030204" pitchFamily="34" charset="0"/>
              </a:rPr>
              <a:t>COPs</a:t>
            </a:r>
            <a:r>
              <a:rPr lang="es-ES" sz="2400" dirty="0">
                <a:latin typeface="Calibri" panose="020F0502020204030204" pitchFamily="34" charset="0"/>
                <a:ea typeface="Calibri" panose="020F0502020204030204" pitchFamily="34" charset="0"/>
              </a:rPr>
              <a:t>;</a:t>
            </a:r>
          </a:p>
          <a:p>
            <a:pPr marL="342900" lvl="0" indent="-342900">
              <a:spcBef>
                <a:spcPts val="10"/>
              </a:spcBef>
              <a:spcAft>
                <a:spcPts val="0"/>
              </a:spcAft>
              <a:buClr>
                <a:srgbClr val="666666"/>
              </a:buClr>
              <a:buSzPts val="1100"/>
              <a:buFont typeface="Calibri" panose="020F0502020204030204" pitchFamily="34" charset="0"/>
              <a:buChar char="●"/>
              <a:tabLst>
                <a:tab pos="546735" algn="l"/>
                <a:tab pos="547370" algn="l"/>
              </a:tabLst>
            </a:pPr>
            <a:r>
              <a:rPr lang="es-ES" sz="2400" dirty="0">
                <a:latin typeface="Calibri" panose="020F0502020204030204" pitchFamily="34" charset="0"/>
                <a:ea typeface="Calibri" panose="020F0502020204030204" pitchFamily="34" charset="0"/>
              </a:rPr>
              <a:t>Establecer</a:t>
            </a:r>
            <a:r>
              <a:rPr lang="es-ES" sz="2400" spc="-1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programas</a:t>
            </a:r>
            <a:r>
              <a:rPr lang="es-ES" sz="2400" spc="-2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nacionales</a:t>
            </a:r>
            <a:r>
              <a:rPr lang="es-ES" sz="2400" spc="-1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de vigilancia</a:t>
            </a:r>
            <a:r>
              <a:rPr lang="es-ES" sz="2400" spc="-2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de</a:t>
            </a:r>
            <a:r>
              <a:rPr lang="es-ES" sz="2400" spc="-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los</a:t>
            </a:r>
            <a:r>
              <a:rPr lang="es-ES" sz="2400" spc="-20" dirty="0">
                <a:latin typeface="Calibri" panose="020F0502020204030204" pitchFamily="34" charset="0"/>
                <a:ea typeface="Calibri" panose="020F0502020204030204" pitchFamily="34" charset="0"/>
              </a:rPr>
              <a:t> </a:t>
            </a:r>
            <a:r>
              <a:rPr lang="es-ES" sz="2400" dirty="0" err="1">
                <a:latin typeface="Calibri" panose="020F0502020204030204" pitchFamily="34" charset="0"/>
                <a:ea typeface="Calibri" panose="020F0502020204030204" pitchFamily="34" charset="0"/>
              </a:rPr>
              <a:t>COPs</a:t>
            </a:r>
            <a:r>
              <a:rPr lang="es-ES" sz="2400" dirty="0">
                <a:latin typeface="Calibri" panose="020F0502020204030204" pitchFamily="34" charset="0"/>
                <a:ea typeface="Calibri" panose="020F0502020204030204" pitchFamily="34" charset="0"/>
              </a:rPr>
              <a:t>;</a:t>
            </a:r>
          </a:p>
          <a:p>
            <a:pPr marL="342900" marR="84455" lvl="0" indent="-342900">
              <a:lnSpc>
                <a:spcPct val="105000"/>
              </a:lnSpc>
              <a:spcBef>
                <a:spcPts val="85"/>
              </a:spcBef>
              <a:spcAft>
                <a:spcPts val="0"/>
              </a:spcAft>
              <a:buClr>
                <a:srgbClr val="666666"/>
              </a:buClr>
              <a:buSzPts val="1100"/>
              <a:buFont typeface="Calibri" panose="020F0502020204030204" pitchFamily="34" charset="0"/>
              <a:buChar char="●"/>
              <a:tabLst>
                <a:tab pos="546735" algn="l"/>
                <a:tab pos="547370" algn="l"/>
              </a:tabLst>
            </a:pPr>
            <a:r>
              <a:rPr lang="es-ES" sz="2400" dirty="0">
                <a:latin typeface="Calibri" panose="020F0502020204030204" pitchFamily="34" charset="0"/>
                <a:ea typeface="Calibri" panose="020F0502020204030204" pitchFamily="34" charset="0"/>
              </a:rPr>
              <a:t>En</a:t>
            </a:r>
            <a:r>
              <a:rPr lang="es-ES" sz="2400" spc="-3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los</a:t>
            </a:r>
            <a:r>
              <a:rPr lang="es-ES" sz="2400" spc="-4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futuros</a:t>
            </a:r>
            <a:r>
              <a:rPr lang="es-ES" sz="2400" spc="-3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proyectos</a:t>
            </a:r>
            <a:r>
              <a:rPr lang="es-ES" sz="2400" spc="-4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relacionados,</a:t>
            </a:r>
            <a:r>
              <a:rPr lang="es-ES" sz="2400" spc="-3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identificar</a:t>
            </a:r>
            <a:r>
              <a:rPr lang="es-ES" sz="2400" spc="-3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prioridades</a:t>
            </a:r>
            <a:r>
              <a:rPr lang="es-ES" sz="2400" spc="-2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para</a:t>
            </a:r>
            <a:r>
              <a:rPr lang="es-ES" sz="2400" spc="-4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los</a:t>
            </a:r>
            <a:r>
              <a:rPr lang="es-ES" sz="2400" spc="-5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Planes</a:t>
            </a:r>
            <a:r>
              <a:rPr lang="es-ES" sz="2400" spc="-3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Nacionales</a:t>
            </a:r>
            <a:r>
              <a:rPr lang="es-ES" sz="2400" spc="-23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de Implementación</a:t>
            </a:r>
            <a:r>
              <a:rPr lang="es-ES" sz="2400" spc="-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y la presentación</a:t>
            </a:r>
            <a:r>
              <a:rPr lang="es-ES" sz="2400" spc="-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de</a:t>
            </a:r>
            <a:r>
              <a:rPr lang="es-ES" sz="2400" spc="-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informes</a:t>
            </a:r>
            <a:r>
              <a:rPr lang="es-ES" sz="2400" spc="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de iniciativa;</a:t>
            </a:r>
          </a:p>
          <a:p>
            <a:pPr marL="342900" marR="87630" lvl="0" indent="-342900">
              <a:lnSpc>
                <a:spcPct val="105000"/>
              </a:lnSpc>
              <a:spcBef>
                <a:spcPts val="25"/>
              </a:spcBef>
              <a:spcAft>
                <a:spcPts val="0"/>
              </a:spcAft>
              <a:buClr>
                <a:srgbClr val="666666"/>
              </a:buClr>
              <a:buSzPts val="1100"/>
              <a:buFont typeface="Calibri" panose="020F0502020204030204" pitchFamily="34" charset="0"/>
              <a:buChar char="●"/>
              <a:tabLst>
                <a:tab pos="546735" algn="l"/>
                <a:tab pos="547370" algn="l"/>
              </a:tabLst>
            </a:pPr>
            <a:r>
              <a:rPr lang="es-ES" sz="2400" dirty="0">
                <a:latin typeface="Calibri" panose="020F0502020204030204" pitchFamily="34" charset="0"/>
                <a:ea typeface="Calibri" panose="020F0502020204030204" pitchFamily="34" charset="0"/>
              </a:rPr>
              <a:t>Desarrollar</a:t>
            </a:r>
            <a:r>
              <a:rPr lang="es-ES" sz="2400" spc="2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material</a:t>
            </a:r>
            <a:r>
              <a:rPr lang="es-ES" sz="2400" spc="2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de</a:t>
            </a:r>
            <a:r>
              <a:rPr lang="es-ES" sz="2400" spc="2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comunicación</a:t>
            </a:r>
            <a:r>
              <a:rPr lang="es-ES" sz="2400" spc="2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para</a:t>
            </a:r>
            <a:r>
              <a:rPr lang="es-ES" sz="2400" spc="3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los</a:t>
            </a:r>
            <a:r>
              <a:rPr lang="es-ES" sz="2400" spc="3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responsables</a:t>
            </a:r>
            <a:r>
              <a:rPr lang="es-ES" sz="2400" spc="3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de</a:t>
            </a:r>
            <a:r>
              <a:rPr lang="es-ES" sz="2400" spc="3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la</a:t>
            </a:r>
            <a:r>
              <a:rPr lang="es-ES" sz="2400" spc="2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formulación</a:t>
            </a:r>
            <a:r>
              <a:rPr lang="es-ES" sz="2400" spc="3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de</a:t>
            </a:r>
            <a:r>
              <a:rPr lang="es-ES" sz="2400" spc="-23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políticas</a:t>
            </a:r>
            <a:r>
              <a:rPr lang="es-ES" sz="2400" spc="-1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y</a:t>
            </a:r>
            <a:r>
              <a:rPr lang="es-ES" sz="2400" spc="-1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otros actores</a:t>
            </a:r>
            <a:r>
              <a:rPr lang="es-ES" sz="2400" spc="-1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clave como</a:t>
            </a:r>
            <a:r>
              <a:rPr lang="es-ES" sz="2400" spc="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Industria,</a:t>
            </a:r>
            <a:r>
              <a:rPr lang="es-ES" sz="2400" spc="-5" dirty="0">
                <a:latin typeface="Calibri" panose="020F0502020204030204" pitchFamily="34" charset="0"/>
                <a:ea typeface="Calibri" panose="020F0502020204030204" pitchFamily="34" charset="0"/>
              </a:rPr>
              <a:t> </a:t>
            </a:r>
            <a:r>
              <a:rPr lang="es-ES" sz="2400" dirty="0" err="1">
                <a:latin typeface="Calibri" panose="020F0502020204030204" pitchFamily="34" charset="0"/>
                <a:ea typeface="Calibri" panose="020F0502020204030204" pitchFamily="34" charset="0"/>
              </a:rPr>
              <a:t>ONG´s</a:t>
            </a:r>
            <a:r>
              <a:rPr lang="es-ES" sz="2400" dirty="0">
                <a:latin typeface="Calibri" panose="020F0502020204030204" pitchFamily="34" charset="0"/>
                <a:ea typeface="Calibri" panose="020F0502020204030204" pitchFamily="34" charset="0"/>
              </a:rPr>
              <a:t>,</a:t>
            </a:r>
            <a:r>
              <a:rPr lang="es-ES" sz="2400" spc="-1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trabajadores de</a:t>
            </a:r>
            <a:r>
              <a:rPr lang="es-ES" sz="2400" spc="-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la</a:t>
            </a:r>
            <a:r>
              <a:rPr lang="es-ES" sz="2400" spc="-2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Salud;</a:t>
            </a:r>
          </a:p>
          <a:p>
            <a:pPr marL="342900" marR="88265" lvl="0" indent="-342900">
              <a:lnSpc>
                <a:spcPct val="105000"/>
              </a:lnSpc>
              <a:spcBef>
                <a:spcPts val="15"/>
              </a:spcBef>
              <a:spcAft>
                <a:spcPts val="0"/>
              </a:spcAft>
              <a:buClr>
                <a:srgbClr val="666666"/>
              </a:buClr>
              <a:buSzPts val="1100"/>
              <a:buFont typeface="Calibri" panose="020F0502020204030204" pitchFamily="34" charset="0"/>
              <a:buChar char="●"/>
              <a:tabLst>
                <a:tab pos="546735" algn="l"/>
                <a:tab pos="547370" algn="l"/>
              </a:tabLst>
            </a:pPr>
            <a:r>
              <a:rPr lang="es-ES" sz="2400" dirty="0">
                <a:latin typeface="Calibri" panose="020F0502020204030204" pitchFamily="34" charset="0"/>
                <a:ea typeface="Calibri" panose="020F0502020204030204" pitchFamily="34" charset="0"/>
              </a:rPr>
              <a:t>Ejecutar</a:t>
            </a:r>
            <a:r>
              <a:rPr lang="es-ES" sz="2400" spc="20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actividades</a:t>
            </a:r>
            <a:r>
              <a:rPr lang="es-ES" sz="2400" spc="22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de</a:t>
            </a:r>
            <a:r>
              <a:rPr lang="es-ES" sz="2400" spc="19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gestión</a:t>
            </a:r>
            <a:r>
              <a:rPr lang="es-ES" sz="2400" spc="21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racional</a:t>
            </a:r>
            <a:r>
              <a:rPr lang="es-ES" sz="2400" spc="20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sustentable</a:t>
            </a:r>
            <a:r>
              <a:rPr lang="es-ES" sz="2400" spc="21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de</a:t>
            </a:r>
            <a:r>
              <a:rPr lang="es-ES" sz="2400" spc="220" dirty="0">
                <a:latin typeface="Calibri" panose="020F0502020204030204" pitchFamily="34" charset="0"/>
                <a:ea typeface="Calibri" panose="020F0502020204030204" pitchFamily="34" charset="0"/>
              </a:rPr>
              <a:t> </a:t>
            </a:r>
            <a:r>
              <a:rPr lang="es-ES" sz="2400" dirty="0" err="1">
                <a:latin typeface="Calibri" panose="020F0502020204030204" pitchFamily="34" charset="0"/>
                <a:ea typeface="Calibri" panose="020F0502020204030204" pitchFamily="34" charset="0"/>
              </a:rPr>
              <a:t>COPs</a:t>
            </a:r>
            <a:r>
              <a:rPr lang="es-ES" sz="2400" spc="210"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sobre</a:t>
            </a:r>
            <a:r>
              <a:rPr lang="es-ES" sz="2400" spc="20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prioridades</a:t>
            </a:r>
            <a:r>
              <a:rPr lang="es-ES" sz="2400" spc="-23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regionales</a:t>
            </a:r>
            <a:r>
              <a:rPr lang="es-ES" sz="2400" spc="-15" dirty="0">
                <a:latin typeface="Calibri" panose="020F0502020204030204" pitchFamily="34" charset="0"/>
                <a:ea typeface="Calibri" panose="020F0502020204030204" pitchFamily="34" charset="0"/>
              </a:rPr>
              <a:t> </a:t>
            </a:r>
            <a:r>
              <a:rPr lang="es-ES" sz="2400" dirty="0">
                <a:latin typeface="Calibri" panose="020F0502020204030204" pitchFamily="34" charset="0"/>
                <a:ea typeface="Calibri" panose="020F0502020204030204" pitchFamily="34" charset="0"/>
              </a:rPr>
              <a:t>comunes.</a:t>
            </a:r>
          </a:p>
          <a:p>
            <a:pPr>
              <a:spcBef>
                <a:spcPts val="40"/>
              </a:spcBef>
              <a:spcAft>
                <a:spcPts val="0"/>
              </a:spcAft>
            </a:pPr>
            <a:r>
              <a:rPr lang="es-ES" sz="2400" dirty="0">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720569122"/>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1376</Words>
  <Application>Microsoft Office PowerPoint</Application>
  <PresentationFormat>Panorámica</PresentationFormat>
  <Paragraphs>157</Paragraphs>
  <Slides>17</Slides>
  <Notes>13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17</vt:i4>
      </vt:variant>
    </vt:vector>
  </HeadingPairs>
  <TitlesOfParts>
    <vt:vector size="26" baseType="lpstr">
      <vt:lpstr>Arial</vt:lpstr>
      <vt:lpstr>Calibri</vt:lpstr>
      <vt:lpstr>Calibri Light</vt:lpstr>
      <vt:lpstr>Encode Sans</vt:lpstr>
      <vt:lpstr>Encode Sans Expanded Expanded</vt:lpstr>
      <vt:lpstr>Montserrat</vt:lpstr>
      <vt:lpstr>Roboto</vt:lpstr>
      <vt:lpstr>Wingdings</vt:lpstr>
      <vt:lpstr>Tema de Office</vt:lpstr>
      <vt:lpstr>Presentación de PowerPoint</vt:lpstr>
      <vt:lpstr>Proyecto  "Apoyo en la implementación del plan de monitoreo global de COPs en los países de América Latina y el Caribe”</vt:lpstr>
      <vt:lpstr> </vt:lpstr>
      <vt:lpstr> </vt:lpstr>
      <vt:lpstr> </vt:lpstr>
      <vt:lpstr> </vt:lpstr>
      <vt:lpstr> </vt:lpstr>
      <vt:lpstr> </vt:lpstr>
      <vt:lpstr> </vt:lpstr>
      <vt:lpstr>  </vt:lpstr>
      <vt:lpstr>  </vt:lpstr>
      <vt:lpstr>  </vt:lpstr>
      <vt:lpstr> </vt:lpstr>
      <vt:lpstr> </vt:lpstr>
      <vt:lpstr> </vt:lpstr>
      <vt:lpstr>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Jimena Etcheverry</dc:creator>
  <cp:lastModifiedBy>María Jimena Etcheverry</cp:lastModifiedBy>
  <cp:revision>8</cp:revision>
  <dcterms:created xsi:type="dcterms:W3CDTF">2023-05-31T18:32:10Z</dcterms:created>
  <dcterms:modified xsi:type="dcterms:W3CDTF">2023-06-01T13:33:35Z</dcterms:modified>
</cp:coreProperties>
</file>